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88" r:id="rId2"/>
    <p:sldId id="511" r:id="rId3"/>
    <p:sldId id="591" r:id="rId4"/>
    <p:sldId id="594" r:id="rId5"/>
    <p:sldId id="595" r:id="rId6"/>
    <p:sldId id="602" r:id="rId7"/>
    <p:sldId id="596" r:id="rId8"/>
    <p:sldId id="597" r:id="rId9"/>
    <p:sldId id="599" r:id="rId10"/>
    <p:sldId id="601" r:id="rId11"/>
    <p:sldId id="607" r:id="rId12"/>
    <p:sldId id="603" r:id="rId13"/>
    <p:sldId id="628" r:id="rId14"/>
    <p:sldId id="604" r:id="rId15"/>
    <p:sldId id="600" r:id="rId16"/>
    <p:sldId id="609" r:id="rId17"/>
    <p:sldId id="630" r:id="rId18"/>
    <p:sldId id="643" r:id="rId19"/>
    <p:sldId id="611" r:id="rId20"/>
    <p:sldId id="613" r:id="rId21"/>
    <p:sldId id="612" r:id="rId22"/>
    <p:sldId id="638" r:id="rId23"/>
    <p:sldId id="615" r:id="rId24"/>
    <p:sldId id="639" r:id="rId25"/>
    <p:sldId id="616" r:id="rId26"/>
    <p:sldId id="635" r:id="rId27"/>
    <p:sldId id="622" r:id="rId28"/>
    <p:sldId id="640" r:id="rId29"/>
    <p:sldId id="617" r:id="rId30"/>
    <p:sldId id="618" r:id="rId31"/>
    <p:sldId id="641" r:id="rId32"/>
    <p:sldId id="623" r:id="rId33"/>
    <p:sldId id="626" r:id="rId34"/>
    <p:sldId id="624" r:id="rId35"/>
    <p:sldId id="598" r:id="rId36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043C3ED-ACC3-4F36-916A-3FED55FC71C8}">
          <p14:sldIdLst>
            <p14:sldId id="488"/>
            <p14:sldId id="511"/>
            <p14:sldId id="591"/>
            <p14:sldId id="594"/>
            <p14:sldId id="595"/>
            <p14:sldId id="602"/>
            <p14:sldId id="596"/>
            <p14:sldId id="597"/>
            <p14:sldId id="599"/>
            <p14:sldId id="601"/>
            <p14:sldId id="607"/>
            <p14:sldId id="603"/>
            <p14:sldId id="628"/>
            <p14:sldId id="604"/>
            <p14:sldId id="600"/>
            <p14:sldId id="609"/>
            <p14:sldId id="630"/>
            <p14:sldId id="643"/>
            <p14:sldId id="611"/>
            <p14:sldId id="613"/>
            <p14:sldId id="612"/>
            <p14:sldId id="638"/>
            <p14:sldId id="615"/>
            <p14:sldId id="639"/>
            <p14:sldId id="616"/>
            <p14:sldId id="635"/>
            <p14:sldId id="622"/>
            <p14:sldId id="640"/>
            <p14:sldId id="617"/>
            <p14:sldId id="618"/>
            <p14:sldId id="641"/>
            <p14:sldId id="623"/>
            <p14:sldId id="626"/>
            <p14:sldId id="624"/>
            <p14:sldId id="59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eng Hao" initials="Z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D600"/>
    <a:srgbClr val="FFEA00"/>
    <a:srgbClr val="BBDEFB"/>
    <a:srgbClr val="00B050"/>
    <a:srgbClr val="000000"/>
    <a:srgbClr val="D50000"/>
    <a:srgbClr val="FBC02D"/>
    <a:srgbClr val="FDD835"/>
    <a:srgbClr val="C6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78605" autoAdjust="0"/>
  </p:normalViewPr>
  <p:slideViewPr>
    <p:cSldViewPr snapToGrid="0">
      <p:cViewPr varScale="1">
        <p:scale>
          <a:sx n="69" d="100"/>
          <a:sy n="69" d="100"/>
        </p:scale>
        <p:origin x="750" y="33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09BD9-B86C-46F4-AF3B-CC5982A5ED22}" type="datetimeFigureOut">
              <a:rPr lang="zh-CN" altLang="en-US" smtClean="0"/>
              <a:t>2025/4/28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C7364-34BB-4644-8D7C-55202F12F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94650-8CAD-F3EB-871C-804C36476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019873C-E189-9BA5-97D3-019DAAABE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E4366E3-AE9D-C581-FD1A-B982DC50DC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D8828B-03DF-6500-6291-2D036EAED4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85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A5912-02AC-215F-968A-AAB4EA4D3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0802895-3C29-02CA-5A1D-56BD42DBC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AABE79E-8341-FC50-B5BE-EBF697D542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6FAF1E-4A2D-5222-87D3-B2C45D3C6E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135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00774-D477-61D2-B700-7F3659046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54E3286-E639-3480-9F7F-E46CE94EDB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25A4B30-C645-676F-39A8-8A94B6254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17280E-20B1-BBE3-B631-9715D99CC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539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530D4-32EB-898F-6EE6-F5E484133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B46F215-916B-1200-7CEE-CB3DD5DFF3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97856C1-2728-C8E4-4236-2DD4B1ABE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AA9D14-383B-F7DB-13F9-30A232F519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402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15B7C-F4B5-8C13-2483-9ABEAB6F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E2154A8-C452-5A39-837B-D469359C21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ED750E3-FE55-D8E1-5013-9DCD574E2D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0270CB-8F8B-3371-2EAA-FDE7ADC0D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018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BAD80-611B-6A06-FEE1-A1EAF92F1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47FB160-391B-A548-AF61-AFA11F1D90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4BD8537-DB19-020E-4EDA-2EB4FA7AE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ECBAF6-A61A-6DEC-1DA2-E409DC45ED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012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34D04-0888-821D-F064-D0ED1D291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A9D3EF0-C786-5371-EB64-42280E60BC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F36780D-2A49-9158-471F-DEACF74D8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i="0" dirty="0">
              <a:solidFill>
                <a:srgbClr val="24292F"/>
              </a:solidFill>
              <a:effectLst/>
              <a:latin typeface="Noto Sans" panose="020B0502040504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0290CD-F310-325B-0998-0A5D02A00E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087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589E1-FD96-1243-7524-C8CFD0C15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A388E83-4574-2583-70C7-8BF11C5928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E72204B-06D5-746B-B08A-C463D48DA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EAB74F-4D66-13CD-8712-BFC81C542C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464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5BD3E-AD05-BD3B-8B67-661AF51E8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3BF8654-E633-3669-4523-DD48F25966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05CD705-42EF-CE99-5925-AA84801740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5D12B9-5149-A051-FBC5-53417FD2DE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390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0853A-7D64-9725-263B-415EE5A52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EC422A7-6241-1FC6-D239-2CD87CDBFB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429507-5349-B17B-DFD8-54E16F4C50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835544-5A6A-CB65-9B91-A7C34C8D2A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21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F3E53-FA00-BA7D-98A9-8FAFCD5A4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BC39598-6882-306E-FDC4-CE022E4AF3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A2BE3EB-20BB-404E-6B94-67A50F4C9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201F5E-217E-A629-2D91-03C20E0867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619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C6679-B686-7E5A-57C2-6CDC87A79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016613A-B92B-A08F-DCDD-6348845DE7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697B4EA-4942-7814-5299-D3E39B89F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F58973-46CB-6790-84B9-9EF50FE979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544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18FE5-CBD3-D020-079A-FAEF61F1C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0A1B233-088B-93E2-F45D-78BF56871E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724DC5F-C864-97B5-D0FA-01AF8D00E5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EF09AF-63DD-E3AC-936A-1CD389564C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271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47902-D084-489A-1676-3CB2AFD24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66ECEC0-D2C6-A36D-46E0-7EAA568D2B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64CD87F-2548-6F8E-35ED-DB68DB8BF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FF6B60-DB3F-701C-BE34-C8AEBEA7FC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7377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12FF3-EE29-6C50-FA6C-2333F8C63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C40729F-CF9E-5C74-1E4E-1D8AF33D06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129CBE7-B23D-7DAD-ECBC-C15CB03770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0F5D60-3EDD-291E-59E4-22C4D36120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6097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34AC9-D920-BABE-46B4-2BD200C30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099E874-71FD-4660-E919-0F92D24E0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63C6574-2212-152D-8EF4-C9A6EF5A2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BD8778-5B3A-2BE2-7EF7-B6D30D57CD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912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18EE8-612F-9EF7-E740-2EFDF5A51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0D313B6-9923-F5CB-3647-55E3FF400B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E5B2C93-F4AF-ED37-24FB-07CC0DD637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lt"/>
              <a:cs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EDC695-59B0-C918-7750-106BD0DA8E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6092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E9F96-14BA-E02E-192A-8BE051920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6D5A93A-9182-2186-179D-DB87CCEA84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A0B346B-CA97-B6A2-5C4A-C1464B7E9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latin typeface="Trebuchet MS" panose="020B0603020202020204" pitchFamily="34" charset="0"/>
              <a:ea typeface="+mn-lt"/>
              <a:cs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ACE43A-ADCE-A83C-0178-BB631C8230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3856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36FAB-08A7-3EDF-479D-68F2A340E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B4CF0E5-A05A-310A-302B-F02D04AB2B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1CB99CB-2EF5-FDFA-7F6F-6DFCCAA76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F658D0-8FA3-1234-2A2B-EA1DD7EFED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4779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12B63-0D75-6CD8-5ABA-2B7F41CFD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C3503CE-3AB6-BEB6-EDD2-1E058CA6ED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3622EB7-35DE-A471-2D19-148A1B3D67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E48639-2BD4-83A8-CBF2-2239512E0A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027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33736-5726-5345-560D-5138482EA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BA5C38E-4133-827D-D7C4-97CE51D051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27AE1FE-A7AF-26B0-9FC0-BDE2FB7691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4E8E77-C1B5-C677-55FB-7893FBD374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89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19C5C-C057-1056-ABAD-033728217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3F9F5F0-D640-6AA6-43C0-D985C9A234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7F05260-1726-BB10-A17B-D7EB659799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C87E00-FB43-1BE3-66F9-B762AEDCD9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7705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2CC42-ECBD-BBDB-58BD-B031E8AB3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89B210A-2971-5987-EF9F-A32A77108E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D5FC9F5-FA6A-1856-A1D5-0A5DA80133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4498F5-E8B6-948E-A90F-A24DEE397E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1528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85703-B4D1-0D97-EBF4-42F8424BA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266983D-4791-3CF5-CDE5-D887EDF441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8EC49F4-232C-D66B-CD33-68802AEB3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AA6B30-FFAC-7527-363D-E7EF94F60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5352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97507-FC3A-69DC-8F59-EECF38F12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DA66C4B-A327-E6CD-652D-4B6B3F2010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AF1E5DD-A990-FF6A-F5AC-9865351DE0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7833BA-26CB-1598-3FE5-73853C9CE7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4938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6F329-4BA8-3F6D-5FE6-DA1D7C892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3310D8E-81D4-E5F6-E5EA-2B503F2670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6636066-65DD-6874-D2D2-58356ABDF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7844A6-9942-E6C0-598E-6F097E0BEB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7710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3A461-9E3C-BDF5-F7C5-47A3F2F8F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C1F21CA-418E-286C-2092-B932C8C4AC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38AA538-6F99-062C-1D78-FECFAEB68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C84D2C-A458-3C54-A646-5B63D7CF8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83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177E7-F311-F1CD-7C2E-F25467371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5707BF5-A7FE-915A-6860-DF6EA60A7B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F084788-DB73-E028-A662-C2A224A292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000" dirty="0">
              <a:latin typeface="Trebuchet MS" panose="020B0603020202020204" pitchFamily="34" charset="0"/>
              <a:ea typeface="+mn-lt"/>
              <a:cs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2675BB-9027-A97A-E099-C16AB1B665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228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781BE-E576-B2CD-38B4-8DE12B45F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B00E66F-2ABF-A8AB-0E12-2294512A3B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F45B72A-3C10-5FE2-5D23-27E9D61E1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0527ED-82BF-143E-03CB-989B8732A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535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D1AA6-E535-85FE-6583-21B8DC865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E787079-AF27-C1AB-2F5D-36631EF782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53EFA70-6E87-6C0A-C72C-60AE01AF4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C54082-D884-AA94-67D5-860139034D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230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BF4D3-FE61-6A44-8151-6C5C19759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F899A80-DDDB-F449-14A3-2FD96BECB4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BDA5D5E-3FB4-6C4E-773F-56D59B5B1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E6407B-EBC8-80DB-11F9-CD70796B63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590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FEAD8-DAD5-061B-7A13-B77C75C4E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5E64640-4C59-47B4-07B8-3F36F6D62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A0E74AF-CA82-8085-6D0B-995902015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000" dirty="0">
              <a:latin typeface="Trebuchet MS" panose="020B0603020202020204" pitchFamily="34" charset="0"/>
              <a:ea typeface="+mn-lt"/>
              <a:cs typeface="+mn-lt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A42834-C417-46BA-862A-9EB622AFD2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105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64AF8-84A2-5ECB-1FAF-F51798C49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AC8B37F-B265-6AF1-A85A-1D42888BBE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7F61884-E45B-DEDC-EA1F-016B6505FE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4541E9-ACD8-ED74-ABC2-D47E75C719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89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gradFill>
          <a:gsLst>
            <a:gs pos="0">
              <a:srgbClr val="3E2146"/>
            </a:gs>
            <a:gs pos="100000">
              <a:srgbClr val="8C4BA0"/>
            </a:gs>
            <a:gs pos="53000">
              <a:srgbClr val="5C0C5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logo-0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372349" flipH="1">
            <a:off x="1255965" y="2698423"/>
            <a:ext cx="1704162" cy="1879968"/>
          </a:xfrm>
          <a:prstGeom prst="rect">
            <a:avLst/>
          </a:prstGeom>
        </p:spPr>
      </p:pic>
      <p:pic>
        <p:nvPicPr>
          <p:cNvPr id="9" name="图片 8" descr="logo-0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716547">
            <a:off x="10242368" y="1907090"/>
            <a:ext cx="2435756" cy="2539368"/>
          </a:xfrm>
          <a:prstGeom prst="rect">
            <a:avLst/>
          </a:prstGeom>
        </p:spPr>
      </p:pic>
      <p:pic>
        <p:nvPicPr>
          <p:cNvPr id="8" name="图片 7" descr="logo-0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109904" flipH="1">
            <a:off x="6438140" y="102698"/>
            <a:ext cx="1704162" cy="1879968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3931566"/>
            <a:ext cx="12192000" cy="29264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0" name="图片 9" descr="logo-06 - 副本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331048">
            <a:off x="-706014" y="320971"/>
            <a:ext cx="2973811" cy="2652794"/>
          </a:xfrm>
          <a:prstGeom prst="rect">
            <a:avLst/>
          </a:prstGeom>
        </p:spPr>
      </p:pic>
      <p:sp>
        <p:nvSpPr>
          <p:cNvPr id="31" name="标题 30"/>
          <p:cNvSpPr>
            <a:spLocks noGrp="1"/>
          </p:cNvSpPr>
          <p:nvPr>
            <p:ph type="title" hasCustomPrompt="1"/>
          </p:nvPr>
        </p:nvSpPr>
        <p:spPr>
          <a:xfrm>
            <a:off x="2834565" y="2583204"/>
            <a:ext cx="6522873" cy="705600"/>
          </a:xfrm>
        </p:spPr>
        <p:txBody>
          <a:bodyPr>
            <a:noAutofit/>
          </a:bodyPr>
          <a:lstStyle>
            <a:lvl1pPr algn="ctr">
              <a:defRPr lang="zh-CN" altLang="en-US" sz="4000" b="0" kern="120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/>
              <a:t>Title Here</a:t>
            </a:r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-1" y="1"/>
            <a:ext cx="12192000" cy="8540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3679824" y="4762004"/>
            <a:ext cx="4832350" cy="622796"/>
          </a:xfrm>
        </p:spPr>
        <p:txBody>
          <a:bodyPr>
            <a:noAutofit/>
          </a:bodyPr>
          <a:lstStyle>
            <a:lvl1pPr marL="0" indent="0" algn="ctr">
              <a:buNone/>
              <a:defRPr sz="24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/>
              <a:t>Authors</a:t>
            </a:r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D4BFC3C-384C-78FA-BA62-311907811A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2835" y="234601"/>
            <a:ext cx="2857440" cy="38481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23336" y="608400"/>
            <a:ext cx="10969200" cy="705600"/>
          </a:xfrm>
        </p:spPr>
        <p:txBody>
          <a:bodyPr>
            <a:normAutofit/>
          </a:bodyPr>
          <a:lstStyle>
            <a:lvl1pPr>
              <a:defRPr sz="3200" spc="50" baseline="0"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Title here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6418385"/>
            <a:ext cx="12192000" cy="439616"/>
          </a:xfrm>
          <a:prstGeom prst="rect">
            <a:avLst/>
          </a:prstGeom>
          <a:gradFill flip="none" rotWithShape="1">
            <a:gsLst>
              <a:gs pos="0">
                <a:srgbClr val="3E2146"/>
              </a:gs>
              <a:gs pos="100000">
                <a:srgbClr val="8C4BA0"/>
              </a:gs>
              <a:gs pos="53000">
                <a:srgbClr val="5C0C5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8" name="文本框 7"/>
          <p:cNvSpPr txBox="1"/>
          <p:nvPr userDrawn="1"/>
        </p:nvSpPr>
        <p:spPr>
          <a:xfrm>
            <a:off x="1036644" y="6422010"/>
            <a:ext cx="289694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zh-CN" sz="2000" b="0" i="0" spc="50" baseline="0" dirty="0">
                <a:solidFill>
                  <a:srgbClr val="B88F4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NANJING UNIVERSITY</a:t>
            </a:r>
            <a:endParaRPr lang="zh-CN" altLang="en-US" sz="2000" b="0" i="0" spc="50" baseline="0" dirty="0">
              <a:solidFill>
                <a:srgbClr val="B88F4C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图片 8" descr="logo-04"/>
          <p:cNvPicPr>
            <a:picLocks noChangeAspect="1"/>
          </p:cNvPicPr>
          <p:nvPr userDrawn="1"/>
        </p:nvPicPr>
        <p:blipFill rotWithShape="1">
          <a:blip r:embed="rId2"/>
          <a:srcRect l="17951" t="34706" r="63080" b="32488"/>
          <a:stretch>
            <a:fillRect/>
          </a:stretch>
        </p:blipFill>
        <p:spPr>
          <a:xfrm>
            <a:off x="608402" y="6392927"/>
            <a:ext cx="428242" cy="489248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781415" y="6484523"/>
            <a:ext cx="966307" cy="3168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1EB6BA-DCDF-85DA-2503-B7F8E11FE4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9641" y="207645"/>
            <a:ext cx="2197603" cy="29595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1FEE-83D5-425C-ACB9-961903E29404}" type="datetimeFigureOut">
              <a:rPr lang="zh-CN" altLang="en-US" smtClean="0"/>
              <a:t>2025/4/28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21F0-D9ED-408B-ACCA-A4C69D72F1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5" Type="http://schemas.openxmlformats.org/officeDocument/2006/relationships/theme" Target="../theme/theme1.xml"/><Relationship Id="rId10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FlyMon: Enabling On-the-Fly Task Reconfiguration for Network Measurement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1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090" algn="l"/>
          <a:tab pos="1609090" algn="l"/>
          <a:tab pos="1609090" algn="l"/>
          <a:tab pos="1609090" algn="l"/>
        </a:tabLst>
        <a:defRPr sz="1600" u="none" strike="noStrike" kern="1200" cap="none" spc="151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1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1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1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 Warm Welcome To Our Newest Member: Politecnico di Milano Design School -  ELIA">
            <a:extLst>
              <a:ext uri="{FF2B5EF4-FFF2-40B4-BE49-F238E27FC236}">
                <a16:creationId xmlns:a16="http://schemas.microsoft.com/office/drawing/2014/main" id="{5D203812-0C74-9A10-FAE1-AF8AF4E1B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966" y="5482610"/>
            <a:ext cx="2583165" cy="87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1891187"/>
            <a:ext cx="12191999" cy="105985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4400" b="1" spc="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Enabling Virtual Priority in </a:t>
            </a:r>
            <a:br>
              <a:rPr lang="en-US" altLang="zh-CN" sz="4400" b="1" spc="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</a:br>
            <a:r>
              <a:rPr lang="en-US" altLang="zh-CN" sz="4400" b="1" spc="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Data Center Congestion Control</a:t>
            </a:r>
            <a:endParaRPr lang="zh-CN" altLang="en-US" sz="4400" b="1" spc="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  <a:cs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9035" y="4016684"/>
            <a:ext cx="109545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dirty="0">
                <a:latin typeface="Rockwell" panose="02060603020205020403" pitchFamily="18" charset="0"/>
                <a:cs typeface="Calibri" panose="020F0502020204030204" pitchFamily="34" charset="0"/>
              </a:rPr>
              <a:t>Zhaochen Zhang, </a:t>
            </a:r>
            <a:r>
              <a:rPr lang="en-US" altLang="zh-CN" sz="2600" u="sng" dirty="0" err="1">
                <a:latin typeface="Rockwell" panose="02060603020205020403" pitchFamily="18" charset="0"/>
                <a:cs typeface="Calibri" panose="020F0502020204030204" pitchFamily="34" charset="0"/>
              </a:rPr>
              <a:t>Feiyang</a:t>
            </a:r>
            <a:r>
              <a:rPr lang="en-US" altLang="zh-CN" sz="2600" u="sng" dirty="0">
                <a:latin typeface="Rockwell" panose="02060603020205020403" pitchFamily="18" charset="0"/>
                <a:cs typeface="Calibri" panose="020F0502020204030204" pitchFamily="34" charset="0"/>
              </a:rPr>
              <a:t> Xue</a:t>
            </a:r>
            <a:r>
              <a:rPr lang="en-US" altLang="zh-CN" sz="2600" dirty="0">
                <a:latin typeface="Rockwell" panose="02060603020205020403" pitchFamily="18" charset="0"/>
                <a:cs typeface="Calibri" panose="020F0502020204030204" pitchFamily="34" charset="0"/>
              </a:rPr>
              <a:t>, Keqiang He, </a:t>
            </a:r>
            <a:r>
              <a:rPr lang="en-US" altLang="zh-CN" sz="2600" dirty="0" err="1">
                <a:latin typeface="Rockwell" panose="02060603020205020403" pitchFamily="18" charset="0"/>
                <a:cs typeface="Calibri" panose="020F0502020204030204" pitchFamily="34" charset="0"/>
              </a:rPr>
              <a:t>Zhimeng</a:t>
            </a:r>
            <a:r>
              <a:rPr lang="en-US" altLang="zh-CN" sz="2600" dirty="0">
                <a:latin typeface="Rockwell" panose="02060603020205020403" pitchFamily="18" charset="0"/>
                <a:cs typeface="Calibri" panose="020F0502020204030204" pitchFamily="34" charset="0"/>
              </a:rPr>
              <a:t> Yin, Gianni </a:t>
            </a:r>
            <a:r>
              <a:rPr lang="en-US" altLang="zh-CN" sz="2600" dirty="0" err="1">
                <a:latin typeface="Rockwell" panose="02060603020205020403" pitchFamily="18" charset="0"/>
                <a:cs typeface="Calibri" panose="020F0502020204030204" pitchFamily="34" charset="0"/>
              </a:rPr>
              <a:t>Antichi</a:t>
            </a:r>
            <a:r>
              <a:rPr lang="en-US" altLang="zh-CN" sz="2600" dirty="0">
                <a:latin typeface="Rockwell" panose="02060603020205020403" pitchFamily="18" charset="0"/>
                <a:cs typeface="Calibri" panose="020F0502020204030204" pitchFamily="34" charset="0"/>
              </a:rPr>
              <a:t>,</a:t>
            </a:r>
          </a:p>
          <a:p>
            <a:pPr algn="ctr"/>
            <a:r>
              <a:rPr lang="en-US" altLang="zh-CN" sz="2600" dirty="0">
                <a:latin typeface="Rockwell" panose="02060603020205020403" pitchFamily="18" charset="0"/>
                <a:cs typeface="Calibri" panose="020F0502020204030204" pitchFamily="34" charset="0"/>
              </a:rPr>
              <a:t>Jiaqi Gao, </a:t>
            </a:r>
            <a:r>
              <a:rPr lang="en-US" altLang="zh-CN" sz="2600" dirty="0" err="1">
                <a:latin typeface="Rockwell" panose="02060603020205020403" pitchFamily="18" charset="0"/>
                <a:cs typeface="Calibri" panose="020F0502020204030204" pitchFamily="34" charset="0"/>
              </a:rPr>
              <a:t>Yizhi</a:t>
            </a:r>
            <a:r>
              <a:rPr lang="en-US" altLang="zh-CN" sz="2600" dirty="0">
                <a:latin typeface="Rockwell" panose="02060603020205020403" pitchFamily="18" charset="0"/>
                <a:cs typeface="Calibri" panose="020F0502020204030204" pitchFamily="34" charset="0"/>
              </a:rPr>
              <a:t> Wang, Rui Ning, </a:t>
            </a:r>
            <a:r>
              <a:rPr lang="en-US" altLang="zh-CN" sz="2600" dirty="0" err="1">
                <a:latin typeface="Rockwell" panose="02060603020205020403" pitchFamily="18" charset="0"/>
                <a:cs typeface="Calibri" panose="020F0502020204030204" pitchFamily="34" charset="0"/>
              </a:rPr>
              <a:t>Haixin</a:t>
            </a:r>
            <a:r>
              <a:rPr lang="en-US" altLang="zh-CN" sz="2600" dirty="0">
                <a:latin typeface="Rockwell" panose="02060603020205020403" pitchFamily="18" charset="0"/>
                <a:cs typeface="Calibri" panose="020F0502020204030204" pitchFamily="34" charset="0"/>
              </a:rPr>
              <a:t> Nan, Xu Zhang, </a:t>
            </a:r>
            <a:r>
              <a:rPr lang="en-US" altLang="zh-CN" sz="2600" dirty="0" err="1">
                <a:latin typeface="Rockwell" panose="02060603020205020403" pitchFamily="18" charset="0"/>
                <a:cs typeface="Calibri" panose="020F0502020204030204" pitchFamily="34" charset="0"/>
              </a:rPr>
              <a:t>Peirui</a:t>
            </a:r>
            <a:r>
              <a:rPr lang="en-US" altLang="zh-CN" sz="2600" dirty="0">
                <a:latin typeface="Rockwell" panose="02060603020205020403" pitchFamily="18" charset="0"/>
                <a:cs typeface="Calibri" panose="020F0502020204030204" pitchFamily="34" charset="0"/>
              </a:rPr>
              <a:t> Cao,</a:t>
            </a:r>
          </a:p>
          <a:p>
            <a:pPr algn="ctr"/>
            <a:r>
              <a:rPr lang="en-US" altLang="zh-CN" sz="2600" dirty="0" err="1">
                <a:latin typeface="Rockwell" panose="02060603020205020403" pitchFamily="18" charset="0"/>
                <a:cs typeface="Calibri" panose="020F0502020204030204" pitchFamily="34" charset="0"/>
              </a:rPr>
              <a:t>Xiaoliang</a:t>
            </a:r>
            <a:r>
              <a:rPr lang="en-US" altLang="zh-CN" sz="2600" dirty="0">
                <a:latin typeface="Rockwell" panose="02060603020205020403" pitchFamily="18" charset="0"/>
                <a:cs typeface="Calibri" panose="020F0502020204030204" pitchFamily="34" charset="0"/>
              </a:rPr>
              <a:t> Wang, </a:t>
            </a:r>
            <a:r>
              <a:rPr lang="en-US" altLang="zh-CN" sz="2600" dirty="0" err="1">
                <a:latin typeface="Rockwell" panose="02060603020205020403" pitchFamily="18" charset="0"/>
                <a:cs typeface="Calibri" panose="020F0502020204030204" pitchFamily="34" charset="0"/>
              </a:rPr>
              <a:t>Wanchun</a:t>
            </a:r>
            <a:r>
              <a:rPr lang="en-US" altLang="zh-CN" sz="2600" dirty="0">
                <a:latin typeface="Rockwell" panose="02060603020205020403" pitchFamily="18" charset="0"/>
                <a:cs typeface="Calibri" panose="020F0502020204030204" pitchFamily="34" charset="0"/>
              </a:rPr>
              <a:t> Dou, </a:t>
            </a:r>
            <a:r>
              <a:rPr lang="en-US" altLang="zh-CN" sz="2600" dirty="0" err="1">
                <a:latin typeface="Rockwell" panose="02060603020205020403" pitchFamily="18" charset="0"/>
                <a:cs typeface="Calibri" panose="020F0502020204030204" pitchFamily="34" charset="0"/>
              </a:rPr>
              <a:t>Guihai</a:t>
            </a:r>
            <a:r>
              <a:rPr lang="en-US" altLang="zh-CN" sz="2600" dirty="0">
                <a:latin typeface="Rockwell" panose="02060603020205020403" pitchFamily="18" charset="0"/>
                <a:cs typeface="Calibri" panose="020F0502020204030204" pitchFamily="34" charset="0"/>
              </a:rPr>
              <a:t> Chen, </a:t>
            </a:r>
            <a:r>
              <a:rPr lang="en-US" altLang="zh-CN" sz="2600" b="1" dirty="0">
                <a:latin typeface="Rockwell" panose="02060603020205020403" pitchFamily="18" charset="0"/>
                <a:cs typeface="Calibri" panose="020F0502020204030204" pitchFamily="34" charset="0"/>
              </a:rPr>
              <a:t>Chen Tian</a:t>
            </a:r>
            <a:endParaRPr lang="en-US" altLang="zh-CN" sz="2600" dirty="0">
              <a:latin typeface="Rockwell" panose="02060603020205020403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6" y="5625949"/>
            <a:ext cx="2107202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21ECDD5-740C-DF68-CD92-271D0DC19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14" y="5607949"/>
            <a:ext cx="2457409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A86C56A-9390-BBAA-A25D-D47D26D31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20" y="5432464"/>
            <a:ext cx="1461392" cy="9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Queen Mary University of London - Aspect">
            <a:extLst>
              <a:ext uri="{FF2B5EF4-FFF2-40B4-BE49-F238E27FC236}">
                <a16:creationId xmlns:a16="http://schemas.microsoft.com/office/drawing/2014/main" id="{EC97FF18-ABFC-CAA3-0459-1E92FEAB7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714" y="5544343"/>
            <a:ext cx="2583165" cy="72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E60BD-4CB5-94E0-37CA-5352505FC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CB4FCB-E236-6A6E-1201-CF41C1EC8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Insight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F50C5DF-489B-3A0A-0218-7CE92D8CB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8A63B76-D3C8-FB21-2A06-AEC9EFB83A0E}"/>
              </a:ext>
            </a:extLst>
          </p:cNvPr>
          <p:cNvSpPr/>
          <p:nvPr/>
        </p:nvSpPr>
        <p:spPr>
          <a:xfrm>
            <a:off x="427922" y="1569650"/>
            <a:ext cx="10735798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914400" lvl="1" indent="-457200" algn="just">
              <a:buAutoNum type="arabicPeriod"/>
            </a:pPr>
            <a:r>
              <a:rPr lang="en-US" altLang="zh-CN" sz="2400" dirty="0">
                <a:latin typeface="Trebuchet MS" panose="020B0603020202020204" pitchFamily="34" charset="0"/>
              </a:rPr>
              <a:t>Virtual priority can be achieved by carefully </a:t>
            </a:r>
            <a:r>
              <a:rPr lang="en-US" altLang="zh-CN" sz="2400" b="1" dirty="0">
                <a:latin typeface="Trebuchet MS" panose="020B0603020202020204" pitchFamily="34" charset="0"/>
              </a:rPr>
              <a:t>managing bandwidth contention</a:t>
            </a:r>
            <a:r>
              <a:rPr lang="en-US" altLang="zh-CN" sz="2400" dirty="0">
                <a:latin typeface="Trebuchet MS" panose="020B0603020202020204" pitchFamily="34" charset="0"/>
              </a:rPr>
              <a:t> among flows within a physical priority queue, a task traditionally handled by the </a:t>
            </a:r>
            <a:r>
              <a:rPr lang="en-US" altLang="zh-CN" sz="2400" b="1" dirty="0">
                <a:latin typeface="Trebuchet MS" panose="020B0603020202020204" pitchFamily="34" charset="0"/>
              </a:rPr>
              <a:t>Congestion Control (CC)</a:t>
            </a:r>
            <a:r>
              <a:rPr lang="en-US" altLang="zh-CN" sz="2400" dirty="0">
                <a:latin typeface="Trebuchet MS" panose="020B0603020202020204" pitchFamily="34" charset="0"/>
              </a:rPr>
              <a:t> at the host.</a:t>
            </a:r>
          </a:p>
        </p:txBody>
      </p:sp>
    </p:spTree>
    <p:extLst>
      <p:ext uri="{BB962C8B-B14F-4D97-AF65-F5344CB8AC3E}">
        <p14:creationId xmlns:p14="http://schemas.microsoft.com/office/powerpoint/2010/main" val="78861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68798-CE17-35AE-F6E2-F09F45270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B51C3E-0351-41E9-645C-C37FC107A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Existing CC can not Achieve Virtual Priority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97BDF34-D5DC-5E65-3560-FC9BA962D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11</a:t>
            </a:fld>
            <a:endParaRPr lang="zh-CN" altLang="en-US" dirty="0"/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DE09BEAA-96E6-9021-A642-289B7C14BAB3}"/>
              </a:ext>
            </a:extLst>
          </p:cNvPr>
          <p:cNvGrpSpPr/>
          <p:nvPr/>
        </p:nvGrpSpPr>
        <p:grpSpPr>
          <a:xfrm>
            <a:off x="6004014" y="2895239"/>
            <a:ext cx="4224988" cy="2553190"/>
            <a:chOff x="6004014" y="2895239"/>
            <a:chExt cx="4224988" cy="2553190"/>
          </a:xfrm>
        </p:grpSpPr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C5B04FB9-0261-F70A-8027-56C964DB5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028" y="2895239"/>
              <a:ext cx="14644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Queue Length</a:t>
              </a:r>
              <a:endPara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A8760867-D199-E1E0-597C-2EF3BCFE8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8637" y="4055082"/>
              <a:ext cx="3089384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0A05358-08C1-314D-68AE-B5C8D53BB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7641" y="5261044"/>
              <a:ext cx="114270" cy="116312"/>
            </a:xfrm>
            <a:custGeom>
              <a:avLst/>
              <a:gdLst>
                <a:gd name="T0" fmla="*/ 0 w 56"/>
                <a:gd name="T1" fmla="*/ 57 h 57"/>
                <a:gd name="T2" fmla="*/ 56 w 56"/>
                <a:gd name="T3" fmla="*/ 28 h 57"/>
                <a:gd name="T4" fmla="*/ 0 w 56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0" y="57"/>
                  </a:moveTo>
                  <a:lnTo>
                    <a:pt x="56" y="28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8E4E654C-0837-2C4A-22B8-B447CB53A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3750" y="3997947"/>
              <a:ext cx="114270" cy="116312"/>
            </a:xfrm>
            <a:custGeom>
              <a:avLst/>
              <a:gdLst>
                <a:gd name="T0" fmla="*/ 0 w 56"/>
                <a:gd name="T1" fmla="*/ 57 h 57"/>
                <a:gd name="T2" fmla="*/ 56 w 56"/>
                <a:gd name="T3" fmla="*/ 28 h 57"/>
                <a:gd name="T4" fmla="*/ 0 w 56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0" y="57"/>
                  </a:moveTo>
                  <a:lnTo>
                    <a:pt x="56" y="28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C801CC65-CDC5-4796-42EF-BC35AE411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5168" y="5140652"/>
              <a:ext cx="5177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Time</a:t>
              </a:r>
              <a:endPara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E6B44CB1-740C-D10E-5663-31DF0030E6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8637" y="4218326"/>
              <a:ext cx="0" cy="109985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2F2FF62-F220-38E8-45AD-21CAF8D74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1501" y="4218326"/>
              <a:ext cx="114270" cy="114270"/>
            </a:xfrm>
            <a:custGeom>
              <a:avLst/>
              <a:gdLst>
                <a:gd name="T0" fmla="*/ 56 w 56"/>
                <a:gd name="T1" fmla="*/ 56 h 56"/>
                <a:gd name="T2" fmla="*/ 28 w 56"/>
                <a:gd name="T3" fmla="*/ 0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28" y="0"/>
                  </a:lnTo>
                  <a:lnTo>
                    <a:pt x="0" y="56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A9C2C0BB-AFD2-F700-CA76-93E2BAA8D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38637" y="5318180"/>
              <a:ext cx="2983275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C97E957A-D00D-05E6-365D-36C7CFB83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515" y="4132623"/>
              <a:ext cx="47256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Rate</a:t>
              </a:r>
              <a:endParaRPr kumimoji="0" lang="zh-CN" altLang="zh-CN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4F563842-B696-33A5-DF04-AFC1A7F1B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1232" y="3820420"/>
              <a:ext cx="5177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Time</a:t>
              </a:r>
              <a:endParaRPr kumimoji="0" lang="zh-CN" altLang="zh-CN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504B48E5-34E8-6980-071E-8750A4A4A9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8637" y="2955230"/>
              <a:ext cx="0" cy="109985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5E3A59D0-431D-4FAF-F8F7-6DB7B8D30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1501" y="2955230"/>
              <a:ext cx="114270" cy="114270"/>
            </a:xfrm>
            <a:custGeom>
              <a:avLst/>
              <a:gdLst>
                <a:gd name="T0" fmla="*/ 56 w 56"/>
                <a:gd name="T1" fmla="*/ 56 h 56"/>
                <a:gd name="T2" fmla="*/ 28 w 56"/>
                <a:gd name="T3" fmla="*/ 0 h 56"/>
                <a:gd name="T4" fmla="*/ 0 w 56"/>
                <a:gd name="T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28" y="0"/>
                  </a:lnTo>
                  <a:lnTo>
                    <a:pt x="0" y="56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3A1DD7C-9804-CC94-FD06-ED914641A9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474" y="3367419"/>
              <a:ext cx="3236303" cy="16324"/>
            </a:xfrm>
            <a:custGeom>
              <a:avLst/>
              <a:gdLst>
                <a:gd name="T0" fmla="*/ 320 w 8448"/>
                <a:gd name="T1" fmla="*/ 0 h 43"/>
                <a:gd name="T2" fmla="*/ 320 w 8448"/>
                <a:gd name="T3" fmla="*/ 43 h 43"/>
                <a:gd name="T4" fmla="*/ 0 w 8448"/>
                <a:gd name="T5" fmla="*/ 21 h 43"/>
                <a:gd name="T6" fmla="*/ 534 w 8448"/>
                <a:gd name="T7" fmla="*/ 0 h 43"/>
                <a:gd name="T8" fmla="*/ 854 w 8448"/>
                <a:gd name="T9" fmla="*/ 21 h 43"/>
                <a:gd name="T10" fmla="*/ 534 w 8448"/>
                <a:gd name="T11" fmla="*/ 43 h 43"/>
                <a:gd name="T12" fmla="*/ 534 w 8448"/>
                <a:gd name="T13" fmla="*/ 0 h 43"/>
                <a:gd name="T14" fmla="*/ 1344 w 8448"/>
                <a:gd name="T15" fmla="*/ 0 h 43"/>
                <a:gd name="T16" fmla="*/ 1344 w 8448"/>
                <a:gd name="T17" fmla="*/ 43 h 43"/>
                <a:gd name="T18" fmla="*/ 1024 w 8448"/>
                <a:gd name="T19" fmla="*/ 21 h 43"/>
                <a:gd name="T20" fmla="*/ 1558 w 8448"/>
                <a:gd name="T21" fmla="*/ 0 h 43"/>
                <a:gd name="T22" fmla="*/ 1878 w 8448"/>
                <a:gd name="T23" fmla="*/ 21 h 43"/>
                <a:gd name="T24" fmla="*/ 1558 w 8448"/>
                <a:gd name="T25" fmla="*/ 43 h 43"/>
                <a:gd name="T26" fmla="*/ 1558 w 8448"/>
                <a:gd name="T27" fmla="*/ 0 h 43"/>
                <a:gd name="T28" fmla="*/ 2368 w 8448"/>
                <a:gd name="T29" fmla="*/ 0 h 43"/>
                <a:gd name="T30" fmla="*/ 2368 w 8448"/>
                <a:gd name="T31" fmla="*/ 43 h 43"/>
                <a:gd name="T32" fmla="*/ 2048 w 8448"/>
                <a:gd name="T33" fmla="*/ 21 h 43"/>
                <a:gd name="T34" fmla="*/ 2582 w 8448"/>
                <a:gd name="T35" fmla="*/ 0 h 43"/>
                <a:gd name="T36" fmla="*/ 2902 w 8448"/>
                <a:gd name="T37" fmla="*/ 21 h 43"/>
                <a:gd name="T38" fmla="*/ 2582 w 8448"/>
                <a:gd name="T39" fmla="*/ 43 h 43"/>
                <a:gd name="T40" fmla="*/ 2582 w 8448"/>
                <a:gd name="T41" fmla="*/ 0 h 43"/>
                <a:gd name="T42" fmla="*/ 3392 w 8448"/>
                <a:gd name="T43" fmla="*/ 0 h 43"/>
                <a:gd name="T44" fmla="*/ 3392 w 8448"/>
                <a:gd name="T45" fmla="*/ 43 h 43"/>
                <a:gd name="T46" fmla="*/ 3072 w 8448"/>
                <a:gd name="T47" fmla="*/ 21 h 43"/>
                <a:gd name="T48" fmla="*/ 3606 w 8448"/>
                <a:gd name="T49" fmla="*/ 0 h 43"/>
                <a:gd name="T50" fmla="*/ 3926 w 8448"/>
                <a:gd name="T51" fmla="*/ 21 h 43"/>
                <a:gd name="T52" fmla="*/ 3606 w 8448"/>
                <a:gd name="T53" fmla="*/ 43 h 43"/>
                <a:gd name="T54" fmla="*/ 3606 w 8448"/>
                <a:gd name="T55" fmla="*/ 0 h 43"/>
                <a:gd name="T56" fmla="*/ 4416 w 8448"/>
                <a:gd name="T57" fmla="*/ 0 h 43"/>
                <a:gd name="T58" fmla="*/ 4416 w 8448"/>
                <a:gd name="T59" fmla="*/ 43 h 43"/>
                <a:gd name="T60" fmla="*/ 4096 w 8448"/>
                <a:gd name="T61" fmla="*/ 21 h 43"/>
                <a:gd name="T62" fmla="*/ 4630 w 8448"/>
                <a:gd name="T63" fmla="*/ 0 h 43"/>
                <a:gd name="T64" fmla="*/ 4950 w 8448"/>
                <a:gd name="T65" fmla="*/ 21 h 43"/>
                <a:gd name="T66" fmla="*/ 4630 w 8448"/>
                <a:gd name="T67" fmla="*/ 43 h 43"/>
                <a:gd name="T68" fmla="*/ 4630 w 8448"/>
                <a:gd name="T69" fmla="*/ 0 h 43"/>
                <a:gd name="T70" fmla="*/ 5440 w 8448"/>
                <a:gd name="T71" fmla="*/ 0 h 43"/>
                <a:gd name="T72" fmla="*/ 5440 w 8448"/>
                <a:gd name="T73" fmla="*/ 43 h 43"/>
                <a:gd name="T74" fmla="*/ 5120 w 8448"/>
                <a:gd name="T75" fmla="*/ 21 h 43"/>
                <a:gd name="T76" fmla="*/ 5654 w 8448"/>
                <a:gd name="T77" fmla="*/ 0 h 43"/>
                <a:gd name="T78" fmla="*/ 5974 w 8448"/>
                <a:gd name="T79" fmla="*/ 21 h 43"/>
                <a:gd name="T80" fmla="*/ 5654 w 8448"/>
                <a:gd name="T81" fmla="*/ 43 h 43"/>
                <a:gd name="T82" fmla="*/ 5654 w 8448"/>
                <a:gd name="T83" fmla="*/ 0 h 43"/>
                <a:gd name="T84" fmla="*/ 6464 w 8448"/>
                <a:gd name="T85" fmla="*/ 0 h 43"/>
                <a:gd name="T86" fmla="*/ 6464 w 8448"/>
                <a:gd name="T87" fmla="*/ 43 h 43"/>
                <a:gd name="T88" fmla="*/ 6144 w 8448"/>
                <a:gd name="T89" fmla="*/ 21 h 43"/>
                <a:gd name="T90" fmla="*/ 6678 w 8448"/>
                <a:gd name="T91" fmla="*/ 0 h 43"/>
                <a:gd name="T92" fmla="*/ 6998 w 8448"/>
                <a:gd name="T93" fmla="*/ 21 h 43"/>
                <a:gd name="T94" fmla="*/ 6678 w 8448"/>
                <a:gd name="T95" fmla="*/ 43 h 43"/>
                <a:gd name="T96" fmla="*/ 6678 w 8448"/>
                <a:gd name="T97" fmla="*/ 0 h 43"/>
                <a:gd name="T98" fmla="*/ 7488 w 8448"/>
                <a:gd name="T99" fmla="*/ 0 h 43"/>
                <a:gd name="T100" fmla="*/ 7488 w 8448"/>
                <a:gd name="T101" fmla="*/ 43 h 43"/>
                <a:gd name="T102" fmla="*/ 7168 w 8448"/>
                <a:gd name="T103" fmla="*/ 21 h 43"/>
                <a:gd name="T104" fmla="*/ 7702 w 8448"/>
                <a:gd name="T105" fmla="*/ 0 h 43"/>
                <a:gd name="T106" fmla="*/ 8022 w 8448"/>
                <a:gd name="T107" fmla="*/ 21 h 43"/>
                <a:gd name="T108" fmla="*/ 7702 w 8448"/>
                <a:gd name="T109" fmla="*/ 43 h 43"/>
                <a:gd name="T110" fmla="*/ 7702 w 8448"/>
                <a:gd name="T111" fmla="*/ 0 h 43"/>
                <a:gd name="T112" fmla="*/ 8427 w 8448"/>
                <a:gd name="T113" fmla="*/ 0 h 43"/>
                <a:gd name="T114" fmla="*/ 8427 w 8448"/>
                <a:gd name="T115" fmla="*/ 43 h 43"/>
                <a:gd name="T116" fmla="*/ 8192 w 8448"/>
                <a:gd name="T117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448" h="43">
                  <a:moveTo>
                    <a:pt x="22" y="0"/>
                  </a:moveTo>
                  <a:lnTo>
                    <a:pt x="320" y="0"/>
                  </a:lnTo>
                  <a:cubicBezTo>
                    <a:pt x="332" y="0"/>
                    <a:pt x="342" y="9"/>
                    <a:pt x="342" y="21"/>
                  </a:cubicBezTo>
                  <a:cubicBezTo>
                    <a:pt x="342" y="33"/>
                    <a:pt x="332" y="43"/>
                    <a:pt x="320" y="43"/>
                  </a:cubicBezTo>
                  <a:lnTo>
                    <a:pt x="22" y="43"/>
                  </a:lnTo>
                  <a:cubicBezTo>
                    <a:pt x="10" y="43"/>
                    <a:pt x="0" y="33"/>
                    <a:pt x="0" y="21"/>
                  </a:cubicBezTo>
                  <a:cubicBezTo>
                    <a:pt x="0" y="9"/>
                    <a:pt x="10" y="0"/>
                    <a:pt x="22" y="0"/>
                  </a:cubicBezTo>
                  <a:close/>
                  <a:moveTo>
                    <a:pt x="534" y="0"/>
                  </a:moveTo>
                  <a:lnTo>
                    <a:pt x="832" y="0"/>
                  </a:lnTo>
                  <a:cubicBezTo>
                    <a:pt x="844" y="0"/>
                    <a:pt x="854" y="9"/>
                    <a:pt x="854" y="21"/>
                  </a:cubicBezTo>
                  <a:cubicBezTo>
                    <a:pt x="854" y="33"/>
                    <a:pt x="844" y="43"/>
                    <a:pt x="832" y="43"/>
                  </a:cubicBezTo>
                  <a:lnTo>
                    <a:pt x="534" y="43"/>
                  </a:lnTo>
                  <a:cubicBezTo>
                    <a:pt x="522" y="43"/>
                    <a:pt x="512" y="33"/>
                    <a:pt x="512" y="21"/>
                  </a:cubicBezTo>
                  <a:cubicBezTo>
                    <a:pt x="512" y="9"/>
                    <a:pt x="522" y="0"/>
                    <a:pt x="534" y="0"/>
                  </a:cubicBezTo>
                  <a:close/>
                  <a:moveTo>
                    <a:pt x="1046" y="0"/>
                  </a:moveTo>
                  <a:lnTo>
                    <a:pt x="1344" y="0"/>
                  </a:lnTo>
                  <a:cubicBezTo>
                    <a:pt x="1356" y="0"/>
                    <a:pt x="1366" y="9"/>
                    <a:pt x="1366" y="21"/>
                  </a:cubicBezTo>
                  <a:cubicBezTo>
                    <a:pt x="1366" y="33"/>
                    <a:pt x="1356" y="43"/>
                    <a:pt x="1344" y="43"/>
                  </a:cubicBezTo>
                  <a:lnTo>
                    <a:pt x="1046" y="43"/>
                  </a:lnTo>
                  <a:cubicBezTo>
                    <a:pt x="1034" y="43"/>
                    <a:pt x="1024" y="33"/>
                    <a:pt x="1024" y="21"/>
                  </a:cubicBezTo>
                  <a:cubicBezTo>
                    <a:pt x="1024" y="9"/>
                    <a:pt x="1034" y="0"/>
                    <a:pt x="1046" y="0"/>
                  </a:cubicBezTo>
                  <a:close/>
                  <a:moveTo>
                    <a:pt x="1558" y="0"/>
                  </a:moveTo>
                  <a:lnTo>
                    <a:pt x="1856" y="0"/>
                  </a:lnTo>
                  <a:cubicBezTo>
                    <a:pt x="1868" y="0"/>
                    <a:pt x="1878" y="9"/>
                    <a:pt x="1878" y="21"/>
                  </a:cubicBezTo>
                  <a:cubicBezTo>
                    <a:pt x="1878" y="33"/>
                    <a:pt x="1868" y="43"/>
                    <a:pt x="1856" y="43"/>
                  </a:cubicBezTo>
                  <a:lnTo>
                    <a:pt x="1558" y="43"/>
                  </a:lnTo>
                  <a:cubicBezTo>
                    <a:pt x="1546" y="43"/>
                    <a:pt x="1536" y="33"/>
                    <a:pt x="1536" y="21"/>
                  </a:cubicBezTo>
                  <a:cubicBezTo>
                    <a:pt x="1536" y="9"/>
                    <a:pt x="1546" y="0"/>
                    <a:pt x="1558" y="0"/>
                  </a:cubicBezTo>
                  <a:close/>
                  <a:moveTo>
                    <a:pt x="2070" y="0"/>
                  </a:moveTo>
                  <a:lnTo>
                    <a:pt x="2368" y="0"/>
                  </a:lnTo>
                  <a:cubicBezTo>
                    <a:pt x="2380" y="0"/>
                    <a:pt x="2390" y="9"/>
                    <a:pt x="2390" y="21"/>
                  </a:cubicBezTo>
                  <a:cubicBezTo>
                    <a:pt x="2390" y="33"/>
                    <a:pt x="2380" y="43"/>
                    <a:pt x="2368" y="43"/>
                  </a:cubicBezTo>
                  <a:lnTo>
                    <a:pt x="2070" y="43"/>
                  </a:lnTo>
                  <a:cubicBezTo>
                    <a:pt x="2058" y="43"/>
                    <a:pt x="2048" y="33"/>
                    <a:pt x="2048" y="21"/>
                  </a:cubicBezTo>
                  <a:cubicBezTo>
                    <a:pt x="2048" y="9"/>
                    <a:pt x="2058" y="0"/>
                    <a:pt x="2070" y="0"/>
                  </a:cubicBezTo>
                  <a:close/>
                  <a:moveTo>
                    <a:pt x="2582" y="0"/>
                  </a:moveTo>
                  <a:lnTo>
                    <a:pt x="2880" y="0"/>
                  </a:lnTo>
                  <a:cubicBezTo>
                    <a:pt x="2892" y="0"/>
                    <a:pt x="2902" y="9"/>
                    <a:pt x="2902" y="21"/>
                  </a:cubicBezTo>
                  <a:cubicBezTo>
                    <a:pt x="2902" y="33"/>
                    <a:pt x="2892" y="43"/>
                    <a:pt x="2880" y="43"/>
                  </a:cubicBezTo>
                  <a:lnTo>
                    <a:pt x="2582" y="43"/>
                  </a:lnTo>
                  <a:cubicBezTo>
                    <a:pt x="2570" y="43"/>
                    <a:pt x="2560" y="33"/>
                    <a:pt x="2560" y="21"/>
                  </a:cubicBezTo>
                  <a:cubicBezTo>
                    <a:pt x="2560" y="9"/>
                    <a:pt x="2570" y="0"/>
                    <a:pt x="2582" y="0"/>
                  </a:cubicBezTo>
                  <a:close/>
                  <a:moveTo>
                    <a:pt x="3094" y="0"/>
                  </a:moveTo>
                  <a:lnTo>
                    <a:pt x="3392" y="0"/>
                  </a:lnTo>
                  <a:cubicBezTo>
                    <a:pt x="3404" y="0"/>
                    <a:pt x="3414" y="9"/>
                    <a:pt x="3414" y="21"/>
                  </a:cubicBezTo>
                  <a:cubicBezTo>
                    <a:pt x="3414" y="33"/>
                    <a:pt x="3404" y="43"/>
                    <a:pt x="3392" y="43"/>
                  </a:cubicBezTo>
                  <a:lnTo>
                    <a:pt x="3094" y="43"/>
                  </a:lnTo>
                  <a:cubicBezTo>
                    <a:pt x="3082" y="43"/>
                    <a:pt x="3072" y="33"/>
                    <a:pt x="3072" y="21"/>
                  </a:cubicBezTo>
                  <a:cubicBezTo>
                    <a:pt x="3072" y="9"/>
                    <a:pt x="3082" y="0"/>
                    <a:pt x="3094" y="0"/>
                  </a:cubicBezTo>
                  <a:close/>
                  <a:moveTo>
                    <a:pt x="3606" y="0"/>
                  </a:moveTo>
                  <a:lnTo>
                    <a:pt x="3904" y="0"/>
                  </a:lnTo>
                  <a:cubicBezTo>
                    <a:pt x="3916" y="0"/>
                    <a:pt x="3926" y="9"/>
                    <a:pt x="3926" y="21"/>
                  </a:cubicBezTo>
                  <a:cubicBezTo>
                    <a:pt x="3926" y="33"/>
                    <a:pt x="3916" y="43"/>
                    <a:pt x="3904" y="43"/>
                  </a:cubicBezTo>
                  <a:lnTo>
                    <a:pt x="3606" y="43"/>
                  </a:lnTo>
                  <a:cubicBezTo>
                    <a:pt x="3594" y="43"/>
                    <a:pt x="3584" y="33"/>
                    <a:pt x="3584" y="21"/>
                  </a:cubicBezTo>
                  <a:cubicBezTo>
                    <a:pt x="3584" y="9"/>
                    <a:pt x="3594" y="0"/>
                    <a:pt x="3606" y="0"/>
                  </a:cubicBezTo>
                  <a:close/>
                  <a:moveTo>
                    <a:pt x="4118" y="0"/>
                  </a:moveTo>
                  <a:lnTo>
                    <a:pt x="4416" y="0"/>
                  </a:lnTo>
                  <a:cubicBezTo>
                    <a:pt x="4428" y="0"/>
                    <a:pt x="4438" y="9"/>
                    <a:pt x="4438" y="21"/>
                  </a:cubicBezTo>
                  <a:cubicBezTo>
                    <a:pt x="4438" y="33"/>
                    <a:pt x="4428" y="43"/>
                    <a:pt x="4416" y="43"/>
                  </a:cubicBezTo>
                  <a:lnTo>
                    <a:pt x="4118" y="43"/>
                  </a:lnTo>
                  <a:cubicBezTo>
                    <a:pt x="4106" y="43"/>
                    <a:pt x="4096" y="33"/>
                    <a:pt x="4096" y="21"/>
                  </a:cubicBezTo>
                  <a:cubicBezTo>
                    <a:pt x="4096" y="9"/>
                    <a:pt x="4106" y="0"/>
                    <a:pt x="4118" y="0"/>
                  </a:cubicBezTo>
                  <a:close/>
                  <a:moveTo>
                    <a:pt x="4630" y="0"/>
                  </a:moveTo>
                  <a:lnTo>
                    <a:pt x="4928" y="0"/>
                  </a:lnTo>
                  <a:cubicBezTo>
                    <a:pt x="4940" y="0"/>
                    <a:pt x="4950" y="9"/>
                    <a:pt x="4950" y="21"/>
                  </a:cubicBezTo>
                  <a:cubicBezTo>
                    <a:pt x="4950" y="33"/>
                    <a:pt x="4940" y="43"/>
                    <a:pt x="4928" y="43"/>
                  </a:cubicBezTo>
                  <a:lnTo>
                    <a:pt x="4630" y="43"/>
                  </a:lnTo>
                  <a:cubicBezTo>
                    <a:pt x="4618" y="43"/>
                    <a:pt x="4608" y="33"/>
                    <a:pt x="4608" y="21"/>
                  </a:cubicBezTo>
                  <a:cubicBezTo>
                    <a:pt x="4608" y="9"/>
                    <a:pt x="4618" y="0"/>
                    <a:pt x="4630" y="0"/>
                  </a:cubicBezTo>
                  <a:close/>
                  <a:moveTo>
                    <a:pt x="5142" y="0"/>
                  </a:moveTo>
                  <a:lnTo>
                    <a:pt x="5440" y="0"/>
                  </a:lnTo>
                  <a:cubicBezTo>
                    <a:pt x="5452" y="0"/>
                    <a:pt x="5462" y="9"/>
                    <a:pt x="5462" y="21"/>
                  </a:cubicBezTo>
                  <a:cubicBezTo>
                    <a:pt x="5462" y="33"/>
                    <a:pt x="5452" y="43"/>
                    <a:pt x="5440" y="43"/>
                  </a:cubicBezTo>
                  <a:lnTo>
                    <a:pt x="5142" y="43"/>
                  </a:lnTo>
                  <a:cubicBezTo>
                    <a:pt x="5130" y="43"/>
                    <a:pt x="5120" y="33"/>
                    <a:pt x="5120" y="21"/>
                  </a:cubicBezTo>
                  <a:cubicBezTo>
                    <a:pt x="5120" y="9"/>
                    <a:pt x="5130" y="0"/>
                    <a:pt x="5142" y="0"/>
                  </a:cubicBezTo>
                  <a:close/>
                  <a:moveTo>
                    <a:pt x="5654" y="0"/>
                  </a:moveTo>
                  <a:lnTo>
                    <a:pt x="5952" y="0"/>
                  </a:lnTo>
                  <a:cubicBezTo>
                    <a:pt x="5964" y="0"/>
                    <a:pt x="5974" y="9"/>
                    <a:pt x="5974" y="21"/>
                  </a:cubicBezTo>
                  <a:cubicBezTo>
                    <a:pt x="5974" y="33"/>
                    <a:pt x="5964" y="43"/>
                    <a:pt x="5952" y="43"/>
                  </a:cubicBezTo>
                  <a:lnTo>
                    <a:pt x="5654" y="43"/>
                  </a:lnTo>
                  <a:cubicBezTo>
                    <a:pt x="5642" y="43"/>
                    <a:pt x="5632" y="33"/>
                    <a:pt x="5632" y="21"/>
                  </a:cubicBezTo>
                  <a:cubicBezTo>
                    <a:pt x="5632" y="9"/>
                    <a:pt x="5642" y="0"/>
                    <a:pt x="5654" y="0"/>
                  </a:cubicBezTo>
                  <a:close/>
                  <a:moveTo>
                    <a:pt x="6166" y="0"/>
                  </a:moveTo>
                  <a:lnTo>
                    <a:pt x="6464" y="0"/>
                  </a:lnTo>
                  <a:cubicBezTo>
                    <a:pt x="6476" y="0"/>
                    <a:pt x="6486" y="9"/>
                    <a:pt x="6486" y="21"/>
                  </a:cubicBezTo>
                  <a:cubicBezTo>
                    <a:pt x="6486" y="33"/>
                    <a:pt x="6476" y="43"/>
                    <a:pt x="6464" y="43"/>
                  </a:cubicBezTo>
                  <a:lnTo>
                    <a:pt x="6166" y="43"/>
                  </a:lnTo>
                  <a:cubicBezTo>
                    <a:pt x="6154" y="43"/>
                    <a:pt x="6144" y="33"/>
                    <a:pt x="6144" y="21"/>
                  </a:cubicBezTo>
                  <a:cubicBezTo>
                    <a:pt x="6144" y="9"/>
                    <a:pt x="6154" y="0"/>
                    <a:pt x="6166" y="0"/>
                  </a:cubicBezTo>
                  <a:close/>
                  <a:moveTo>
                    <a:pt x="6678" y="0"/>
                  </a:moveTo>
                  <a:lnTo>
                    <a:pt x="6976" y="0"/>
                  </a:lnTo>
                  <a:cubicBezTo>
                    <a:pt x="6988" y="0"/>
                    <a:pt x="6998" y="9"/>
                    <a:pt x="6998" y="21"/>
                  </a:cubicBezTo>
                  <a:cubicBezTo>
                    <a:pt x="6998" y="33"/>
                    <a:pt x="6988" y="43"/>
                    <a:pt x="6976" y="43"/>
                  </a:cubicBezTo>
                  <a:lnTo>
                    <a:pt x="6678" y="43"/>
                  </a:lnTo>
                  <a:cubicBezTo>
                    <a:pt x="6666" y="43"/>
                    <a:pt x="6656" y="33"/>
                    <a:pt x="6656" y="21"/>
                  </a:cubicBezTo>
                  <a:cubicBezTo>
                    <a:pt x="6656" y="9"/>
                    <a:pt x="6666" y="0"/>
                    <a:pt x="6678" y="0"/>
                  </a:cubicBezTo>
                  <a:close/>
                  <a:moveTo>
                    <a:pt x="7190" y="0"/>
                  </a:moveTo>
                  <a:lnTo>
                    <a:pt x="7488" y="0"/>
                  </a:lnTo>
                  <a:cubicBezTo>
                    <a:pt x="7500" y="0"/>
                    <a:pt x="7510" y="9"/>
                    <a:pt x="7510" y="21"/>
                  </a:cubicBezTo>
                  <a:cubicBezTo>
                    <a:pt x="7510" y="33"/>
                    <a:pt x="7500" y="43"/>
                    <a:pt x="7488" y="43"/>
                  </a:cubicBezTo>
                  <a:lnTo>
                    <a:pt x="7190" y="43"/>
                  </a:lnTo>
                  <a:cubicBezTo>
                    <a:pt x="7178" y="43"/>
                    <a:pt x="7168" y="33"/>
                    <a:pt x="7168" y="21"/>
                  </a:cubicBezTo>
                  <a:cubicBezTo>
                    <a:pt x="7168" y="9"/>
                    <a:pt x="7178" y="0"/>
                    <a:pt x="7190" y="0"/>
                  </a:cubicBezTo>
                  <a:close/>
                  <a:moveTo>
                    <a:pt x="7702" y="0"/>
                  </a:moveTo>
                  <a:lnTo>
                    <a:pt x="8000" y="0"/>
                  </a:lnTo>
                  <a:cubicBezTo>
                    <a:pt x="8012" y="0"/>
                    <a:pt x="8022" y="9"/>
                    <a:pt x="8022" y="21"/>
                  </a:cubicBezTo>
                  <a:cubicBezTo>
                    <a:pt x="8022" y="33"/>
                    <a:pt x="8012" y="43"/>
                    <a:pt x="8000" y="43"/>
                  </a:cubicBezTo>
                  <a:lnTo>
                    <a:pt x="7702" y="43"/>
                  </a:lnTo>
                  <a:cubicBezTo>
                    <a:pt x="7690" y="43"/>
                    <a:pt x="7680" y="33"/>
                    <a:pt x="7680" y="21"/>
                  </a:cubicBezTo>
                  <a:cubicBezTo>
                    <a:pt x="7680" y="9"/>
                    <a:pt x="7690" y="0"/>
                    <a:pt x="7702" y="0"/>
                  </a:cubicBezTo>
                  <a:close/>
                  <a:moveTo>
                    <a:pt x="8214" y="0"/>
                  </a:moveTo>
                  <a:lnTo>
                    <a:pt x="8427" y="0"/>
                  </a:lnTo>
                  <a:cubicBezTo>
                    <a:pt x="8439" y="0"/>
                    <a:pt x="8448" y="9"/>
                    <a:pt x="8448" y="21"/>
                  </a:cubicBezTo>
                  <a:cubicBezTo>
                    <a:pt x="8448" y="33"/>
                    <a:pt x="8439" y="43"/>
                    <a:pt x="8427" y="43"/>
                  </a:cubicBezTo>
                  <a:lnTo>
                    <a:pt x="8214" y="43"/>
                  </a:lnTo>
                  <a:cubicBezTo>
                    <a:pt x="8202" y="43"/>
                    <a:pt x="8192" y="33"/>
                    <a:pt x="8192" y="21"/>
                  </a:cubicBezTo>
                  <a:cubicBezTo>
                    <a:pt x="8192" y="9"/>
                    <a:pt x="8202" y="0"/>
                    <a:pt x="821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46" name="Rectangle 40">
              <a:extLst>
                <a:ext uri="{FF2B5EF4-FFF2-40B4-BE49-F238E27FC236}">
                  <a16:creationId xmlns:a16="http://schemas.microsoft.com/office/drawing/2014/main" id="{D411D59B-F3F5-F781-5453-919254452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4014" y="3224581"/>
              <a:ext cx="52815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Kmin</a:t>
              </a:r>
              <a:endParaRPr kumimoji="0" lang="zh-CN" altLang="zh-CN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9E454B0-9082-BDA4-4497-3A843FE0B8E3}"/>
              </a:ext>
            </a:extLst>
          </p:cNvPr>
          <p:cNvGrpSpPr/>
          <p:nvPr/>
        </p:nvGrpSpPr>
        <p:grpSpPr>
          <a:xfrm>
            <a:off x="2506392" y="2422996"/>
            <a:ext cx="6796716" cy="328213"/>
            <a:chOff x="2506392" y="2422996"/>
            <a:chExt cx="6796716" cy="328213"/>
          </a:xfrm>
        </p:grpSpPr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88813870-9BE3-B866-7C51-3DD95D827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135" y="2422996"/>
              <a:ext cx="18344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0" i="0" u="none" strike="noStrike" cap="none" normalizeH="0" baseline="0" dirty="0">
                  <a:ln>
                    <a:noFill/>
                  </a:ln>
                  <a:solidFill>
                    <a:srgbClr val="E53935"/>
                  </a:solidFill>
                  <a:effectLst/>
                  <a:latin typeface="Calibri" panose="020F0502020204030204" pitchFamily="34" charset="0"/>
                </a:rPr>
                <a:t>High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E53935"/>
                  </a:solidFill>
                  <a:effectLst/>
                  <a:latin typeface="Calibri" panose="020F0502020204030204" pitchFamily="34" charset="0"/>
                </a:rPr>
                <a:t>-priority flow</a:t>
              </a:r>
            </a:p>
          </p:txBody>
        </p:sp>
        <p:sp>
          <p:nvSpPr>
            <p:cNvPr id="54" name="Line 48">
              <a:extLst>
                <a:ext uri="{FF2B5EF4-FFF2-40B4-BE49-F238E27FC236}">
                  <a16:creationId xmlns:a16="http://schemas.microsoft.com/office/drawing/2014/main" id="{D97BCD26-8432-A962-BDB6-0668B0308E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6392" y="2602996"/>
              <a:ext cx="722313" cy="0"/>
            </a:xfrm>
            <a:prstGeom prst="line">
              <a:avLst/>
            </a:prstGeom>
            <a:noFill/>
            <a:ln w="28575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FFDF2B27-70B4-DA40-EE9E-ED8E5C82A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801" y="2443432"/>
              <a:ext cx="17783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0" i="0" u="none" strike="noStrike" cap="none" normalizeH="0" baseline="0" dirty="0">
                  <a:ln>
                    <a:noFill/>
                  </a:ln>
                  <a:solidFill>
                    <a:srgbClr val="4086E3"/>
                  </a:solidFill>
                  <a:effectLst/>
                  <a:latin typeface="Calibri" panose="020F0502020204030204" pitchFamily="34" charset="0"/>
                </a:rPr>
                <a:t>Low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4086E3"/>
                  </a:solidFill>
                  <a:effectLst/>
                  <a:latin typeface="Calibri" panose="020F0502020204030204" pitchFamily="34" charset="0"/>
                </a:rPr>
                <a:t>-priority flow</a:t>
              </a:r>
            </a:p>
          </p:txBody>
        </p:sp>
        <p:sp>
          <p:nvSpPr>
            <p:cNvPr id="62" name="Line 55">
              <a:extLst>
                <a:ext uri="{FF2B5EF4-FFF2-40B4-BE49-F238E27FC236}">
                  <a16:creationId xmlns:a16="http://schemas.microsoft.com/office/drawing/2014/main" id="{ECB6FAC3-8B03-1E41-6DB6-F02512FCC8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7239" y="2613908"/>
              <a:ext cx="722313" cy="3175"/>
            </a:xfrm>
            <a:prstGeom prst="line">
              <a:avLst/>
            </a:prstGeom>
            <a:noFill/>
            <a:ln w="28575" cap="rnd">
              <a:solidFill>
                <a:srgbClr val="4086E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8A29DEA5-7D12-52FD-39CF-AF77774EDE0D}"/>
              </a:ext>
            </a:extLst>
          </p:cNvPr>
          <p:cNvSpPr/>
          <p:nvPr/>
        </p:nvSpPr>
        <p:spPr>
          <a:xfrm>
            <a:off x="608013" y="1529605"/>
            <a:ext cx="10647940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D2TCP, the state-of-the-art data center CC that can prioritize a proportion of traffic.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24E6A371-2D7F-63A2-E787-F22D9DB570CD}"/>
              </a:ext>
            </a:extLst>
          </p:cNvPr>
          <p:cNvGrpSpPr/>
          <p:nvPr/>
        </p:nvGrpSpPr>
        <p:grpSpPr>
          <a:xfrm>
            <a:off x="1270776" y="2761428"/>
            <a:ext cx="4640393" cy="3350905"/>
            <a:chOff x="1270776" y="2761428"/>
            <a:chExt cx="4640393" cy="335090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327BF35-E0F8-F049-7C68-27DAC848C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76647" y="2761428"/>
              <a:ext cx="4335357" cy="2923796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4E821CE-1291-165E-F336-727185DB270A}"/>
                </a:ext>
              </a:extLst>
            </p:cNvPr>
            <p:cNvSpPr/>
            <p:nvPr/>
          </p:nvSpPr>
          <p:spPr>
            <a:xfrm>
              <a:off x="1270776" y="5650668"/>
              <a:ext cx="4640393" cy="461665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altLang="zh-CN" sz="2400" dirty="0">
                  <a:latin typeface="Trebuchet MS" panose="020B0603020202020204" pitchFamily="34" charset="0"/>
                  <a:ea typeface="+mn-lt"/>
                  <a:cs typeface="+mn-lt"/>
                </a:rPr>
                <a:t>2</a:t>
              </a:r>
              <a:r>
                <a:rPr lang="zh-CN" altLang="en-US" sz="2400" dirty="0">
                  <a:latin typeface="Trebuchet MS" panose="020B0603020202020204" pitchFamily="34" charset="0"/>
                  <a:ea typeface="+mn-lt"/>
                  <a:cs typeface="+mn-lt"/>
                </a:rPr>
                <a:t> </a:t>
              </a:r>
              <a:r>
                <a:rPr lang="en-US" altLang="zh-CN" sz="2400" dirty="0">
                  <a:latin typeface="Trebuchet MS" panose="020B0603020202020204" pitchFamily="34" charset="0"/>
                  <a:ea typeface="+mn-lt"/>
                  <a:cs typeface="+mn-lt"/>
                </a:rPr>
                <a:t>D2TCP</a:t>
              </a:r>
              <a:r>
                <a:rPr lang="zh-CN" altLang="en-US" sz="2400" dirty="0">
                  <a:latin typeface="Trebuchet MS" panose="020B0603020202020204" pitchFamily="34" charset="0"/>
                  <a:ea typeface="+mn-lt"/>
                  <a:cs typeface="+mn-lt"/>
                </a:rPr>
                <a:t> </a:t>
              </a:r>
              <a:r>
                <a:rPr lang="en-US" altLang="zh-CN" sz="2400" dirty="0">
                  <a:latin typeface="Trebuchet MS" panose="020B0603020202020204" pitchFamily="34" charset="0"/>
                  <a:ea typeface="+mn-lt"/>
                  <a:cs typeface="+mn-lt"/>
                </a:rPr>
                <a:t>flows</a:t>
              </a:r>
              <a:r>
                <a:rPr lang="zh-CN" altLang="en-US" sz="2400" dirty="0">
                  <a:latin typeface="Trebuchet MS" panose="020B0603020202020204" pitchFamily="34" charset="0"/>
                  <a:ea typeface="+mn-lt"/>
                  <a:cs typeface="+mn-lt"/>
                </a:rPr>
                <a:t> </a:t>
              </a:r>
              <a:r>
                <a:rPr lang="en-US" altLang="zh-CN" sz="2400" dirty="0">
                  <a:latin typeface="Trebuchet MS" panose="020B0603020202020204" pitchFamily="34" charset="0"/>
                  <a:ea typeface="+mn-lt"/>
                  <a:cs typeface="+mn-lt"/>
                </a:rPr>
                <a:t>in</a:t>
              </a:r>
              <a:r>
                <a:rPr lang="zh-CN" altLang="en-US" sz="2400" dirty="0">
                  <a:latin typeface="Trebuchet MS" panose="020B0603020202020204" pitchFamily="34" charset="0"/>
                  <a:ea typeface="+mn-lt"/>
                  <a:cs typeface="+mn-lt"/>
                </a:rPr>
                <a:t> </a:t>
              </a:r>
              <a:r>
                <a:rPr lang="en-US" altLang="zh-CN" sz="2400" dirty="0">
                  <a:latin typeface="Trebuchet MS" panose="020B0603020202020204" pitchFamily="34" charset="0"/>
                  <a:ea typeface="+mn-lt"/>
                  <a:cs typeface="+mn-lt"/>
                </a:rPr>
                <a:t>the</a:t>
              </a:r>
              <a:r>
                <a:rPr lang="zh-CN" altLang="en-US" sz="2400" dirty="0">
                  <a:latin typeface="Trebuchet MS" panose="020B0603020202020204" pitchFamily="34" charset="0"/>
                  <a:ea typeface="+mn-lt"/>
                  <a:cs typeface="+mn-lt"/>
                </a:rPr>
                <a:t> </a:t>
              </a:r>
              <a:r>
                <a:rPr lang="en-US" altLang="zh-CN" sz="2400" dirty="0">
                  <a:latin typeface="Trebuchet MS" panose="020B0603020202020204" pitchFamily="34" charset="0"/>
                  <a:ea typeface="+mn-lt"/>
                  <a:cs typeface="+mn-lt"/>
                </a:rPr>
                <a:t>simulation</a:t>
              </a: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DD7F3BB2-231C-4264-7F93-F2899B6C49D0}"/>
              </a:ext>
            </a:extLst>
          </p:cNvPr>
          <p:cNvSpPr/>
          <p:nvPr/>
        </p:nvSpPr>
        <p:spPr>
          <a:xfrm>
            <a:off x="6272549" y="5650668"/>
            <a:ext cx="4640393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Analysis</a:t>
            </a:r>
            <a:r>
              <a:rPr lang="zh-CN" altLang="en-US" sz="24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of</a:t>
            </a:r>
            <a:r>
              <a:rPr lang="zh-CN" altLang="en-US" sz="24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D2TCP’s</a:t>
            </a:r>
            <a:r>
              <a:rPr lang="zh-CN" altLang="en-US" sz="24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behavior 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B023D7F0-4FEE-F825-B2CC-357E7E98474A}"/>
              </a:ext>
            </a:extLst>
          </p:cNvPr>
          <p:cNvSpPr/>
          <p:nvPr/>
        </p:nvSpPr>
        <p:spPr>
          <a:xfrm>
            <a:off x="2396655" y="3069500"/>
            <a:ext cx="297919" cy="297919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ABCA262B-1BB6-6406-8BB3-A130C2CC3A1A}"/>
              </a:ext>
            </a:extLst>
          </p:cNvPr>
          <p:cNvGrpSpPr/>
          <p:nvPr/>
        </p:nvGrpSpPr>
        <p:grpSpPr>
          <a:xfrm>
            <a:off x="6538637" y="3300081"/>
            <a:ext cx="1707935" cy="1673246"/>
            <a:chOff x="6538637" y="3300081"/>
            <a:chExt cx="1707935" cy="1673246"/>
          </a:xfrm>
        </p:grpSpPr>
        <p:sp>
          <p:nvSpPr>
            <p:cNvPr id="11" name="Line 5">
              <a:extLst>
                <a:ext uri="{FF2B5EF4-FFF2-40B4-BE49-F238E27FC236}">
                  <a16:creationId xmlns:a16="http://schemas.microsoft.com/office/drawing/2014/main" id="{4CFC86A1-3E2C-D146-3B78-2B31E5D2A3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6799" y="4642759"/>
              <a:ext cx="1458990" cy="0"/>
            </a:xfrm>
            <a:prstGeom prst="line">
              <a:avLst/>
            </a:prstGeom>
            <a:noFill/>
            <a:ln w="1905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7441E154-CE4A-E04C-585A-051160982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6799" y="4659083"/>
              <a:ext cx="1471233" cy="0"/>
            </a:xfrm>
            <a:prstGeom prst="line">
              <a:avLst/>
            </a:prstGeom>
            <a:noFill/>
            <a:ln w="1905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251D073A-323B-B4A8-C976-E8ABB64BE9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8637" y="3300081"/>
              <a:ext cx="1495719" cy="755001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5385FBF8-2A78-2684-FA7E-013E5E9911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4355" y="3300081"/>
              <a:ext cx="212217" cy="132636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A9F5B724-A597-ADE7-E502-944A234556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24153" y="3306203"/>
              <a:ext cx="0" cy="1336557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215EEC7-DED8-A198-01E7-D0680981F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976" y="4528488"/>
              <a:ext cx="116312" cy="114270"/>
            </a:xfrm>
            <a:custGeom>
              <a:avLst/>
              <a:gdLst>
                <a:gd name="T0" fmla="*/ 0 w 57"/>
                <a:gd name="T1" fmla="*/ 0 h 56"/>
                <a:gd name="T2" fmla="*/ 29 w 57"/>
                <a:gd name="T3" fmla="*/ 56 h 56"/>
                <a:gd name="T4" fmla="*/ 57 w 57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6">
                  <a:moveTo>
                    <a:pt x="0" y="0"/>
                  </a:moveTo>
                  <a:lnTo>
                    <a:pt x="29" y="56"/>
                  </a:lnTo>
                  <a:lnTo>
                    <a:pt x="57" y="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2A4B2B22-B5CC-B3A0-B9A9-048CE8E34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05787" y="4663164"/>
              <a:ext cx="222420" cy="310163"/>
            </a:xfrm>
            <a:prstGeom prst="line">
              <a:avLst/>
            </a:prstGeom>
            <a:noFill/>
            <a:ln w="1905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06F38802-0B1D-7AD9-A991-FCEC6139A0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05787" y="4642759"/>
              <a:ext cx="224460" cy="187730"/>
            </a:xfrm>
            <a:prstGeom prst="line">
              <a:avLst/>
            </a:prstGeom>
            <a:noFill/>
            <a:ln w="1905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6D7EAF69-9B27-4217-D6E4-BEFA248218DE}"/>
                </a:ext>
              </a:extLst>
            </p:cNvPr>
            <p:cNvSpPr/>
            <p:nvPr/>
          </p:nvSpPr>
          <p:spPr>
            <a:xfrm>
              <a:off x="7850159" y="4472893"/>
              <a:ext cx="297919" cy="297919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783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D53B4-E0BE-EBBF-D2D2-5FF6E580A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3B333D-9756-84E2-B869-391CCF572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Existing CC can not Achieve Virtual Priority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86D544D-BA7C-BA40-FD26-A4DCE38C3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12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E543B2C-AB32-AA5C-761B-66E6AC39D4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6647" y="2761428"/>
            <a:ext cx="4335357" cy="2923796"/>
          </a:xfrm>
          <a:prstGeom prst="rect">
            <a:avLst/>
          </a:prstGeom>
        </p:spPr>
      </p:pic>
      <p:sp>
        <p:nvSpPr>
          <p:cNvPr id="11" name="Line 5">
            <a:extLst>
              <a:ext uri="{FF2B5EF4-FFF2-40B4-BE49-F238E27FC236}">
                <a16:creationId xmlns:a16="http://schemas.microsoft.com/office/drawing/2014/main" id="{76E0955D-A323-307F-C5BC-A56074AF8C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6799" y="4642759"/>
            <a:ext cx="1458990" cy="0"/>
          </a:xfrm>
          <a:prstGeom prst="line">
            <a:avLst/>
          </a:prstGeom>
          <a:noFill/>
          <a:ln w="19050" cap="rnd">
            <a:solidFill>
              <a:srgbClr val="EB4C3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CB19300C-EFF5-C074-3EA9-5AA80E9283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6799" y="4659083"/>
            <a:ext cx="1471233" cy="0"/>
          </a:xfrm>
          <a:prstGeom prst="line">
            <a:avLst/>
          </a:prstGeom>
          <a:noFill/>
          <a:ln w="19050" cap="rnd">
            <a:solidFill>
              <a:srgbClr val="4086E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491FF132-A4AC-DC31-DD99-CDDC71BE7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5168" y="5140652"/>
            <a:ext cx="5177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Time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DDE31C0E-BF4F-F06D-A233-93E491BDA8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38637" y="4218326"/>
            <a:ext cx="0" cy="1099854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87B240E3-C099-FF51-D2B3-FB49BDB06754}"/>
              </a:ext>
            </a:extLst>
          </p:cNvPr>
          <p:cNvSpPr>
            <a:spLocks/>
          </p:cNvSpPr>
          <p:nvPr/>
        </p:nvSpPr>
        <p:spPr bwMode="auto">
          <a:xfrm>
            <a:off x="6481501" y="4218326"/>
            <a:ext cx="114270" cy="114270"/>
          </a:xfrm>
          <a:custGeom>
            <a:avLst/>
            <a:gdLst>
              <a:gd name="T0" fmla="*/ 56 w 56"/>
              <a:gd name="T1" fmla="*/ 56 h 56"/>
              <a:gd name="T2" fmla="*/ 28 w 56"/>
              <a:gd name="T3" fmla="*/ 0 h 56"/>
              <a:gd name="T4" fmla="*/ 0 w 56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56">
                <a:moveTo>
                  <a:pt x="56" y="56"/>
                </a:moveTo>
                <a:lnTo>
                  <a:pt x="28" y="0"/>
                </a:lnTo>
                <a:lnTo>
                  <a:pt x="0" y="56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DF11F561-3C51-CD19-5DC1-13A7ACA61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8637" y="5318180"/>
            <a:ext cx="2983275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F5340B0F-3EE3-A2F1-506F-29898D802E71}"/>
              </a:ext>
            </a:extLst>
          </p:cNvPr>
          <p:cNvSpPr>
            <a:spLocks/>
          </p:cNvSpPr>
          <p:nvPr/>
        </p:nvSpPr>
        <p:spPr bwMode="auto">
          <a:xfrm>
            <a:off x="9407641" y="5261044"/>
            <a:ext cx="114270" cy="116312"/>
          </a:xfrm>
          <a:custGeom>
            <a:avLst/>
            <a:gdLst>
              <a:gd name="T0" fmla="*/ 0 w 56"/>
              <a:gd name="T1" fmla="*/ 57 h 57"/>
              <a:gd name="T2" fmla="*/ 56 w 56"/>
              <a:gd name="T3" fmla="*/ 28 h 57"/>
              <a:gd name="T4" fmla="*/ 0 w 56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57">
                <a:moveTo>
                  <a:pt x="0" y="57"/>
                </a:moveTo>
                <a:lnTo>
                  <a:pt x="56" y="28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4FF9B7E-06F4-2B08-80F4-AECA4352D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515" y="4132623"/>
            <a:ext cx="4725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Rate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2D200DE8-9EAC-C6A1-A9E0-A8AFE448C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1232" y="3820420"/>
            <a:ext cx="5177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Time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BFA609EA-3AC7-CCC3-CF72-E317C07855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38637" y="2955230"/>
            <a:ext cx="0" cy="1099854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21" name="Freeform 15">
            <a:extLst>
              <a:ext uri="{FF2B5EF4-FFF2-40B4-BE49-F238E27FC236}">
                <a16:creationId xmlns:a16="http://schemas.microsoft.com/office/drawing/2014/main" id="{E19E9846-0868-7E1F-257A-BA7DB5F39675}"/>
              </a:ext>
            </a:extLst>
          </p:cNvPr>
          <p:cNvSpPr>
            <a:spLocks/>
          </p:cNvSpPr>
          <p:nvPr/>
        </p:nvSpPr>
        <p:spPr bwMode="auto">
          <a:xfrm>
            <a:off x="6481501" y="2955230"/>
            <a:ext cx="114270" cy="114270"/>
          </a:xfrm>
          <a:custGeom>
            <a:avLst/>
            <a:gdLst>
              <a:gd name="T0" fmla="*/ 56 w 56"/>
              <a:gd name="T1" fmla="*/ 56 h 56"/>
              <a:gd name="T2" fmla="*/ 28 w 56"/>
              <a:gd name="T3" fmla="*/ 0 h 56"/>
              <a:gd name="T4" fmla="*/ 0 w 56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56">
                <a:moveTo>
                  <a:pt x="56" y="56"/>
                </a:moveTo>
                <a:lnTo>
                  <a:pt x="28" y="0"/>
                </a:lnTo>
                <a:lnTo>
                  <a:pt x="0" y="56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22" name="Line 16">
            <a:extLst>
              <a:ext uri="{FF2B5EF4-FFF2-40B4-BE49-F238E27FC236}">
                <a16:creationId xmlns:a16="http://schemas.microsoft.com/office/drawing/2014/main" id="{B701F843-ECDB-002E-A453-0E3806288F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8637" y="4055082"/>
            <a:ext cx="3089384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4A5A8258-C4A7-0468-FE1D-84BA4C2BC760}"/>
              </a:ext>
            </a:extLst>
          </p:cNvPr>
          <p:cNvSpPr>
            <a:spLocks/>
          </p:cNvSpPr>
          <p:nvPr/>
        </p:nvSpPr>
        <p:spPr bwMode="auto">
          <a:xfrm>
            <a:off x="9513750" y="3997947"/>
            <a:ext cx="114270" cy="116312"/>
          </a:xfrm>
          <a:custGeom>
            <a:avLst/>
            <a:gdLst>
              <a:gd name="T0" fmla="*/ 0 w 56"/>
              <a:gd name="T1" fmla="*/ 57 h 57"/>
              <a:gd name="T2" fmla="*/ 56 w 56"/>
              <a:gd name="T3" fmla="*/ 28 h 57"/>
              <a:gd name="T4" fmla="*/ 0 w 56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57">
                <a:moveTo>
                  <a:pt x="0" y="57"/>
                </a:moveTo>
                <a:lnTo>
                  <a:pt x="56" y="28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C5864BFB-BB72-0DDD-BDE2-CE37BB462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028" y="2801339"/>
            <a:ext cx="14644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Queue Length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D441C509-AAD2-B5B7-E144-31A436ADB4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38637" y="3300081"/>
            <a:ext cx="1495719" cy="755001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D8FF7189-5924-7246-3006-734376A19D8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4355" y="3300081"/>
            <a:ext cx="212217" cy="132636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A88DA063-98AA-3844-0964-D64FBAB1537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4153" y="3306203"/>
            <a:ext cx="0" cy="1336557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26F3CB9A-7CD4-542C-3689-0F9AFD4D9A0F}"/>
              </a:ext>
            </a:extLst>
          </p:cNvPr>
          <p:cNvSpPr>
            <a:spLocks/>
          </p:cNvSpPr>
          <p:nvPr/>
        </p:nvSpPr>
        <p:spPr bwMode="auto">
          <a:xfrm>
            <a:off x="7964976" y="4528488"/>
            <a:ext cx="116312" cy="114270"/>
          </a:xfrm>
          <a:custGeom>
            <a:avLst/>
            <a:gdLst>
              <a:gd name="T0" fmla="*/ 0 w 57"/>
              <a:gd name="T1" fmla="*/ 0 h 56"/>
              <a:gd name="T2" fmla="*/ 29 w 57"/>
              <a:gd name="T3" fmla="*/ 56 h 56"/>
              <a:gd name="T4" fmla="*/ 57 w 57"/>
              <a:gd name="T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56">
                <a:moveTo>
                  <a:pt x="0" y="0"/>
                </a:moveTo>
                <a:lnTo>
                  <a:pt x="29" y="56"/>
                </a:lnTo>
                <a:lnTo>
                  <a:pt x="57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30" name="Line 24">
            <a:extLst>
              <a:ext uri="{FF2B5EF4-FFF2-40B4-BE49-F238E27FC236}">
                <a16:creationId xmlns:a16="http://schemas.microsoft.com/office/drawing/2014/main" id="{1168D34C-AD74-D875-88F4-538FE155E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5787" y="4663164"/>
            <a:ext cx="222420" cy="310163"/>
          </a:xfrm>
          <a:prstGeom prst="line">
            <a:avLst/>
          </a:prstGeom>
          <a:noFill/>
          <a:ln w="19050" cap="rnd">
            <a:solidFill>
              <a:srgbClr val="4086E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31" name="Line 25">
            <a:extLst>
              <a:ext uri="{FF2B5EF4-FFF2-40B4-BE49-F238E27FC236}">
                <a16:creationId xmlns:a16="http://schemas.microsoft.com/office/drawing/2014/main" id="{F8DCC15F-CA1C-84A7-39D4-9A4805FFE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5787" y="4642759"/>
            <a:ext cx="224460" cy="187730"/>
          </a:xfrm>
          <a:prstGeom prst="line">
            <a:avLst/>
          </a:prstGeom>
          <a:noFill/>
          <a:ln w="19050" cap="rnd">
            <a:solidFill>
              <a:srgbClr val="EB4C3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46" name="Rectangle 40">
            <a:extLst>
              <a:ext uri="{FF2B5EF4-FFF2-40B4-BE49-F238E27FC236}">
                <a16:creationId xmlns:a16="http://schemas.microsoft.com/office/drawing/2014/main" id="{4332D476-F3C7-46A9-788E-F5DCF6706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4014" y="3224581"/>
            <a:ext cx="5281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Kmin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D6EC0E4-8B29-49E6-65B2-E47599F1B23B}"/>
              </a:ext>
            </a:extLst>
          </p:cNvPr>
          <p:cNvSpPr/>
          <p:nvPr/>
        </p:nvSpPr>
        <p:spPr>
          <a:xfrm>
            <a:off x="608013" y="1529605"/>
            <a:ext cx="10647940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D2TCP, the state-of-the-art data center CC that can prioritize a proportion of traffic.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EE41AEC-AD39-4C8B-A15A-6E3AD7B28B6C}"/>
              </a:ext>
            </a:extLst>
          </p:cNvPr>
          <p:cNvSpPr/>
          <p:nvPr/>
        </p:nvSpPr>
        <p:spPr>
          <a:xfrm>
            <a:off x="1270776" y="5650668"/>
            <a:ext cx="4640393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2</a:t>
            </a:r>
            <a:r>
              <a:rPr lang="zh-CN" altLang="en-US" sz="24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D2TCP</a:t>
            </a:r>
            <a:r>
              <a:rPr lang="zh-CN" altLang="en-US" sz="24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flows</a:t>
            </a:r>
            <a:r>
              <a:rPr lang="zh-CN" altLang="en-US" sz="24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in</a:t>
            </a:r>
            <a:r>
              <a:rPr lang="zh-CN" altLang="en-US" sz="24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the</a:t>
            </a:r>
            <a:r>
              <a:rPr lang="zh-CN" altLang="en-US" sz="24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simulation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698E8D1-07F4-F46B-7F98-20C11C020499}"/>
              </a:ext>
            </a:extLst>
          </p:cNvPr>
          <p:cNvSpPr/>
          <p:nvPr/>
        </p:nvSpPr>
        <p:spPr>
          <a:xfrm>
            <a:off x="6272549" y="5650668"/>
            <a:ext cx="4640393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Analysis</a:t>
            </a:r>
            <a:r>
              <a:rPr lang="zh-CN" altLang="en-US" sz="24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of</a:t>
            </a:r>
            <a:r>
              <a:rPr lang="zh-CN" altLang="en-US" sz="24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D2TCP’s</a:t>
            </a:r>
            <a:r>
              <a:rPr lang="zh-CN" altLang="en-US" sz="24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behavior 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F7349BFB-3B75-B262-A7AF-1B6A6987F18F}"/>
              </a:ext>
            </a:extLst>
          </p:cNvPr>
          <p:cNvSpPr/>
          <p:nvPr/>
        </p:nvSpPr>
        <p:spPr>
          <a:xfrm>
            <a:off x="2568696" y="4332596"/>
            <a:ext cx="2223236" cy="54652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35161612-F3D3-F82B-B580-FB81E6F28370}"/>
              </a:ext>
            </a:extLst>
          </p:cNvPr>
          <p:cNvGrpSpPr/>
          <p:nvPr/>
        </p:nvGrpSpPr>
        <p:grpSpPr>
          <a:xfrm>
            <a:off x="8140463" y="3300081"/>
            <a:ext cx="1579381" cy="1836490"/>
            <a:chOff x="8140463" y="3300081"/>
            <a:chExt cx="1579381" cy="1836490"/>
          </a:xfrm>
        </p:grpSpPr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B0BC27DE-7100-CEA7-0A79-FDE67E57FB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28207" y="4822327"/>
              <a:ext cx="548907" cy="151000"/>
            </a:xfrm>
            <a:prstGeom prst="line">
              <a:avLst/>
            </a:prstGeom>
            <a:noFill/>
            <a:ln w="1905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B7F19D8D-BB42-708A-88D6-C60586A7F7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36369" y="4691732"/>
              <a:ext cx="557069" cy="142838"/>
            </a:xfrm>
            <a:prstGeom prst="line">
              <a:avLst/>
            </a:prstGeom>
            <a:noFill/>
            <a:ln w="1905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22FE753D-DE47-65CC-17BA-09A2024A9A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64869" y="3308243"/>
              <a:ext cx="0" cy="1381449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33C8DF88-44E4-90C2-680E-6028F351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7734" y="4573380"/>
              <a:ext cx="114270" cy="116312"/>
            </a:xfrm>
            <a:custGeom>
              <a:avLst/>
              <a:gdLst>
                <a:gd name="T0" fmla="*/ 0 w 56"/>
                <a:gd name="T1" fmla="*/ 0 h 57"/>
                <a:gd name="T2" fmla="*/ 28 w 56"/>
                <a:gd name="T3" fmla="*/ 57 h 57"/>
                <a:gd name="T4" fmla="*/ 56 w 56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0" y="0"/>
                  </a:moveTo>
                  <a:lnTo>
                    <a:pt x="28" y="57"/>
                  </a:lnTo>
                  <a:lnTo>
                    <a:pt x="56" y="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143C5512-5FDD-1104-3950-D0DEB4B20B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01506" y="3304162"/>
              <a:ext cx="0" cy="138757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EDE1BF4B-E43D-7896-E1D7-0C8AD3A5A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2330" y="4577461"/>
              <a:ext cx="116312" cy="114270"/>
            </a:xfrm>
            <a:custGeom>
              <a:avLst/>
              <a:gdLst>
                <a:gd name="T0" fmla="*/ 0 w 57"/>
                <a:gd name="T1" fmla="*/ 0 h 56"/>
                <a:gd name="T2" fmla="*/ 29 w 57"/>
                <a:gd name="T3" fmla="*/ 56 h 56"/>
                <a:gd name="T4" fmla="*/ 57 w 57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6">
                  <a:moveTo>
                    <a:pt x="0" y="0"/>
                  </a:moveTo>
                  <a:lnTo>
                    <a:pt x="29" y="56"/>
                  </a:lnTo>
                  <a:lnTo>
                    <a:pt x="57" y="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38" name="Line 32">
              <a:extLst>
                <a:ext uri="{FF2B5EF4-FFF2-40B4-BE49-F238E27FC236}">
                  <a16:creationId xmlns:a16="http://schemas.microsoft.com/office/drawing/2014/main" id="{070134AD-3C3B-DD85-D1C8-FC707A254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7316" y="4824368"/>
              <a:ext cx="195892" cy="222420"/>
            </a:xfrm>
            <a:prstGeom prst="line">
              <a:avLst/>
            </a:prstGeom>
            <a:noFill/>
            <a:ln w="1905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39" name="Line 33">
              <a:extLst>
                <a:ext uri="{FF2B5EF4-FFF2-40B4-BE49-F238E27FC236}">
                  <a16:creationId xmlns:a16="http://schemas.microsoft.com/office/drawing/2014/main" id="{D5184CA8-71EC-7575-43D9-52DAF1E19E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93437" y="4691732"/>
              <a:ext cx="187730" cy="148960"/>
            </a:xfrm>
            <a:prstGeom prst="line">
              <a:avLst/>
            </a:prstGeom>
            <a:noFill/>
            <a:ln w="1905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40" name="Line 34">
              <a:extLst>
                <a:ext uri="{FF2B5EF4-FFF2-40B4-BE49-F238E27FC236}">
                  <a16:creationId xmlns:a16="http://schemas.microsoft.com/office/drawing/2014/main" id="{D8006CC7-5843-DE78-34BD-19B82CBF16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81167" y="4699894"/>
              <a:ext cx="524420" cy="140798"/>
            </a:xfrm>
            <a:prstGeom prst="line">
              <a:avLst/>
            </a:prstGeom>
            <a:noFill/>
            <a:ln w="1905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41" name="Line 35">
              <a:extLst>
                <a:ext uri="{FF2B5EF4-FFF2-40B4-BE49-F238E27FC236}">
                  <a16:creationId xmlns:a16="http://schemas.microsoft.com/office/drawing/2014/main" id="{5C5B9E8B-89DA-B74D-E571-59569CC085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91370" y="4881503"/>
              <a:ext cx="536664" cy="169366"/>
            </a:xfrm>
            <a:prstGeom prst="line">
              <a:avLst/>
            </a:prstGeom>
            <a:noFill/>
            <a:ln w="1905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42" name="Line 36">
              <a:extLst>
                <a:ext uri="{FF2B5EF4-FFF2-40B4-BE49-F238E27FC236}">
                  <a16:creationId xmlns:a16="http://schemas.microsoft.com/office/drawing/2014/main" id="{58359610-59DA-1D05-15A0-A9545ED74E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38409" y="3302122"/>
              <a:ext cx="530541" cy="12651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43" name="Line 37">
              <a:extLst>
                <a:ext uri="{FF2B5EF4-FFF2-40B4-BE49-F238E27FC236}">
                  <a16:creationId xmlns:a16="http://schemas.microsoft.com/office/drawing/2014/main" id="{83B4ACD6-28C2-9D7A-5FE1-E39522402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64869" y="3300081"/>
              <a:ext cx="214258" cy="132636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44" name="Line 38">
              <a:extLst>
                <a:ext uri="{FF2B5EF4-FFF2-40B4-BE49-F238E27FC236}">
                  <a16:creationId xmlns:a16="http://schemas.microsoft.com/office/drawing/2014/main" id="{7B862015-BBCE-6C02-91AF-3585C383EB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79127" y="3300081"/>
              <a:ext cx="528502" cy="12855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45" name="Line 39">
              <a:extLst>
                <a:ext uri="{FF2B5EF4-FFF2-40B4-BE49-F238E27FC236}">
                  <a16:creationId xmlns:a16="http://schemas.microsoft.com/office/drawing/2014/main" id="{F78F3839-FB57-9E10-EAC7-9676FE288A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07627" y="3300081"/>
              <a:ext cx="212217" cy="132636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704435CD-0A13-8CDD-1292-06AE5F9BF498}"/>
                </a:ext>
              </a:extLst>
            </p:cNvPr>
            <p:cNvSpPr/>
            <p:nvPr/>
          </p:nvSpPr>
          <p:spPr>
            <a:xfrm>
              <a:off x="8140463" y="4674905"/>
              <a:ext cx="1471233" cy="461666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Freeform 21">
            <a:extLst>
              <a:ext uri="{FF2B5EF4-FFF2-40B4-BE49-F238E27FC236}">
                <a16:creationId xmlns:a16="http://schemas.microsoft.com/office/drawing/2014/main" id="{4FEF0D56-18FE-F0F5-E43C-9875803F30E4}"/>
              </a:ext>
            </a:extLst>
          </p:cNvPr>
          <p:cNvSpPr>
            <a:spLocks noEditPoints="1"/>
          </p:cNvSpPr>
          <p:nvPr/>
        </p:nvSpPr>
        <p:spPr bwMode="auto">
          <a:xfrm>
            <a:off x="6530474" y="3367419"/>
            <a:ext cx="3236303" cy="16324"/>
          </a:xfrm>
          <a:custGeom>
            <a:avLst/>
            <a:gdLst>
              <a:gd name="T0" fmla="*/ 320 w 8448"/>
              <a:gd name="T1" fmla="*/ 0 h 43"/>
              <a:gd name="T2" fmla="*/ 320 w 8448"/>
              <a:gd name="T3" fmla="*/ 43 h 43"/>
              <a:gd name="T4" fmla="*/ 0 w 8448"/>
              <a:gd name="T5" fmla="*/ 21 h 43"/>
              <a:gd name="T6" fmla="*/ 534 w 8448"/>
              <a:gd name="T7" fmla="*/ 0 h 43"/>
              <a:gd name="T8" fmla="*/ 854 w 8448"/>
              <a:gd name="T9" fmla="*/ 21 h 43"/>
              <a:gd name="T10" fmla="*/ 534 w 8448"/>
              <a:gd name="T11" fmla="*/ 43 h 43"/>
              <a:gd name="T12" fmla="*/ 534 w 8448"/>
              <a:gd name="T13" fmla="*/ 0 h 43"/>
              <a:gd name="T14" fmla="*/ 1344 w 8448"/>
              <a:gd name="T15" fmla="*/ 0 h 43"/>
              <a:gd name="T16" fmla="*/ 1344 w 8448"/>
              <a:gd name="T17" fmla="*/ 43 h 43"/>
              <a:gd name="T18" fmla="*/ 1024 w 8448"/>
              <a:gd name="T19" fmla="*/ 21 h 43"/>
              <a:gd name="T20" fmla="*/ 1558 w 8448"/>
              <a:gd name="T21" fmla="*/ 0 h 43"/>
              <a:gd name="T22" fmla="*/ 1878 w 8448"/>
              <a:gd name="T23" fmla="*/ 21 h 43"/>
              <a:gd name="T24" fmla="*/ 1558 w 8448"/>
              <a:gd name="T25" fmla="*/ 43 h 43"/>
              <a:gd name="T26" fmla="*/ 1558 w 8448"/>
              <a:gd name="T27" fmla="*/ 0 h 43"/>
              <a:gd name="T28" fmla="*/ 2368 w 8448"/>
              <a:gd name="T29" fmla="*/ 0 h 43"/>
              <a:gd name="T30" fmla="*/ 2368 w 8448"/>
              <a:gd name="T31" fmla="*/ 43 h 43"/>
              <a:gd name="T32" fmla="*/ 2048 w 8448"/>
              <a:gd name="T33" fmla="*/ 21 h 43"/>
              <a:gd name="T34" fmla="*/ 2582 w 8448"/>
              <a:gd name="T35" fmla="*/ 0 h 43"/>
              <a:gd name="T36" fmla="*/ 2902 w 8448"/>
              <a:gd name="T37" fmla="*/ 21 h 43"/>
              <a:gd name="T38" fmla="*/ 2582 w 8448"/>
              <a:gd name="T39" fmla="*/ 43 h 43"/>
              <a:gd name="T40" fmla="*/ 2582 w 8448"/>
              <a:gd name="T41" fmla="*/ 0 h 43"/>
              <a:gd name="T42" fmla="*/ 3392 w 8448"/>
              <a:gd name="T43" fmla="*/ 0 h 43"/>
              <a:gd name="T44" fmla="*/ 3392 w 8448"/>
              <a:gd name="T45" fmla="*/ 43 h 43"/>
              <a:gd name="T46" fmla="*/ 3072 w 8448"/>
              <a:gd name="T47" fmla="*/ 21 h 43"/>
              <a:gd name="T48" fmla="*/ 3606 w 8448"/>
              <a:gd name="T49" fmla="*/ 0 h 43"/>
              <a:gd name="T50" fmla="*/ 3926 w 8448"/>
              <a:gd name="T51" fmla="*/ 21 h 43"/>
              <a:gd name="T52" fmla="*/ 3606 w 8448"/>
              <a:gd name="T53" fmla="*/ 43 h 43"/>
              <a:gd name="T54" fmla="*/ 3606 w 8448"/>
              <a:gd name="T55" fmla="*/ 0 h 43"/>
              <a:gd name="T56" fmla="*/ 4416 w 8448"/>
              <a:gd name="T57" fmla="*/ 0 h 43"/>
              <a:gd name="T58" fmla="*/ 4416 w 8448"/>
              <a:gd name="T59" fmla="*/ 43 h 43"/>
              <a:gd name="T60" fmla="*/ 4096 w 8448"/>
              <a:gd name="T61" fmla="*/ 21 h 43"/>
              <a:gd name="T62" fmla="*/ 4630 w 8448"/>
              <a:gd name="T63" fmla="*/ 0 h 43"/>
              <a:gd name="T64" fmla="*/ 4950 w 8448"/>
              <a:gd name="T65" fmla="*/ 21 h 43"/>
              <a:gd name="T66" fmla="*/ 4630 w 8448"/>
              <a:gd name="T67" fmla="*/ 43 h 43"/>
              <a:gd name="T68" fmla="*/ 4630 w 8448"/>
              <a:gd name="T69" fmla="*/ 0 h 43"/>
              <a:gd name="T70" fmla="*/ 5440 w 8448"/>
              <a:gd name="T71" fmla="*/ 0 h 43"/>
              <a:gd name="T72" fmla="*/ 5440 w 8448"/>
              <a:gd name="T73" fmla="*/ 43 h 43"/>
              <a:gd name="T74" fmla="*/ 5120 w 8448"/>
              <a:gd name="T75" fmla="*/ 21 h 43"/>
              <a:gd name="T76" fmla="*/ 5654 w 8448"/>
              <a:gd name="T77" fmla="*/ 0 h 43"/>
              <a:gd name="T78" fmla="*/ 5974 w 8448"/>
              <a:gd name="T79" fmla="*/ 21 h 43"/>
              <a:gd name="T80" fmla="*/ 5654 w 8448"/>
              <a:gd name="T81" fmla="*/ 43 h 43"/>
              <a:gd name="T82" fmla="*/ 5654 w 8448"/>
              <a:gd name="T83" fmla="*/ 0 h 43"/>
              <a:gd name="T84" fmla="*/ 6464 w 8448"/>
              <a:gd name="T85" fmla="*/ 0 h 43"/>
              <a:gd name="T86" fmla="*/ 6464 w 8448"/>
              <a:gd name="T87" fmla="*/ 43 h 43"/>
              <a:gd name="T88" fmla="*/ 6144 w 8448"/>
              <a:gd name="T89" fmla="*/ 21 h 43"/>
              <a:gd name="T90" fmla="*/ 6678 w 8448"/>
              <a:gd name="T91" fmla="*/ 0 h 43"/>
              <a:gd name="T92" fmla="*/ 6998 w 8448"/>
              <a:gd name="T93" fmla="*/ 21 h 43"/>
              <a:gd name="T94" fmla="*/ 6678 w 8448"/>
              <a:gd name="T95" fmla="*/ 43 h 43"/>
              <a:gd name="T96" fmla="*/ 6678 w 8448"/>
              <a:gd name="T97" fmla="*/ 0 h 43"/>
              <a:gd name="T98" fmla="*/ 7488 w 8448"/>
              <a:gd name="T99" fmla="*/ 0 h 43"/>
              <a:gd name="T100" fmla="*/ 7488 w 8448"/>
              <a:gd name="T101" fmla="*/ 43 h 43"/>
              <a:gd name="T102" fmla="*/ 7168 w 8448"/>
              <a:gd name="T103" fmla="*/ 21 h 43"/>
              <a:gd name="T104" fmla="*/ 7702 w 8448"/>
              <a:gd name="T105" fmla="*/ 0 h 43"/>
              <a:gd name="T106" fmla="*/ 8022 w 8448"/>
              <a:gd name="T107" fmla="*/ 21 h 43"/>
              <a:gd name="T108" fmla="*/ 7702 w 8448"/>
              <a:gd name="T109" fmla="*/ 43 h 43"/>
              <a:gd name="T110" fmla="*/ 7702 w 8448"/>
              <a:gd name="T111" fmla="*/ 0 h 43"/>
              <a:gd name="T112" fmla="*/ 8427 w 8448"/>
              <a:gd name="T113" fmla="*/ 0 h 43"/>
              <a:gd name="T114" fmla="*/ 8427 w 8448"/>
              <a:gd name="T115" fmla="*/ 43 h 43"/>
              <a:gd name="T116" fmla="*/ 8192 w 8448"/>
              <a:gd name="T117" fmla="*/ 2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448" h="43">
                <a:moveTo>
                  <a:pt x="22" y="0"/>
                </a:moveTo>
                <a:lnTo>
                  <a:pt x="320" y="0"/>
                </a:lnTo>
                <a:cubicBezTo>
                  <a:pt x="332" y="0"/>
                  <a:pt x="342" y="9"/>
                  <a:pt x="342" y="21"/>
                </a:cubicBezTo>
                <a:cubicBezTo>
                  <a:pt x="342" y="33"/>
                  <a:pt x="332" y="43"/>
                  <a:pt x="320" y="43"/>
                </a:cubicBezTo>
                <a:lnTo>
                  <a:pt x="22" y="43"/>
                </a:lnTo>
                <a:cubicBezTo>
                  <a:pt x="10" y="43"/>
                  <a:pt x="0" y="33"/>
                  <a:pt x="0" y="21"/>
                </a:cubicBezTo>
                <a:cubicBezTo>
                  <a:pt x="0" y="9"/>
                  <a:pt x="10" y="0"/>
                  <a:pt x="22" y="0"/>
                </a:cubicBezTo>
                <a:close/>
                <a:moveTo>
                  <a:pt x="534" y="0"/>
                </a:moveTo>
                <a:lnTo>
                  <a:pt x="832" y="0"/>
                </a:lnTo>
                <a:cubicBezTo>
                  <a:pt x="844" y="0"/>
                  <a:pt x="854" y="9"/>
                  <a:pt x="854" y="21"/>
                </a:cubicBezTo>
                <a:cubicBezTo>
                  <a:pt x="854" y="33"/>
                  <a:pt x="844" y="43"/>
                  <a:pt x="832" y="43"/>
                </a:cubicBezTo>
                <a:lnTo>
                  <a:pt x="534" y="43"/>
                </a:lnTo>
                <a:cubicBezTo>
                  <a:pt x="522" y="43"/>
                  <a:pt x="512" y="33"/>
                  <a:pt x="512" y="21"/>
                </a:cubicBezTo>
                <a:cubicBezTo>
                  <a:pt x="512" y="9"/>
                  <a:pt x="522" y="0"/>
                  <a:pt x="534" y="0"/>
                </a:cubicBezTo>
                <a:close/>
                <a:moveTo>
                  <a:pt x="1046" y="0"/>
                </a:moveTo>
                <a:lnTo>
                  <a:pt x="1344" y="0"/>
                </a:lnTo>
                <a:cubicBezTo>
                  <a:pt x="1356" y="0"/>
                  <a:pt x="1366" y="9"/>
                  <a:pt x="1366" y="21"/>
                </a:cubicBezTo>
                <a:cubicBezTo>
                  <a:pt x="1366" y="33"/>
                  <a:pt x="1356" y="43"/>
                  <a:pt x="1344" y="43"/>
                </a:cubicBezTo>
                <a:lnTo>
                  <a:pt x="1046" y="43"/>
                </a:lnTo>
                <a:cubicBezTo>
                  <a:pt x="1034" y="43"/>
                  <a:pt x="1024" y="33"/>
                  <a:pt x="1024" y="21"/>
                </a:cubicBezTo>
                <a:cubicBezTo>
                  <a:pt x="1024" y="9"/>
                  <a:pt x="1034" y="0"/>
                  <a:pt x="1046" y="0"/>
                </a:cubicBezTo>
                <a:close/>
                <a:moveTo>
                  <a:pt x="1558" y="0"/>
                </a:moveTo>
                <a:lnTo>
                  <a:pt x="1856" y="0"/>
                </a:lnTo>
                <a:cubicBezTo>
                  <a:pt x="1868" y="0"/>
                  <a:pt x="1878" y="9"/>
                  <a:pt x="1878" y="21"/>
                </a:cubicBezTo>
                <a:cubicBezTo>
                  <a:pt x="1878" y="33"/>
                  <a:pt x="1868" y="43"/>
                  <a:pt x="1856" y="43"/>
                </a:cubicBezTo>
                <a:lnTo>
                  <a:pt x="1558" y="43"/>
                </a:lnTo>
                <a:cubicBezTo>
                  <a:pt x="1546" y="43"/>
                  <a:pt x="1536" y="33"/>
                  <a:pt x="1536" y="21"/>
                </a:cubicBezTo>
                <a:cubicBezTo>
                  <a:pt x="1536" y="9"/>
                  <a:pt x="1546" y="0"/>
                  <a:pt x="1558" y="0"/>
                </a:cubicBezTo>
                <a:close/>
                <a:moveTo>
                  <a:pt x="2070" y="0"/>
                </a:moveTo>
                <a:lnTo>
                  <a:pt x="2368" y="0"/>
                </a:lnTo>
                <a:cubicBezTo>
                  <a:pt x="2380" y="0"/>
                  <a:pt x="2390" y="9"/>
                  <a:pt x="2390" y="21"/>
                </a:cubicBezTo>
                <a:cubicBezTo>
                  <a:pt x="2390" y="33"/>
                  <a:pt x="2380" y="43"/>
                  <a:pt x="2368" y="43"/>
                </a:cubicBezTo>
                <a:lnTo>
                  <a:pt x="2070" y="43"/>
                </a:lnTo>
                <a:cubicBezTo>
                  <a:pt x="2058" y="43"/>
                  <a:pt x="2048" y="33"/>
                  <a:pt x="2048" y="21"/>
                </a:cubicBezTo>
                <a:cubicBezTo>
                  <a:pt x="2048" y="9"/>
                  <a:pt x="2058" y="0"/>
                  <a:pt x="2070" y="0"/>
                </a:cubicBezTo>
                <a:close/>
                <a:moveTo>
                  <a:pt x="2582" y="0"/>
                </a:moveTo>
                <a:lnTo>
                  <a:pt x="2880" y="0"/>
                </a:lnTo>
                <a:cubicBezTo>
                  <a:pt x="2892" y="0"/>
                  <a:pt x="2902" y="9"/>
                  <a:pt x="2902" y="21"/>
                </a:cubicBezTo>
                <a:cubicBezTo>
                  <a:pt x="2902" y="33"/>
                  <a:pt x="2892" y="43"/>
                  <a:pt x="2880" y="43"/>
                </a:cubicBezTo>
                <a:lnTo>
                  <a:pt x="2582" y="43"/>
                </a:lnTo>
                <a:cubicBezTo>
                  <a:pt x="2570" y="43"/>
                  <a:pt x="2560" y="33"/>
                  <a:pt x="2560" y="21"/>
                </a:cubicBezTo>
                <a:cubicBezTo>
                  <a:pt x="2560" y="9"/>
                  <a:pt x="2570" y="0"/>
                  <a:pt x="2582" y="0"/>
                </a:cubicBezTo>
                <a:close/>
                <a:moveTo>
                  <a:pt x="3094" y="0"/>
                </a:moveTo>
                <a:lnTo>
                  <a:pt x="3392" y="0"/>
                </a:lnTo>
                <a:cubicBezTo>
                  <a:pt x="3404" y="0"/>
                  <a:pt x="3414" y="9"/>
                  <a:pt x="3414" y="21"/>
                </a:cubicBezTo>
                <a:cubicBezTo>
                  <a:pt x="3414" y="33"/>
                  <a:pt x="3404" y="43"/>
                  <a:pt x="3392" y="43"/>
                </a:cubicBezTo>
                <a:lnTo>
                  <a:pt x="3094" y="43"/>
                </a:lnTo>
                <a:cubicBezTo>
                  <a:pt x="3082" y="43"/>
                  <a:pt x="3072" y="33"/>
                  <a:pt x="3072" y="21"/>
                </a:cubicBezTo>
                <a:cubicBezTo>
                  <a:pt x="3072" y="9"/>
                  <a:pt x="3082" y="0"/>
                  <a:pt x="3094" y="0"/>
                </a:cubicBezTo>
                <a:close/>
                <a:moveTo>
                  <a:pt x="3606" y="0"/>
                </a:moveTo>
                <a:lnTo>
                  <a:pt x="3904" y="0"/>
                </a:lnTo>
                <a:cubicBezTo>
                  <a:pt x="3916" y="0"/>
                  <a:pt x="3926" y="9"/>
                  <a:pt x="3926" y="21"/>
                </a:cubicBezTo>
                <a:cubicBezTo>
                  <a:pt x="3926" y="33"/>
                  <a:pt x="3916" y="43"/>
                  <a:pt x="3904" y="43"/>
                </a:cubicBezTo>
                <a:lnTo>
                  <a:pt x="3606" y="43"/>
                </a:lnTo>
                <a:cubicBezTo>
                  <a:pt x="3594" y="43"/>
                  <a:pt x="3584" y="33"/>
                  <a:pt x="3584" y="21"/>
                </a:cubicBezTo>
                <a:cubicBezTo>
                  <a:pt x="3584" y="9"/>
                  <a:pt x="3594" y="0"/>
                  <a:pt x="3606" y="0"/>
                </a:cubicBezTo>
                <a:close/>
                <a:moveTo>
                  <a:pt x="4118" y="0"/>
                </a:moveTo>
                <a:lnTo>
                  <a:pt x="4416" y="0"/>
                </a:lnTo>
                <a:cubicBezTo>
                  <a:pt x="4428" y="0"/>
                  <a:pt x="4438" y="9"/>
                  <a:pt x="4438" y="21"/>
                </a:cubicBezTo>
                <a:cubicBezTo>
                  <a:pt x="4438" y="33"/>
                  <a:pt x="4428" y="43"/>
                  <a:pt x="4416" y="43"/>
                </a:cubicBezTo>
                <a:lnTo>
                  <a:pt x="4118" y="43"/>
                </a:lnTo>
                <a:cubicBezTo>
                  <a:pt x="4106" y="43"/>
                  <a:pt x="4096" y="33"/>
                  <a:pt x="4096" y="21"/>
                </a:cubicBezTo>
                <a:cubicBezTo>
                  <a:pt x="4096" y="9"/>
                  <a:pt x="4106" y="0"/>
                  <a:pt x="4118" y="0"/>
                </a:cubicBezTo>
                <a:close/>
                <a:moveTo>
                  <a:pt x="4630" y="0"/>
                </a:moveTo>
                <a:lnTo>
                  <a:pt x="4928" y="0"/>
                </a:lnTo>
                <a:cubicBezTo>
                  <a:pt x="4940" y="0"/>
                  <a:pt x="4950" y="9"/>
                  <a:pt x="4950" y="21"/>
                </a:cubicBezTo>
                <a:cubicBezTo>
                  <a:pt x="4950" y="33"/>
                  <a:pt x="4940" y="43"/>
                  <a:pt x="4928" y="43"/>
                </a:cubicBezTo>
                <a:lnTo>
                  <a:pt x="4630" y="43"/>
                </a:lnTo>
                <a:cubicBezTo>
                  <a:pt x="4618" y="43"/>
                  <a:pt x="4608" y="33"/>
                  <a:pt x="4608" y="21"/>
                </a:cubicBezTo>
                <a:cubicBezTo>
                  <a:pt x="4608" y="9"/>
                  <a:pt x="4618" y="0"/>
                  <a:pt x="4630" y="0"/>
                </a:cubicBezTo>
                <a:close/>
                <a:moveTo>
                  <a:pt x="5142" y="0"/>
                </a:moveTo>
                <a:lnTo>
                  <a:pt x="5440" y="0"/>
                </a:lnTo>
                <a:cubicBezTo>
                  <a:pt x="5452" y="0"/>
                  <a:pt x="5462" y="9"/>
                  <a:pt x="5462" y="21"/>
                </a:cubicBezTo>
                <a:cubicBezTo>
                  <a:pt x="5462" y="33"/>
                  <a:pt x="5452" y="43"/>
                  <a:pt x="5440" y="43"/>
                </a:cubicBezTo>
                <a:lnTo>
                  <a:pt x="5142" y="43"/>
                </a:lnTo>
                <a:cubicBezTo>
                  <a:pt x="5130" y="43"/>
                  <a:pt x="5120" y="33"/>
                  <a:pt x="5120" y="21"/>
                </a:cubicBezTo>
                <a:cubicBezTo>
                  <a:pt x="5120" y="9"/>
                  <a:pt x="5130" y="0"/>
                  <a:pt x="5142" y="0"/>
                </a:cubicBezTo>
                <a:close/>
                <a:moveTo>
                  <a:pt x="5654" y="0"/>
                </a:moveTo>
                <a:lnTo>
                  <a:pt x="5952" y="0"/>
                </a:lnTo>
                <a:cubicBezTo>
                  <a:pt x="5964" y="0"/>
                  <a:pt x="5974" y="9"/>
                  <a:pt x="5974" y="21"/>
                </a:cubicBezTo>
                <a:cubicBezTo>
                  <a:pt x="5974" y="33"/>
                  <a:pt x="5964" y="43"/>
                  <a:pt x="5952" y="43"/>
                </a:cubicBezTo>
                <a:lnTo>
                  <a:pt x="5654" y="43"/>
                </a:lnTo>
                <a:cubicBezTo>
                  <a:pt x="5642" y="43"/>
                  <a:pt x="5632" y="33"/>
                  <a:pt x="5632" y="21"/>
                </a:cubicBezTo>
                <a:cubicBezTo>
                  <a:pt x="5632" y="9"/>
                  <a:pt x="5642" y="0"/>
                  <a:pt x="5654" y="0"/>
                </a:cubicBezTo>
                <a:close/>
                <a:moveTo>
                  <a:pt x="6166" y="0"/>
                </a:moveTo>
                <a:lnTo>
                  <a:pt x="6464" y="0"/>
                </a:lnTo>
                <a:cubicBezTo>
                  <a:pt x="6476" y="0"/>
                  <a:pt x="6486" y="9"/>
                  <a:pt x="6486" y="21"/>
                </a:cubicBezTo>
                <a:cubicBezTo>
                  <a:pt x="6486" y="33"/>
                  <a:pt x="6476" y="43"/>
                  <a:pt x="6464" y="43"/>
                </a:cubicBezTo>
                <a:lnTo>
                  <a:pt x="6166" y="43"/>
                </a:lnTo>
                <a:cubicBezTo>
                  <a:pt x="6154" y="43"/>
                  <a:pt x="6144" y="33"/>
                  <a:pt x="6144" y="21"/>
                </a:cubicBezTo>
                <a:cubicBezTo>
                  <a:pt x="6144" y="9"/>
                  <a:pt x="6154" y="0"/>
                  <a:pt x="6166" y="0"/>
                </a:cubicBezTo>
                <a:close/>
                <a:moveTo>
                  <a:pt x="6678" y="0"/>
                </a:moveTo>
                <a:lnTo>
                  <a:pt x="6976" y="0"/>
                </a:lnTo>
                <a:cubicBezTo>
                  <a:pt x="6988" y="0"/>
                  <a:pt x="6998" y="9"/>
                  <a:pt x="6998" y="21"/>
                </a:cubicBezTo>
                <a:cubicBezTo>
                  <a:pt x="6998" y="33"/>
                  <a:pt x="6988" y="43"/>
                  <a:pt x="6976" y="43"/>
                </a:cubicBezTo>
                <a:lnTo>
                  <a:pt x="6678" y="43"/>
                </a:lnTo>
                <a:cubicBezTo>
                  <a:pt x="6666" y="43"/>
                  <a:pt x="6656" y="33"/>
                  <a:pt x="6656" y="21"/>
                </a:cubicBezTo>
                <a:cubicBezTo>
                  <a:pt x="6656" y="9"/>
                  <a:pt x="6666" y="0"/>
                  <a:pt x="6678" y="0"/>
                </a:cubicBezTo>
                <a:close/>
                <a:moveTo>
                  <a:pt x="7190" y="0"/>
                </a:moveTo>
                <a:lnTo>
                  <a:pt x="7488" y="0"/>
                </a:lnTo>
                <a:cubicBezTo>
                  <a:pt x="7500" y="0"/>
                  <a:pt x="7510" y="9"/>
                  <a:pt x="7510" y="21"/>
                </a:cubicBezTo>
                <a:cubicBezTo>
                  <a:pt x="7510" y="33"/>
                  <a:pt x="7500" y="43"/>
                  <a:pt x="7488" y="43"/>
                </a:cubicBezTo>
                <a:lnTo>
                  <a:pt x="7190" y="43"/>
                </a:lnTo>
                <a:cubicBezTo>
                  <a:pt x="7178" y="43"/>
                  <a:pt x="7168" y="33"/>
                  <a:pt x="7168" y="21"/>
                </a:cubicBezTo>
                <a:cubicBezTo>
                  <a:pt x="7168" y="9"/>
                  <a:pt x="7178" y="0"/>
                  <a:pt x="7190" y="0"/>
                </a:cubicBezTo>
                <a:close/>
                <a:moveTo>
                  <a:pt x="7702" y="0"/>
                </a:moveTo>
                <a:lnTo>
                  <a:pt x="8000" y="0"/>
                </a:lnTo>
                <a:cubicBezTo>
                  <a:pt x="8012" y="0"/>
                  <a:pt x="8022" y="9"/>
                  <a:pt x="8022" y="21"/>
                </a:cubicBezTo>
                <a:cubicBezTo>
                  <a:pt x="8022" y="33"/>
                  <a:pt x="8012" y="43"/>
                  <a:pt x="8000" y="43"/>
                </a:cubicBezTo>
                <a:lnTo>
                  <a:pt x="7702" y="43"/>
                </a:lnTo>
                <a:cubicBezTo>
                  <a:pt x="7690" y="43"/>
                  <a:pt x="7680" y="33"/>
                  <a:pt x="7680" y="21"/>
                </a:cubicBezTo>
                <a:cubicBezTo>
                  <a:pt x="7680" y="9"/>
                  <a:pt x="7690" y="0"/>
                  <a:pt x="7702" y="0"/>
                </a:cubicBezTo>
                <a:close/>
                <a:moveTo>
                  <a:pt x="8214" y="0"/>
                </a:moveTo>
                <a:lnTo>
                  <a:pt x="8427" y="0"/>
                </a:lnTo>
                <a:cubicBezTo>
                  <a:pt x="8439" y="0"/>
                  <a:pt x="8448" y="9"/>
                  <a:pt x="8448" y="21"/>
                </a:cubicBezTo>
                <a:cubicBezTo>
                  <a:pt x="8448" y="33"/>
                  <a:pt x="8439" y="43"/>
                  <a:pt x="8427" y="43"/>
                </a:cubicBezTo>
                <a:lnTo>
                  <a:pt x="8214" y="43"/>
                </a:lnTo>
                <a:cubicBezTo>
                  <a:pt x="8202" y="43"/>
                  <a:pt x="8192" y="33"/>
                  <a:pt x="8192" y="21"/>
                </a:cubicBezTo>
                <a:cubicBezTo>
                  <a:pt x="8192" y="9"/>
                  <a:pt x="8202" y="0"/>
                  <a:pt x="8214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7802D1E1-92C2-CA40-22AA-E59996F0CEEB}"/>
              </a:ext>
            </a:extLst>
          </p:cNvPr>
          <p:cNvSpPr txBox="1"/>
          <p:nvPr/>
        </p:nvSpPr>
        <p:spPr>
          <a:xfrm>
            <a:off x="9966751" y="4151251"/>
            <a:ext cx="1844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Trebuchet MS" panose="020B0603020202020204" pitchFamily="34" charset="0"/>
                <a:ea typeface="+mn-lt"/>
                <a:cs typeface="+mn-lt"/>
              </a:rPr>
              <a:t>V</a:t>
            </a:r>
            <a:r>
              <a:rPr lang="zh-CN" altLang="zh-CN" sz="2000" b="1" dirty="0">
                <a:latin typeface="Trebuchet MS" panose="020B0603020202020204" pitchFamily="34" charset="0"/>
                <a:ea typeface="+mn-lt"/>
                <a:cs typeface="+mn-lt"/>
              </a:rPr>
              <a:t>iolate</a:t>
            </a:r>
            <a:r>
              <a:rPr lang="en-US" altLang="zh-CN" sz="2000" b="1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000" b="1" i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O1</a:t>
            </a:r>
            <a:r>
              <a:rPr lang="zh-CN" altLang="en-US" sz="2000" b="1" dirty="0">
                <a:latin typeface="Trebuchet MS" panose="020B0603020202020204" pitchFamily="34" charset="0"/>
                <a:ea typeface="+mn-lt"/>
                <a:cs typeface="+mn-lt"/>
              </a:rPr>
              <a:t>：</a:t>
            </a:r>
            <a:endParaRPr lang="en-US" altLang="zh-CN" sz="2000" b="1" dirty="0">
              <a:latin typeface="Trebuchet MS" panose="020B0603020202020204" pitchFamily="34" charset="0"/>
              <a:ea typeface="+mn-lt"/>
              <a:cs typeface="+mn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Trebuchet MS" panose="020B0603020202020204" pitchFamily="34" charset="0"/>
                <a:ea typeface="+mn-lt"/>
                <a:cs typeface="+mn-lt"/>
              </a:rPr>
              <a:t>Multi-priority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Trebuchet MS" panose="020B0603020202020204" pitchFamily="34" charset="0"/>
                <a:ea typeface="+mn-lt"/>
                <a:cs typeface="+mn-lt"/>
              </a:rPr>
              <a:t>assurance</a:t>
            </a:r>
            <a:endParaRPr lang="zh-CN" altLang="zh-CN" sz="2000" dirty="0"/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47A11D6F-CE57-DBBB-5E81-B06CFF5F5351}"/>
              </a:ext>
            </a:extLst>
          </p:cNvPr>
          <p:cNvGrpSpPr/>
          <p:nvPr/>
        </p:nvGrpSpPr>
        <p:grpSpPr>
          <a:xfrm>
            <a:off x="2506392" y="2422996"/>
            <a:ext cx="6796716" cy="328213"/>
            <a:chOff x="2506392" y="2422996"/>
            <a:chExt cx="6796716" cy="328213"/>
          </a:xfrm>
        </p:grpSpPr>
        <p:sp>
          <p:nvSpPr>
            <p:cNvPr id="60" name="Rectangle 45">
              <a:extLst>
                <a:ext uri="{FF2B5EF4-FFF2-40B4-BE49-F238E27FC236}">
                  <a16:creationId xmlns:a16="http://schemas.microsoft.com/office/drawing/2014/main" id="{9BB91928-2B64-36C9-2AB1-E1A2EFF66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135" y="2422996"/>
              <a:ext cx="18344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0" i="0" u="none" strike="noStrike" cap="none" normalizeH="0" baseline="0" dirty="0">
                  <a:ln>
                    <a:noFill/>
                  </a:ln>
                  <a:solidFill>
                    <a:srgbClr val="E53935"/>
                  </a:solidFill>
                  <a:effectLst/>
                  <a:latin typeface="Calibri" panose="020F0502020204030204" pitchFamily="34" charset="0"/>
                </a:rPr>
                <a:t>High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E53935"/>
                  </a:solidFill>
                  <a:effectLst/>
                  <a:latin typeface="Calibri" panose="020F0502020204030204" pitchFamily="34" charset="0"/>
                </a:rPr>
                <a:t>-priority flow</a:t>
              </a:r>
            </a:p>
          </p:txBody>
        </p:sp>
        <p:sp>
          <p:nvSpPr>
            <p:cNvPr id="61" name="Line 48">
              <a:extLst>
                <a:ext uri="{FF2B5EF4-FFF2-40B4-BE49-F238E27FC236}">
                  <a16:creationId xmlns:a16="http://schemas.microsoft.com/office/drawing/2014/main" id="{09F19AB2-1BBE-744C-BD9B-8F7C584E9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6392" y="2602996"/>
              <a:ext cx="722313" cy="0"/>
            </a:xfrm>
            <a:prstGeom prst="line">
              <a:avLst/>
            </a:prstGeom>
            <a:noFill/>
            <a:ln w="28575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63" name="Rectangle 52">
              <a:extLst>
                <a:ext uri="{FF2B5EF4-FFF2-40B4-BE49-F238E27FC236}">
                  <a16:creationId xmlns:a16="http://schemas.microsoft.com/office/drawing/2014/main" id="{B1008885-0576-7794-525B-21FA29709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801" y="2443432"/>
              <a:ext cx="17783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0" i="0" u="none" strike="noStrike" cap="none" normalizeH="0" baseline="0" dirty="0">
                  <a:ln>
                    <a:noFill/>
                  </a:ln>
                  <a:solidFill>
                    <a:srgbClr val="4086E3"/>
                  </a:solidFill>
                  <a:effectLst/>
                  <a:latin typeface="Calibri" panose="020F0502020204030204" pitchFamily="34" charset="0"/>
                </a:rPr>
                <a:t>Low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4086E3"/>
                  </a:solidFill>
                  <a:effectLst/>
                  <a:latin typeface="Calibri" panose="020F0502020204030204" pitchFamily="34" charset="0"/>
                </a:rPr>
                <a:t>-priority flow</a:t>
              </a:r>
            </a:p>
          </p:txBody>
        </p:sp>
        <p:sp>
          <p:nvSpPr>
            <p:cNvPr id="64" name="Line 55">
              <a:extLst>
                <a:ext uri="{FF2B5EF4-FFF2-40B4-BE49-F238E27FC236}">
                  <a16:creationId xmlns:a16="http://schemas.microsoft.com/office/drawing/2014/main" id="{EC74C565-0EA4-2AF1-A196-F244B08527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7239" y="2613908"/>
              <a:ext cx="722313" cy="3175"/>
            </a:xfrm>
            <a:prstGeom prst="line">
              <a:avLst/>
            </a:prstGeom>
            <a:noFill/>
            <a:ln w="28575" cap="rnd">
              <a:solidFill>
                <a:srgbClr val="4086E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82575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7E7F0-C19F-3440-513E-DE6240387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F695CF-9496-42C8-9218-F728CB2C0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Existing CC can not Achieve Virtual Priority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47676D5-9533-E6D9-6979-F49D6BD9A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13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2C837C-D15A-AF8E-978A-9A534802A6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6647" y="2761428"/>
            <a:ext cx="4335357" cy="2923796"/>
          </a:xfrm>
          <a:prstGeom prst="rect">
            <a:avLst/>
          </a:prstGeom>
        </p:spPr>
      </p:pic>
      <p:sp>
        <p:nvSpPr>
          <p:cNvPr id="11" name="Line 5">
            <a:extLst>
              <a:ext uri="{FF2B5EF4-FFF2-40B4-BE49-F238E27FC236}">
                <a16:creationId xmlns:a16="http://schemas.microsoft.com/office/drawing/2014/main" id="{C8EBAFD2-27D9-31FF-A07B-AC5AF3794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6799" y="4642759"/>
            <a:ext cx="1458990" cy="0"/>
          </a:xfrm>
          <a:prstGeom prst="line">
            <a:avLst/>
          </a:prstGeom>
          <a:noFill/>
          <a:ln w="19050" cap="rnd">
            <a:solidFill>
              <a:srgbClr val="EB4C3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8543EF01-353F-6DAB-C676-F41BC35FEE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6799" y="4659083"/>
            <a:ext cx="1471233" cy="0"/>
          </a:xfrm>
          <a:prstGeom prst="line">
            <a:avLst/>
          </a:prstGeom>
          <a:noFill/>
          <a:ln w="19050" cap="rnd">
            <a:solidFill>
              <a:srgbClr val="4086E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E675FB5E-814A-C0BC-B59A-AF53BF874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5168" y="5140652"/>
            <a:ext cx="5177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Time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E94937F1-DC44-8851-7121-ECD992C96E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38637" y="4218326"/>
            <a:ext cx="0" cy="1099854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269A41A0-36EB-6126-4906-3B70016F8CAF}"/>
              </a:ext>
            </a:extLst>
          </p:cNvPr>
          <p:cNvSpPr>
            <a:spLocks/>
          </p:cNvSpPr>
          <p:nvPr/>
        </p:nvSpPr>
        <p:spPr bwMode="auto">
          <a:xfrm>
            <a:off x="6481501" y="4218326"/>
            <a:ext cx="114270" cy="114270"/>
          </a:xfrm>
          <a:custGeom>
            <a:avLst/>
            <a:gdLst>
              <a:gd name="T0" fmla="*/ 56 w 56"/>
              <a:gd name="T1" fmla="*/ 56 h 56"/>
              <a:gd name="T2" fmla="*/ 28 w 56"/>
              <a:gd name="T3" fmla="*/ 0 h 56"/>
              <a:gd name="T4" fmla="*/ 0 w 56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56">
                <a:moveTo>
                  <a:pt x="56" y="56"/>
                </a:moveTo>
                <a:lnTo>
                  <a:pt x="28" y="0"/>
                </a:lnTo>
                <a:lnTo>
                  <a:pt x="0" y="56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5D9AF00D-AE68-0CB1-3259-533D86191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8637" y="5318180"/>
            <a:ext cx="2983275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F86838F2-908E-09E5-1411-B8C59642B364}"/>
              </a:ext>
            </a:extLst>
          </p:cNvPr>
          <p:cNvSpPr>
            <a:spLocks/>
          </p:cNvSpPr>
          <p:nvPr/>
        </p:nvSpPr>
        <p:spPr bwMode="auto">
          <a:xfrm>
            <a:off x="9407641" y="5261044"/>
            <a:ext cx="114270" cy="116312"/>
          </a:xfrm>
          <a:custGeom>
            <a:avLst/>
            <a:gdLst>
              <a:gd name="T0" fmla="*/ 0 w 56"/>
              <a:gd name="T1" fmla="*/ 57 h 57"/>
              <a:gd name="T2" fmla="*/ 56 w 56"/>
              <a:gd name="T3" fmla="*/ 28 h 57"/>
              <a:gd name="T4" fmla="*/ 0 w 56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57">
                <a:moveTo>
                  <a:pt x="0" y="57"/>
                </a:moveTo>
                <a:lnTo>
                  <a:pt x="56" y="28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87DD045F-886F-D1DF-2C8C-FBB603444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3515" y="4132623"/>
            <a:ext cx="4725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Rate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A253059E-E245-1545-AD27-74E8FD18C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1232" y="3820420"/>
            <a:ext cx="5177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Time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F1C284C7-FB80-1186-B9C1-742568E662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38637" y="2955230"/>
            <a:ext cx="0" cy="1099854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21" name="Freeform 15">
            <a:extLst>
              <a:ext uri="{FF2B5EF4-FFF2-40B4-BE49-F238E27FC236}">
                <a16:creationId xmlns:a16="http://schemas.microsoft.com/office/drawing/2014/main" id="{2F18CD28-1D74-DE51-1C7A-2297FF28DE22}"/>
              </a:ext>
            </a:extLst>
          </p:cNvPr>
          <p:cNvSpPr>
            <a:spLocks/>
          </p:cNvSpPr>
          <p:nvPr/>
        </p:nvSpPr>
        <p:spPr bwMode="auto">
          <a:xfrm>
            <a:off x="6481501" y="2955230"/>
            <a:ext cx="114270" cy="114270"/>
          </a:xfrm>
          <a:custGeom>
            <a:avLst/>
            <a:gdLst>
              <a:gd name="T0" fmla="*/ 56 w 56"/>
              <a:gd name="T1" fmla="*/ 56 h 56"/>
              <a:gd name="T2" fmla="*/ 28 w 56"/>
              <a:gd name="T3" fmla="*/ 0 h 56"/>
              <a:gd name="T4" fmla="*/ 0 w 56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56">
                <a:moveTo>
                  <a:pt x="56" y="56"/>
                </a:moveTo>
                <a:lnTo>
                  <a:pt x="28" y="0"/>
                </a:lnTo>
                <a:lnTo>
                  <a:pt x="0" y="56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22" name="Line 16">
            <a:extLst>
              <a:ext uri="{FF2B5EF4-FFF2-40B4-BE49-F238E27FC236}">
                <a16:creationId xmlns:a16="http://schemas.microsoft.com/office/drawing/2014/main" id="{DB46FB1D-3A8D-7099-9A5E-84297D71A2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8637" y="4055082"/>
            <a:ext cx="3089384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A028EB0C-EB69-F6AB-A235-5D676C9173E5}"/>
              </a:ext>
            </a:extLst>
          </p:cNvPr>
          <p:cNvSpPr>
            <a:spLocks/>
          </p:cNvSpPr>
          <p:nvPr/>
        </p:nvSpPr>
        <p:spPr bwMode="auto">
          <a:xfrm>
            <a:off x="9513750" y="3997947"/>
            <a:ext cx="114270" cy="116312"/>
          </a:xfrm>
          <a:custGeom>
            <a:avLst/>
            <a:gdLst>
              <a:gd name="T0" fmla="*/ 0 w 56"/>
              <a:gd name="T1" fmla="*/ 57 h 57"/>
              <a:gd name="T2" fmla="*/ 56 w 56"/>
              <a:gd name="T3" fmla="*/ 28 h 57"/>
              <a:gd name="T4" fmla="*/ 0 w 56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57">
                <a:moveTo>
                  <a:pt x="0" y="57"/>
                </a:moveTo>
                <a:lnTo>
                  <a:pt x="56" y="28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DAE0C574-CC43-3EAE-ECE0-3AA3FCF29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028" y="2801339"/>
            <a:ext cx="14644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Queue Length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61C074BC-4694-DAA1-6AF1-DB3BA6C039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38637" y="3300081"/>
            <a:ext cx="1495719" cy="755001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830CDFC7-D9E7-E28C-7E75-32FDB9E7CEC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4355" y="3300081"/>
            <a:ext cx="212217" cy="132636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1E1CD689-146C-F92B-A89A-A70D4A7ADA5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4153" y="3306203"/>
            <a:ext cx="0" cy="1336557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CD6CA341-B023-0CDA-57FE-E94992264935}"/>
              </a:ext>
            </a:extLst>
          </p:cNvPr>
          <p:cNvSpPr>
            <a:spLocks/>
          </p:cNvSpPr>
          <p:nvPr/>
        </p:nvSpPr>
        <p:spPr bwMode="auto">
          <a:xfrm>
            <a:off x="7964976" y="4528488"/>
            <a:ext cx="116312" cy="114270"/>
          </a:xfrm>
          <a:custGeom>
            <a:avLst/>
            <a:gdLst>
              <a:gd name="T0" fmla="*/ 0 w 57"/>
              <a:gd name="T1" fmla="*/ 0 h 56"/>
              <a:gd name="T2" fmla="*/ 29 w 57"/>
              <a:gd name="T3" fmla="*/ 56 h 56"/>
              <a:gd name="T4" fmla="*/ 57 w 57"/>
              <a:gd name="T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56">
                <a:moveTo>
                  <a:pt x="0" y="0"/>
                </a:moveTo>
                <a:lnTo>
                  <a:pt x="29" y="56"/>
                </a:lnTo>
                <a:lnTo>
                  <a:pt x="57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30" name="Line 24">
            <a:extLst>
              <a:ext uri="{FF2B5EF4-FFF2-40B4-BE49-F238E27FC236}">
                <a16:creationId xmlns:a16="http://schemas.microsoft.com/office/drawing/2014/main" id="{B1F53F2E-9BB2-A30E-CB89-71B0A41D44C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5787" y="4663164"/>
            <a:ext cx="222420" cy="310163"/>
          </a:xfrm>
          <a:prstGeom prst="line">
            <a:avLst/>
          </a:prstGeom>
          <a:noFill/>
          <a:ln w="19050" cap="rnd">
            <a:solidFill>
              <a:srgbClr val="4086E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31" name="Line 25">
            <a:extLst>
              <a:ext uri="{FF2B5EF4-FFF2-40B4-BE49-F238E27FC236}">
                <a16:creationId xmlns:a16="http://schemas.microsoft.com/office/drawing/2014/main" id="{852CBDC5-E146-8369-2F13-A2E1C812A0A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5787" y="4642759"/>
            <a:ext cx="224460" cy="187730"/>
          </a:xfrm>
          <a:prstGeom prst="line">
            <a:avLst/>
          </a:prstGeom>
          <a:noFill/>
          <a:ln w="19050" cap="rnd">
            <a:solidFill>
              <a:srgbClr val="EB4C3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46" name="Rectangle 40">
            <a:extLst>
              <a:ext uri="{FF2B5EF4-FFF2-40B4-BE49-F238E27FC236}">
                <a16:creationId xmlns:a16="http://schemas.microsoft.com/office/drawing/2014/main" id="{911A9CB4-BDCE-1A18-95D4-D218C0207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4014" y="3224581"/>
            <a:ext cx="5281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Kmin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B75447-7CDE-FA2C-2EB1-F42BFA3B38FC}"/>
              </a:ext>
            </a:extLst>
          </p:cNvPr>
          <p:cNvSpPr/>
          <p:nvPr/>
        </p:nvSpPr>
        <p:spPr>
          <a:xfrm>
            <a:off x="608013" y="1529605"/>
            <a:ext cx="1064794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CC based on the single-bit congestion signal can not achieve virtual priority.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30E51DA-432A-9504-B11D-A5F07F924476}"/>
              </a:ext>
            </a:extLst>
          </p:cNvPr>
          <p:cNvSpPr/>
          <p:nvPr/>
        </p:nvSpPr>
        <p:spPr>
          <a:xfrm>
            <a:off x="1270776" y="5650668"/>
            <a:ext cx="4640393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2</a:t>
            </a:r>
            <a:r>
              <a:rPr lang="zh-CN" altLang="en-US" sz="24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D2TCP</a:t>
            </a:r>
            <a:r>
              <a:rPr lang="zh-CN" altLang="en-US" sz="24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flows</a:t>
            </a:r>
            <a:r>
              <a:rPr lang="zh-CN" altLang="en-US" sz="24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in</a:t>
            </a:r>
            <a:r>
              <a:rPr lang="zh-CN" altLang="en-US" sz="24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the</a:t>
            </a:r>
            <a:r>
              <a:rPr lang="zh-CN" altLang="en-US" sz="24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simulation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F791642-5F1E-E576-CF9C-15B034738012}"/>
              </a:ext>
            </a:extLst>
          </p:cNvPr>
          <p:cNvSpPr/>
          <p:nvPr/>
        </p:nvSpPr>
        <p:spPr>
          <a:xfrm>
            <a:off x="6272549" y="5650668"/>
            <a:ext cx="4640393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Analysis</a:t>
            </a:r>
            <a:r>
              <a:rPr lang="zh-CN" altLang="en-US" sz="24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of</a:t>
            </a:r>
            <a:r>
              <a:rPr lang="zh-CN" altLang="en-US" sz="24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D2TCP’s</a:t>
            </a:r>
            <a:r>
              <a:rPr lang="zh-CN" altLang="en-US" sz="24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behavior </a:t>
            </a:r>
          </a:p>
        </p:txBody>
      </p:sp>
      <p:sp>
        <p:nvSpPr>
          <p:cNvPr id="32" name="Line 26">
            <a:extLst>
              <a:ext uri="{FF2B5EF4-FFF2-40B4-BE49-F238E27FC236}">
                <a16:creationId xmlns:a16="http://schemas.microsoft.com/office/drawing/2014/main" id="{C958F6E6-6367-0E8B-150D-AB54EDBE66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28207" y="4822327"/>
            <a:ext cx="548907" cy="151000"/>
          </a:xfrm>
          <a:prstGeom prst="line">
            <a:avLst/>
          </a:prstGeom>
          <a:noFill/>
          <a:ln w="19050" cap="rnd">
            <a:solidFill>
              <a:srgbClr val="4086E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33" name="Line 27">
            <a:extLst>
              <a:ext uri="{FF2B5EF4-FFF2-40B4-BE49-F238E27FC236}">
                <a16:creationId xmlns:a16="http://schemas.microsoft.com/office/drawing/2014/main" id="{A502396E-2987-AABE-CD68-B5ACFA7F3E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36369" y="4691732"/>
            <a:ext cx="557069" cy="142838"/>
          </a:xfrm>
          <a:prstGeom prst="line">
            <a:avLst/>
          </a:prstGeom>
          <a:noFill/>
          <a:ln w="19050" cap="rnd">
            <a:solidFill>
              <a:srgbClr val="EB4C3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34" name="Line 28">
            <a:extLst>
              <a:ext uri="{FF2B5EF4-FFF2-40B4-BE49-F238E27FC236}">
                <a16:creationId xmlns:a16="http://schemas.microsoft.com/office/drawing/2014/main" id="{7C217513-FBAA-9232-1873-27A7C300E25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4869" y="3308243"/>
            <a:ext cx="0" cy="1381449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35" name="Freeform 29">
            <a:extLst>
              <a:ext uri="{FF2B5EF4-FFF2-40B4-BE49-F238E27FC236}">
                <a16:creationId xmlns:a16="http://schemas.microsoft.com/office/drawing/2014/main" id="{E50270CB-F683-93C3-C6CF-110E144AA94D}"/>
              </a:ext>
            </a:extLst>
          </p:cNvPr>
          <p:cNvSpPr>
            <a:spLocks/>
          </p:cNvSpPr>
          <p:nvPr/>
        </p:nvSpPr>
        <p:spPr bwMode="auto">
          <a:xfrm>
            <a:off x="8707734" y="4573380"/>
            <a:ext cx="114270" cy="116312"/>
          </a:xfrm>
          <a:custGeom>
            <a:avLst/>
            <a:gdLst>
              <a:gd name="T0" fmla="*/ 0 w 56"/>
              <a:gd name="T1" fmla="*/ 0 h 57"/>
              <a:gd name="T2" fmla="*/ 28 w 56"/>
              <a:gd name="T3" fmla="*/ 57 h 57"/>
              <a:gd name="T4" fmla="*/ 56 w 56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57">
                <a:moveTo>
                  <a:pt x="0" y="0"/>
                </a:moveTo>
                <a:lnTo>
                  <a:pt x="28" y="57"/>
                </a:lnTo>
                <a:lnTo>
                  <a:pt x="56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36" name="Line 30">
            <a:extLst>
              <a:ext uri="{FF2B5EF4-FFF2-40B4-BE49-F238E27FC236}">
                <a16:creationId xmlns:a16="http://schemas.microsoft.com/office/drawing/2014/main" id="{29242A12-423B-3092-D952-E8B8F2737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1506" y="3304162"/>
            <a:ext cx="0" cy="138757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37" name="Freeform 31">
            <a:extLst>
              <a:ext uri="{FF2B5EF4-FFF2-40B4-BE49-F238E27FC236}">
                <a16:creationId xmlns:a16="http://schemas.microsoft.com/office/drawing/2014/main" id="{7309E11D-A704-0783-2B03-2AFE3841E415}"/>
              </a:ext>
            </a:extLst>
          </p:cNvPr>
          <p:cNvSpPr>
            <a:spLocks/>
          </p:cNvSpPr>
          <p:nvPr/>
        </p:nvSpPr>
        <p:spPr bwMode="auto">
          <a:xfrm>
            <a:off x="9442330" y="4577461"/>
            <a:ext cx="116312" cy="114270"/>
          </a:xfrm>
          <a:custGeom>
            <a:avLst/>
            <a:gdLst>
              <a:gd name="T0" fmla="*/ 0 w 57"/>
              <a:gd name="T1" fmla="*/ 0 h 56"/>
              <a:gd name="T2" fmla="*/ 29 w 57"/>
              <a:gd name="T3" fmla="*/ 56 h 56"/>
              <a:gd name="T4" fmla="*/ 57 w 57"/>
              <a:gd name="T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56">
                <a:moveTo>
                  <a:pt x="0" y="0"/>
                </a:moveTo>
                <a:lnTo>
                  <a:pt x="29" y="56"/>
                </a:lnTo>
                <a:lnTo>
                  <a:pt x="57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38" name="Line 32">
            <a:extLst>
              <a:ext uri="{FF2B5EF4-FFF2-40B4-BE49-F238E27FC236}">
                <a16:creationId xmlns:a16="http://schemas.microsoft.com/office/drawing/2014/main" id="{3EE650FB-128A-93A6-E147-DE01EADA9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87316" y="4824368"/>
            <a:ext cx="195892" cy="222420"/>
          </a:xfrm>
          <a:prstGeom prst="line">
            <a:avLst/>
          </a:prstGeom>
          <a:noFill/>
          <a:ln w="19050" cap="rnd">
            <a:solidFill>
              <a:srgbClr val="4086E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39" name="Line 33">
            <a:extLst>
              <a:ext uri="{FF2B5EF4-FFF2-40B4-BE49-F238E27FC236}">
                <a16:creationId xmlns:a16="http://schemas.microsoft.com/office/drawing/2014/main" id="{5E3951AD-C0DE-56A6-474E-BAC47BDA9C4D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3437" y="4691732"/>
            <a:ext cx="187730" cy="148960"/>
          </a:xfrm>
          <a:prstGeom prst="line">
            <a:avLst/>
          </a:prstGeom>
          <a:noFill/>
          <a:ln w="19050" cap="rnd">
            <a:solidFill>
              <a:srgbClr val="EB4C3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40" name="Line 34">
            <a:extLst>
              <a:ext uri="{FF2B5EF4-FFF2-40B4-BE49-F238E27FC236}">
                <a16:creationId xmlns:a16="http://schemas.microsoft.com/office/drawing/2014/main" id="{776D6B50-7E9F-D55F-74FA-43816E1380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81167" y="4699894"/>
            <a:ext cx="524420" cy="140798"/>
          </a:xfrm>
          <a:prstGeom prst="line">
            <a:avLst/>
          </a:prstGeom>
          <a:noFill/>
          <a:ln w="19050" cap="rnd">
            <a:solidFill>
              <a:srgbClr val="EB4C3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41" name="Line 35">
            <a:extLst>
              <a:ext uri="{FF2B5EF4-FFF2-40B4-BE49-F238E27FC236}">
                <a16:creationId xmlns:a16="http://schemas.microsoft.com/office/drawing/2014/main" id="{E52BD28E-9759-DD71-8473-7B1B1825B1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91370" y="4881503"/>
            <a:ext cx="536664" cy="169366"/>
          </a:xfrm>
          <a:prstGeom prst="line">
            <a:avLst/>
          </a:prstGeom>
          <a:noFill/>
          <a:ln w="19050" cap="rnd">
            <a:solidFill>
              <a:srgbClr val="4086E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42" name="Line 36">
            <a:extLst>
              <a:ext uri="{FF2B5EF4-FFF2-40B4-BE49-F238E27FC236}">
                <a16:creationId xmlns:a16="http://schemas.microsoft.com/office/drawing/2014/main" id="{77932952-C757-DECA-2DB3-1F5029B9C7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38409" y="3302122"/>
            <a:ext cx="530541" cy="126514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43" name="Line 37">
            <a:extLst>
              <a:ext uri="{FF2B5EF4-FFF2-40B4-BE49-F238E27FC236}">
                <a16:creationId xmlns:a16="http://schemas.microsoft.com/office/drawing/2014/main" id="{A4FBBC05-279F-607F-13AA-1E84FFF15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4869" y="3300081"/>
            <a:ext cx="214258" cy="132636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44" name="Line 38">
            <a:extLst>
              <a:ext uri="{FF2B5EF4-FFF2-40B4-BE49-F238E27FC236}">
                <a16:creationId xmlns:a16="http://schemas.microsoft.com/office/drawing/2014/main" id="{6A13951F-559C-9576-BF2E-B501A3BEB4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79127" y="3300081"/>
            <a:ext cx="528502" cy="128555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45" name="Line 39">
            <a:extLst>
              <a:ext uri="{FF2B5EF4-FFF2-40B4-BE49-F238E27FC236}">
                <a16:creationId xmlns:a16="http://schemas.microsoft.com/office/drawing/2014/main" id="{6AA73ECF-64C1-C824-3F37-9EFA889CE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7627" y="3300081"/>
            <a:ext cx="212217" cy="132636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55" name="Freeform 21">
            <a:extLst>
              <a:ext uri="{FF2B5EF4-FFF2-40B4-BE49-F238E27FC236}">
                <a16:creationId xmlns:a16="http://schemas.microsoft.com/office/drawing/2014/main" id="{1F457A7F-4C7D-9BEE-C1B2-8C468F2EE12B}"/>
              </a:ext>
            </a:extLst>
          </p:cNvPr>
          <p:cNvSpPr>
            <a:spLocks noEditPoints="1"/>
          </p:cNvSpPr>
          <p:nvPr/>
        </p:nvSpPr>
        <p:spPr bwMode="auto">
          <a:xfrm>
            <a:off x="6530474" y="3367419"/>
            <a:ext cx="3236303" cy="16324"/>
          </a:xfrm>
          <a:custGeom>
            <a:avLst/>
            <a:gdLst>
              <a:gd name="T0" fmla="*/ 320 w 8448"/>
              <a:gd name="T1" fmla="*/ 0 h 43"/>
              <a:gd name="T2" fmla="*/ 320 w 8448"/>
              <a:gd name="T3" fmla="*/ 43 h 43"/>
              <a:gd name="T4" fmla="*/ 0 w 8448"/>
              <a:gd name="T5" fmla="*/ 21 h 43"/>
              <a:gd name="T6" fmla="*/ 534 w 8448"/>
              <a:gd name="T7" fmla="*/ 0 h 43"/>
              <a:gd name="T8" fmla="*/ 854 w 8448"/>
              <a:gd name="T9" fmla="*/ 21 h 43"/>
              <a:gd name="T10" fmla="*/ 534 w 8448"/>
              <a:gd name="T11" fmla="*/ 43 h 43"/>
              <a:gd name="T12" fmla="*/ 534 w 8448"/>
              <a:gd name="T13" fmla="*/ 0 h 43"/>
              <a:gd name="T14" fmla="*/ 1344 w 8448"/>
              <a:gd name="T15" fmla="*/ 0 h 43"/>
              <a:gd name="T16" fmla="*/ 1344 w 8448"/>
              <a:gd name="T17" fmla="*/ 43 h 43"/>
              <a:gd name="T18" fmla="*/ 1024 w 8448"/>
              <a:gd name="T19" fmla="*/ 21 h 43"/>
              <a:gd name="T20" fmla="*/ 1558 w 8448"/>
              <a:gd name="T21" fmla="*/ 0 h 43"/>
              <a:gd name="T22" fmla="*/ 1878 w 8448"/>
              <a:gd name="T23" fmla="*/ 21 h 43"/>
              <a:gd name="T24" fmla="*/ 1558 w 8448"/>
              <a:gd name="T25" fmla="*/ 43 h 43"/>
              <a:gd name="T26" fmla="*/ 1558 w 8448"/>
              <a:gd name="T27" fmla="*/ 0 h 43"/>
              <a:gd name="T28" fmla="*/ 2368 w 8448"/>
              <a:gd name="T29" fmla="*/ 0 h 43"/>
              <a:gd name="T30" fmla="*/ 2368 w 8448"/>
              <a:gd name="T31" fmla="*/ 43 h 43"/>
              <a:gd name="T32" fmla="*/ 2048 w 8448"/>
              <a:gd name="T33" fmla="*/ 21 h 43"/>
              <a:gd name="T34" fmla="*/ 2582 w 8448"/>
              <a:gd name="T35" fmla="*/ 0 h 43"/>
              <a:gd name="T36" fmla="*/ 2902 w 8448"/>
              <a:gd name="T37" fmla="*/ 21 h 43"/>
              <a:gd name="T38" fmla="*/ 2582 w 8448"/>
              <a:gd name="T39" fmla="*/ 43 h 43"/>
              <a:gd name="T40" fmla="*/ 2582 w 8448"/>
              <a:gd name="T41" fmla="*/ 0 h 43"/>
              <a:gd name="T42" fmla="*/ 3392 w 8448"/>
              <a:gd name="T43" fmla="*/ 0 h 43"/>
              <a:gd name="T44" fmla="*/ 3392 w 8448"/>
              <a:gd name="T45" fmla="*/ 43 h 43"/>
              <a:gd name="T46" fmla="*/ 3072 w 8448"/>
              <a:gd name="T47" fmla="*/ 21 h 43"/>
              <a:gd name="T48" fmla="*/ 3606 w 8448"/>
              <a:gd name="T49" fmla="*/ 0 h 43"/>
              <a:gd name="T50" fmla="*/ 3926 w 8448"/>
              <a:gd name="T51" fmla="*/ 21 h 43"/>
              <a:gd name="T52" fmla="*/ 3606 w 8448"/>
              <a:gd name="T53" fmla="*/ 43 h 43"/>
              <a:gd name="T54" fmla="*/ 3606 w 8448"/>
              <a:gd name="T55" fmla="*/ 0 h 43"/>
              <a:gd name="T56" fmla="*/ 4416 w 8448"/>
              <a:gd name="T57" fmla="*/ 0 h 43"/>
              <a:gd name="T58" fmla="*/ 4416 w 8448"/>
              <a:gd name="T59" fmla="*/ 43 h 43"/>
              <a:gd name="T60" fmla="*/ 4096 w 8448"/>
              <a:gd name="T61" fmla="*/ 21 h 43"/>
              <a:gd name="T62" fmla="*/ 4630 w 8448"/>
              <a:gd name="T63" fmla="*/ 0 h 43"/>
              <a:gd name="T64" fmla="*/ 4950 w 8448"/>
              <a:gd name="T65" fmla="*/ 21 h 43"/>
              <a:gd name="T66" fmla="*/ 4630 w 8448"/>
              <a:gd name="T67" fmla="*/ 43 h 43"/>
              <a:gd name="T68" fmla="*/ 4630 w 8448"/>
              <a:gd name="T69" fmla="*/ 0 h 43"/>
              <a:gd name="T70" fmla="*/ 5440 w 8448"/>
              <a:gd name="T71" fmla="*/ 0 h 43"/>
              <a:gd name="T72" fmla="*/ 5440 w 8448"/>
              <a:gd name="T73" fmla="*/ 43 h 43"/>
              <a:gd name="T74" fmla="*/ 5120 w 8448"/>
              <a:gd name="T75" fmla="*/ 21 h 43"/>
              <a:gd name="T76" fmla="*/ 5654 w 8448"/>
              <a:gd name="T77" fmla="*/ 0 h 43"/>
              <a:gd name="T78" fmla="*/ 5974 w 8448"/>
              <a:gd name="T79" fmla="*/ 21 h 43"/>
              <a:gd name="T80" fmla="*/ 5654 w 8448"/>
              <a:gd name="T81" fmla="*/ 43 h 43"/>
              <a:gd name="T82" fmla="*/ 5654 w 8448"/>
              <a:gd name="T83" fmla="*/ 0 h 43"/>
              <a:gd name="T84" fmla="*/ 6464 w 8448"/>
              <a:gd name="T85" fmla="*/ 0 h 43"/>
              <a:gd name="T86" fmla="*/ 6464 w 8448"/>
              <a:gd name="T87" fmla="*/ 43 h 43"/>
              <a:gd name="T88" fmla="*/ 6144 w 8448"/>
              <a:gd name="T89" fmla="*/ 21 h 43"/>
              <a:gd name="T90" fmla="*/ 6678 w 8448"/>
              <a:gd name="T91" fmla="*/ 0 h 43"/>
              <a:gd name="T92" fmla="*/ 6998 w 8448"/>
              <a:gd name="T93" fmla="*/ 21 h 43"/>
              <a:gd name="T94" fmla="*/ 6678 w 8448"/>
              <a:gd name="T95" fmla="*/ 43 h 43"/>
              <a:gd name="T96" fmla="*/ 6678 w 8448"/>
              <a:gd name="T97" fmla="*/ 0 h 43"/>
              <a:gd name="T98" fmla="*/ 7488 w 8448"/>
              <a:gd name="T99" fmla="*/ 0 h 43"/>
              <a:gd name="T100" fmla="*/ 7488 w 8448"/>
              <a:gd name="T101" fmla="*/ 43 h 43"/>
              <a:gd name="T102" fmla="*/ 7168 w 8448"/>
              <a:gd name="T103" fmla="*/ 21 h 43"/>
              <a:gd name="T104" fmla="*/ 7702 w 8448"/>
              <a:gd name="T105" fmla="*/ 0 h 43"/>
              <a:gd name="T106" fmla="*/ 8022 w 8448"/>
              <a:gd name="T107" fmla="*/ 21 h 43"/>
              <a:gd name="T108" fmla="*/ 7702 w 8448"/>
              <a:gd name="T109" fmla="*/ 43 h 43"/>
              <a:gd name="T110" fmla="*/ 7702 w 8448"/>
              <a:gd name="T111" fmla="*/ 0 h 43"/>
              <a:gd name="T112" fmla="*/ 8427 w 8448"/>
              <a:gd name="T113" fmla="*/ 0 h 43"/>
              <a:gd name="T114" fmla="*/ 8427 w 8448"/>
              <a:gd name="T115" fmla="*/ 43 h 43"/>
              <a:gd name="T116" fmla="*/ 8192 w 8448"/>
              <a:gd name="T117" fmla="*/ 2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448" h="43">
                <a:moveTo>
                  <a:pt x="22" y="0"/>
                </a:moveTo>
                <a:lnTo>
                  <a:pt x="320" y="0"/>
                </a:lnTo>
                <a:cubicBezTo>
                  <a:pt x="332" y="0"/>
                  <a:pt x="342" y="9"/>
                  <a:pt x="342" y="21"/>
                </a:cubicBezTo>
                <a:cubicBezTo>
                  <a:pt x="342" y="33"/>
                  <a:pt x="332" y="43"/>
                  <a:pt x="320" y="43"/>
                </a:cubicBezTo>
                <a:lnTo>
                  <a:pt x="22" y="43"/>
                </a:lnTo>
                <a:cubicBezTo>
                  <a:pt x="10" y="43"/>
                  <a:pt x="0" y="33"/>
                  <a:pt x="0" y="21"/>
                </a:cubicBezTo>
                <a:cubicBezTo>
                  <a:pt x="0" y="9"/>
                  <a:pt x="10" y="0"/>
                  <a:pt x="22" y="0"/>
                </a:cubicBezTo>
                <a:close/>
                <a:moveTo>
                  <a:pt x="534" y="0"/>
                </a:moveTo>
                <a:lnTo>
                  <a:pt x="832" y="0"/>
                </a:lnTo>
                <a:cubicBezTo>
                  <a:pt x="844" y="0"/>
                  <a:pt x="854" y="9"/>
                  <a:pt x="854" y="21"/>
                </a:cubicBezTo>
                <a:cubicBezTo>
                  <a:pt x="854" y="33"/>
                  <a:pt x="844" y="43"/>
                  <a:pt x="832" y="43"/>
                </a:cubicBezTo>
                <a:lnTo>
                  <a:pt x="534" y="43"/>
                </a:lnTo>
                <a:cubicBezTo>
                  <a:pt x="522" y="43"/>
                  <a:pt x="512" y="33"/>
                  <a:pt x="512" y="21"/>
                </a:cubicBezTo>
                <a:cubicBezTo>
                  <a:pt x="512" y="9"/>
                  <a:pt x="522" y="0"/>
                  <a:pt x="534" y="0"/>
                </a:cubicBezTo>
                <a:close/>
                <a:moveTo>
                  <a:pt x="1046" y="0"/>
                </a:moveTo>
                <a:lnTo>
                  <a:pt x="1344" y="0"/>
                </a:lnTo>
                <a:cubicBezTo>
                  <a:pt x="1356" y="0"/>
                  <a:pt x="1366" y="9"/>
                  <a:pt x="1366" y="21"/>
                </a:cubicBezTo>
                <a:cubicBezTo>
                  <a:pt x="1366" y="33"/>
                  <a:pt x="1356" y="43"/>
                  <a:pt x="1344" y="43"/>
                </a:cubicBezTo>
                <a:lnTo>
                  <a:pt x="1046" y="43"/>
                </a:lnTo>
                <a:cubicBezTo>
                  <a:pt x="1034" y="43"/>
                  <a:pt x="1024" y="33"/>
                  <a:pt x="1024" y="21"/>
                </a:cubicBezTo>
                <a:cubicBezTo>
                  <a:pt x="1024" y="9"/>
                  <a:pt x="1034" y="0"/>
                  <a:pt x="1046" y="0"/>
                </a:cubicBezTo>
                <a:close/>
                <a:moveTo>
                  <a:pt x="1558" y="0"/>
                </a:moveTo>
                <a:lnTo>
                  <a:pt x="1856" y="0"/>
                </a:lnTo>
                <a:cubicBezTo>
                  <a:pt x="1868" y="0"/>
                  <a:pt x="1878" y="9"/>
                  <a:pt x="1878" y="21"/>
                </a:cubicBezTo>
                <a:cubicBezTo>
                  <a:pt x="1878" y="33"/>
                  <a:pt x="1868" y="43"/>
                  <a:pt x="1856" y="43"/>
                </a:cubicBezTo>
                <a:lnTo>
                  <a:pt x="1558" y="43"/>
                </a:lnTo>
                <a:cubicBezTo>
                  <a:pt x="1546" y="43"/>
                  <a:pt x="1536" y="33"/>
                  <a:pt x="1536" y="21"/>
                </a:cubicBezTo>
                <a:cubicBezTo>
                  <a:pt x="1536" y="9"/>
                  <a:pt x="1546" y="0"/>
                  <a:pt x="1558" y="0"/>
                </a:cubicBezTo>
                <a:close/>
                <a:moveTo>
                  <a:pt x="2070" y="0"/>
                </a:moveTo>
                <a:lnTo>
                  <a:pt x="2368" y="0"/>
                </a:lnTo>
                <a:cubicBezTo>
                  <a:pt x="2380" y="0"/>
                  <a:pt x="2390" y="9"/>
                  <a:pt x="2390" y="21"/>
                </a:cubicBezTo>
                <a:cubicBezTo>
                  <a:pt x="2390" y="33"/>
                  <a:pt x="2380" y="43"/>
                  <a:pt x="2368" y="43"/>
                </a:cubicBezTo>
                <a:lnTo>
                  <a:pt x="2070" y="43"/>
                </a:lnTo>
                <a:cubicBezTo>
                  <a:pt x="2058" y="43"/>
                  <a:pt x="2048" y="33"/>
                  <a:pt x="2048" y="21"/>
                </a:cubicBezTo>
                <a:cubicBezTo>
                  <a:pt x="2048" y="9"/>
                  <a:pt x="2058" y="0"/>
                  <a:pt x="2070" y="0"/>
                </a:cubicBezTo>
                <a:close/>
                <a:moveTo>
                  <a:pt x="2582" y="0"/>
                </a:moveTo>
                <a:lnTo>
                  <a:pt x="2880" y="0"/>
                </a:lnTo>
                <a:cubicBezTo>
                  <a:pt x="2892" y="0"/>
                  <a:pt x="2902" y="9"/>
                  <a:pt x="2902" y="21"/>
                </a:cubicBezTo>
                <a:cubicBezTo>
                  <a:pt x="2902" y="33"/>
                  <a:pt x="2892" y="43"/>
                  <a:pt x="2880" y="43"/>
                </a:cubicBezTo>
                <a:lnTo>
                  <a:pt x="2582" y="43"/>
                </a:lnTo>
                <a:cubicBezTo>
                  <a:pt x="2570" y="43"/>
                  <a:pt x="2560" y="33"/>
                  <a:pt x="2560" y="21"/>
                </a:cubicBezTo>
                <a:cubicBezTo>
                  <a:pt x="2560" y="9"/>
                  <a:pt x="2570" y="0"/>
                  <a:pt x="2582" y="0"/>
                </a:cubicBezTo>
                <a:close/>
                <a:moveTo>
                  <a:pt x="3094" y="0"/>
                </a:moveTo>
                <a:lnTo>
                  <a:pt x="3392" y="0"/>
                </a:lnTo>
                <a:cubicBezTo>
                  <a:pt x="3404" y="0"/>
                  <a:pt x="3414" y="9"/>
                  <a:pt x="3414" y="21"/>
                </a:cubicBezTo>
                <a:cubicBezTo>
                  <a:pt x="3414" y="33"/>
                  <a:pt x="3404" y="43"/>
                  <a:pt x="3392" y="43"/>
                </a:cubicBezTo>
                <a:lnTo>
                  <a:pt x="3094" y="43"/>
                </a:lnTo>
                <a:cubicBezTo>
                  <a:pt x="3082" y="43"/>
                  <a:pt x="3072" y="33"/>
                  <a:pt x="3072" y="21"/>
                </a:cubicBezTo>
                <a:cubicBezTo>
                  <a:pt x="3072" y="9"/>
                  <a:pt x="3082" y="0"/>
                  <a:pt x="3094" y="0"/>
                </a:cubicBezTo>
                <a:close/>
                <a:moveTo>
                  <a:pt x="3606" y="0"/>
                </a:moveTo>
                <a:lnTo>
                  <a:pt x="3904" y="0"/>
                </a:lnTo>
                <a:cubicBezTo>
                  <a:pt x="3916" y="0"/>
                  <a:pt x="3926" y="9"/>
                  <a:pt x="3926" y="21"/>
                </a:cubicBezTo>
                <a:cubicBezTo>
                  <a:pt x="3926" y="33"/>
                  <a:pt x="3916" y="43"/>
                  <a:pt x="3904" y="43"/>
                </a:cubicBezTo>
                <a:lnTo>
                  <a:pt x="3606" y="43"/>
                </a:lnTo>
                <a:cubicBezTo>
                  <a:pt x="3594" y="43"/>
                  <a:pt x="3584" y="33"/>
                  <a:pt x="3584" y="21"/>
                </a:cubicBezTo>
                <a:cubicBezTo>
                  <a:pt x="3584" y="9"/>
                  <a:pt x="3594" y="0"/>
                  <a:pt x="3606" y="0"/>
                </a:cubicBezTo>
                <a:close/>
                <a:moveTo>
                  <a:pt x="4118" y="0"/>
                </a:moveTo>
                <a:lnTo>
                  <a:pt x="4416" y="0"/>
                </a:lnTo>
                <a:cubicBezTo>
                  <a:pt x="4428" y="0"/>
                  <a:pt x="4438" y="9"/>
                  <a:pt x="4438" y="21"/>
                </a:cubicBezTo>
                <a:cubicBezTo>
                  <a:pt x="4438" y="33"/>
                  <a:pt x="4428" y="43"/>
                  <a:pt x="4416" y="43"/>
                </a:cubicBezTo>
                <a:lnTo>
                  <a:pt x="4118" y="43"/>
                </a:lnTo>
                <a:cubicBezTo>
                  <a:pt x="4106" y="43"/>
                  <a:pt x="4096" y="33"/>
                  <a:pt x="4096" y="21"/>
                </a:cubicBezTo>
                <a:cubicBezTo>
                  <a:pt x="4096" y="9"/>
                  <a:pt x="4106" y="0"/>
                  <a:pt x="4118" y="0"/>
                </a:cubicBezTo>
                <a:close/>
                <a:moveTo>
                  <a:pt x="4630" y="0"/>
                </a:moveTo>
                <a:lnTo>
                  <a:pt x="4928" y="0"/>
                </a:lnTo>
                <a:cubicBezTo>
                  <a:pt x="4940" y="0"/>
                  <a:pt x="4950" y="9"/>
                  <a:pt x="4950" y="21"/>
                </a:cubicBezTo>
                <a:cubicBezTo>
                  <a:pt x="4950" y="33"/>
                  <a:pt x="4940" y="43"/>
                  <a:pt x="4928" y="43"/>
                </a:cubicBezTo>
                <a:lnTo>
                  <a:pt x="4630" y="43"/>
                </a:lnTo>
                <a:cubicBezTo>
                  <a:pt x="4618" y="43"/>
                  <a:pt x="4608" y="33"/>
                  <a:pt x="4608" y="21"/>
                </a:cubicBezTo>
                <a:cubicBezTo>
                  <a:pt x="4608" y="9"/>
                  <a:pt x="4618" y="0"/>
                  <a:pt x="4630" y="0"/>
                </a:cubicBezTo>
                <a:close/>
                <a:moveTo>
                  <a:pt x="5142" y="0"/>
                </a:moveTo>
                <a:lnTo>
                  <a:pt x="5440" y="0"/>
                </a:lnTo>
                <a:cubicBezTo>
                  <a:pt x="5452" y="0"/>
                  <a:pt x="5462" y="9"/>
                  <a:pt x="5462" y="21"/>
                </a:cubicBezTo>
                <a:cubicBezTo>
                  <a:pt x="5462" y="33"/>
                  <a:pt x="5452" y="43"/>
                  <a:pt x="5440" y="43"/>
                </a:cubicBezTo>
                <a:lnTo>
                  <a:pt x="5142" y="43"/>
                </a:lnTo>
                <a:cubicBezTo>
                  <a:pt x="5130" y="43"/>
                  <a:pt x="5120" y="33"/>
                  <a:pt x="5120" y="21"/>
                </a:cubicBezTo>
                <a:cubicBezTo>
                  <a:pt x="5120" y="9"/>
                  <a:pt x="5130" y="0"/>
                  <a:pt x="5142" y="0"/>
                </a:cubicBezTo>
                <a:close/>
                <a:moveTo>
                  <a:pt x="5654" y="0"/>
                </a:moveTo>
                <a:lnTo>
                  <a:pt x="5952" y="0"/>
                </a:lnTo>
                <a:cubicBezTo>
                  <a:pt x="5964" y="0"/>
                  <a:pt x="5974" y="9"/>
                  <a:pt x="5974" y="21"/>
                </a:cubicBezTo>
                <a:cubicBezTo>
                  <a:pt x="5974" y="33"/>
                  <a:pt x="5964" y="43"/>
                  <a:pt x="5952" y="43"/>
                </a:cubicBezTo>
                <a:lnTo>
                  <a:pt x="5654" y="43"/>
                </a:lnTo>
                <a:cubicBezTo>
                  <a:pt x="5642" y="43"/>
                  <a:pt x="5632" y="33"/>
                  <a:pt x="5632" y="21"/>
                </a:cubicBezTo>
                <a:cubicBezTo>
                  <a:pt x="5632" y="9"/>
                  <a:pt x="5642" y="0"/>
                  <a:pt x="5654" y="0"/>
                </a:cubicBezTo>
                <a:close/>
                <a:moveTo>
                  <a:pt x="6166" y="0"/>
                </a:moveTo>
                <a:lnTo>
                  <a:pt x="6464" y="0"/>
                </a:lnTo>
                <a:cubicBezTo>
                  <a:pt x="6476" y="0"/>
                  <a:pt x="6486" y="9"/>
                  <a:pt x="6486" y="21"/>
                </a:cubicBezTo>
                <a:cubicBezTo>
                  <a:pt x="6486" y="33"/>
                  <a:pt x="6476" y="43"/>
                  <a:pt x="6464" y="43"/>
                </a:cubicBezTo>
                <a:lnTo>
                  <a:pt x="6166" y="43"/>
                </a:lnTo>
                <a:cubicBezTo>
                  <a:pt x="6154" y="43"/>
                  <a:pt x="6144" y="33"/>
                  <a:pt x="6144" y="21"/>
                </a:cubicBezTo>
                <a:cubicBezTo>
                  <a:pt x="6144" y="9"/>
                  <a:pt x="6154" y="0"/>
                  <a:pt x="6166" y="0"/>
                </a:cubicBezTo>
                <a:close/>
                <a:moveTo>
                  <a:pt x="6678" y="0"/>
                </a:moveTo>
                <a:lnTo>
                  <a:pt x="6976" y="0"/>
                </a:lnTo>
                <a:cubicBezTo>
                  <a:pt x="6988" y="0"/>
                  <a:pt x="6998" y="9"/>
                  <a:pt x="6998" y="21"/>
                </a:cubicBezTo>
                <a:cubicBezTo>
                  <a:pt x="6998" y="33"/>
                  <a:pt x="6988" y="43"/>
                  <a:pt x="6976" y="43"/>
                </a:cubicBezTo>
                <a:lnTo>
                  <a:pt x="6678" y="43"/>
                </a:lnTo>
                <a:cubicBezTo>
                  <a:pt x="6666" y="43"/>
                  <a:pt x="6656" y="33"/>
                  <a:pt x="6656" y="21"/>
                </a:cubicBezTo>
                <a:cubicBezTo>
                  <a:pt x="6656" y="9"/>
                  <a:pt x="6666" y="0"/>
                  <a:pt x="6678" y="0"/>
                </a:cubicBezTo>
                <a:close/>
                <a:moveTo>
                  <a:pt x="7190" y="0"/>
                </a:moveTo>
                <a:lnTo>
                  <a:pt x="7488" y="0"/>
                </a:lnTo>
                <a:cubicBezTo>
                  <a:pt x="7500" y="0"/>
                  <a:pt x="7510" y="9"/>
                  <a:pt x="7510" y="21"/>
                </a:cubicBezTo>
                <a:cubicBezTo>
                  <a:pt x="7510" y="33"/>
                  <a:pt x="7500" y="43"/>
                  <a:pt x="7488" y="43"/>
                </a:cubicBezTo>
                <a:lnTo>
                  <a:pt x="7190" y="43"/>
                </a:lnTo>
                <a:cubicBezTo>
                  <a:pt x="7178" y="43"/>
                  <a:pt x="7168" y="33"/>
                  <a:pt x="7168" y="21"/>
                </a:cubicBezTo>
                <a:cubicBezTo>
                  <a:pt x="7168" y="9"/>
                  <a:pt x="7178" y="0"/>
                  <a:pt x="7190" y="0"/>
                </a:cubicBezTo>
                <a:close/>
                <a:moveTo>
                  <a:pt x="7702" y="0"/>
                </a:moveTo>
                <a:lnTo>
                  <a:pt x="8000" y="0"/>
                </a:lnTo>
                <a:cubicBezTo>
                  <a:pt x="8012" y="0"/>
                  <a:pt x="8022" y="9"/>
                  <a:pt x="8022" y="21"/>
                </a:cubicBezTo>
                <a:cubicBezTo>
                  <a:pt x="8022" y="33"/>
                  <a:pt x="8012" y="43"/>
                  <a:pt x="8000" y="43"/>
                </a:cubicBezTo>
                <a:lnTo>
                  <a:pt x="7702" y="43"/>
                </a:lnTo>
                <a:cubicBezTo>
                  <a:pt x="7690" y="43"/>
                  <a:pt x="7680" y="33"/>
                  <a:pt x="7680" y="21"/>
                </a:cubicBezTo>
                <a:cubicBezTo>
                  <a:pt x="7680" y="9"/>
                  <a:pt x="7690" y="0"/>
                  <a:pt x="7702" y="0"/>
                </a:cubicBezTo>
                <a:close/>
                <a:moveTo>
                  <a:pt x="8214" y="0"/>
                </a:moveTo>
                <a:lnTo>
                  <a:pt x="8427" y="0"/>
                </a:lnTo>
                <a:cubicBezTo>
                  <a:pt x="8439" y="0"/>
                  <a:pt x="8448" y="9"/>
                  <a:pt x="8448" y="21"/>
                </a:cubicBezTo>
                <a:cubicBezTo>
                  <a:pt x="8448" y="33"/>
                  <a:pt x="8439" y="43"/>
                  <a:pt x="8427" y="43"/>
                </a:cubicBezTo>
                <a:lnTo>
                  <a:pt x="8214" y="43"/>
                </a:lnTo>
                <a:cubicBezTo>
                  <a:pt x="8202" y="43"/>
                  <a:pt x="8192" y="33"/>
                  <a:pt x="8192" y="21"/>
                </a:cubicBezTo>
                <a:cubicBezTo>
                  <a:pt x="8192" y="9"/>
                  <a:pt x="8202" y="0"/>
                  <a:pt x="8214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1FB1E2D6-FF74-EFA4-3384-3EDCA256A0C4}"/>
              </a:ext>
            </a:extLst>
          </p:cNvPr>
          <p:cNvSpPr txBox="1"/>
          <p:nvPr/>
        </p:nvSpPr>
        <p:spPr>
          <a:xfrm>
            <a:off x="9966751" y="4151251"/>
            <a:ext cx="1844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Trebuchet MS" panose="020B0603020202020204" pitchFamily="34" charset="0"/>
                <a:ea typeface="+mn-lt"/>
                <a:cs typeface="+mn-lt"/>
              </a:rPr>
              <a:t>V</a:t>
            </a:r>
            <a:r>
              <a:rPr lang="zh-CN" altLang="zh-CN" sz="2000" b="1" dirty="0">
                <a:latin typeface="Trebuchet MS" panose="020B0603020202020204" pitchFamily="34" charset="0"/>
                <a:ea typeface="+mn-lt"/>
                <a:cs typeface="+mn-lt"/>
              </a:rPr>
              <a:t>iolate</a:t>
            </a:r>
            <a:r>
              <a:rPr lang="en-US" altLang="zh-CN" sz="2000" b="1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000" b="1" i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O1</a:t>
            </a:r>
            <a:r>
              <a:rPr lang="zh-CN" altLang="en-US" sz="2000" b="1" dirty="0">
                <a:latin typeface="Trebuchet MS" panose="020B0603020202020204" pitchFamily="34" charset="0"/>
                <a:ea typeface="+mn-lt"/>
                <a:cs typeface="+mn-lt"/>
              </a:rPr>
              <a:t>：</a:t>
            </a:r>
            <a:endParaRPr lang="en-US" altLang="zh-CN" sz="2000" b="1" dirty="0">
              <a:latin typeface="Trebuchet MS" panose="020B0603020202020204" pitchFamily="34" charset="0"/>
              <a:ea typeface="+mn-lt"/>
              <a:cs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rebuchet MS" panose="020B0603020202020204" pitchFamily="34" charset="0"/>
                <a:ea typeface="+mn-lt"/>
                <a:cs typeface="+mn-lt"/>
              </a:rPr>
              <a:t>Multi-priority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>
                <a:latin typeface="Trebuchet MS" panose="020B0603020202020204" pitchFamily="34" charset="0"/>
                <a:ea typeface="+mn-lt"/>
                <a:cs typeface="+mn-lt"/>
              </a:rPr>
              <a:t>assurance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FECEA88B-83FD-1D24-8B71-88CF12837A9F}"/>
              </a:ext>
            </a:extLst>
          </p:cNvPr>
          <p:cNvGrpSpPr/>
          <p:nvPr/>
        </p:nvGrpSpPr>
        <p:grpSpPr>
          <a:xfrm>
            <a:off x="2506392" y="2422996"/>
            <a:ext cx="6796716" cy="328213"/>
            <a:chOff x="2506392" y="2422996"/>
            <a:chExt cx="6796716" cy="328213"/>
          </a:xfrm>
        </p:grpSpPr>
        <p:sp>
          <p:nvSpPr>
            <p:cNvPr id="60" name="Rectangle 45">
              <a:extLst>
                <a:ext uri="{FF2B5EF4-FFF2-40B4-BE49-F238E27FC236}">
                  <a16:creationId xmlns:a16="http://schemas.microsoft.com/office/drawing/2014/main" id="{D91B6208-9DCD-AA1F-B6B8-4C74A7D09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135" y="2422996"/>
              <a:ext cx="18344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0" i="0" u="none" strike="noStrike" cap="none" normalizeH="0" baseline="0" dirty="0">
                  <a:ln>
                    <a:noFill/>
                  </a:ln>
                  <a:solidFill>
                    <a:srgbClr val="E53935"/>
                  </a:solidFill>
                  <a:effectLst/>
                  <a:latin typeface="Calibri" panose="020F0502020204030204" pitchFamily="34" charset="0"/>
                </a:rPr>
                <a:t>High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E53935"/>
                  </a:solidFill>
                  <a:effectLst/>
                  <a:latin typeface="Calibri" panose="020F0502020204030204" pitchFamily="34" charset="0"/>
                </a:rPr>
                <a:t>-priority flow</a:t>
              </a:r>
            </a:p>
          </p:txBody>
        </p:sp>
        <p:sp>
          <p:nvSpPr>
            <p:cNvPr id="61" name="Line 48">
              <a:extLst>
                <a:ext uri="{FF2B5EF4-FFF2-40B4-BE49-F238E27FC236}">
                  <a16:creationId xmlns:a16="http://schemas.microsoft.com/office/drawing/2014/main" id="{1D4C64DF-3931-A54F-CC89-0566B0D469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6392" y="2602996"/>
              <a:ext cx="722313" cy="0"/>
            </a:xfrm>
            <a:prstGeom prst="line">
              <a:avLst/>
            </a:prstGeom>
            <a:noFill/>
            <a:ln w="28575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63" name="Rectangle 52">
              <a:extLst>
                <a:ext uri="{FF2B5EF4-FFF2-40B4-BE49-F238E27FC236}">
                  <a16:creationId xmlns:a16="http://schemas.microsoft.com/office/drawing/2014/main" id="{3D5A5098-8FBB-9539-9674-B75705158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801" y="2443432"/>
              <a:ext cx="17783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0" i="0" u="none" strike="noStrike" cap="none" normalizeH="0" baseline="0" dirty="0">
                  <a:ln>
                    <a:noFill/>
                  </a:ln>
                  <a:solidFill>
                    <a:srgbClr val="4086E3"/>
                  </a:solidFill>
                  <a:effectLst/>
                  <a:latin typeface="Calibri" panose="020F0502020204030204" pitchFamily="34" charset="0"/>
                </a:rPr>
                <a:t>Low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4086E3"/>
                  </a:solidFill>
                  <a:effectLst/>
                  <a:latin typeface="Calibri" panose="020F0502020204030204" pitchFamily="34" charset="0"/>
                </a:rPr>
                <a:t>-priority flow</a:t>
              </a:r>
            </a:p>
          </p:txBody>
        </p:sp>
        <p:sp>
          <p:nvSpPr>
            <p:cNvPr id="64" name="Line 55">
              <a:extLst>
                <a:ext uri="{FF2B5EF4-FFF2-40B4-BE49-F238E27FC236}">
                  <a16:creationId xmlns:a16="http://schemas.microsoft.com/office/drawing/2014/main" id="{1450E727-5156-7F79-E1EE-F17E35FE9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7239" y="2613908"/>
              <a:ext cx="722313" cy="3175"/>
            </a:xfrm>
            <a:prstGeom prst="line">
              <a:avLst/>
            </a:prstGeom>
            <a:noFill/>
            <a:ln w="28575" cap="rnd">
              <a:solidFill>
                <a:srgbClr val="4086E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36097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90CA6-9B0D-0603-A9B8-171D3042B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F8C47F-6325-242A-D120-D9210B5BF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Virtual Priority CC Needs Multi-bit Congestion Signal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9CB32F9-285E-4CBB-AE71-84D9661F8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43F6E193-5C8F-53EF-5B97-D9DA222E3F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0435" y="4642759"/>
            <a:ext cx="1458990" cy="0"/>
          </a:xfrm>
          <a:prstGeom prst="line">
            <a:avLst/>
          </a:prstGeom>
          <a:noFill/>
          <a:ln w="19050" cap="rnd">
            <a:solidFill>
              <a:srgbClr val="EB4C3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17C6DC8A-3FBC-06BE-0512-87A66FCA50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0435" y="4659083"/>
            <a:ext cx="1471233" cy="0"/>
          </a:xfrm>
          <a:prstGeom prst="line">
            <a:avLst/>
          </a:prstGeom>
          <a:noFill/>
          <a:ln w="19050" cap="rnd">
            <a:solidFill>
              <a:srgbClr val="4086E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2F6054E5-16E2-B1A7-8084-C4C436286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3875" y="5140652"/>
            <a:ext cx="5177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Time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BF7DC83B-DE56-A804-7EC5-C7933C1C9B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52273" y="4218326"/>
            <a:ext cx="0" cy="1099854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28E7D521-31BE-ED8C-951D-4E37B9D5DA9B}"/>
              </a:ext>
            </a:extLst>
          </p:cNvPr>
          <p:cNvSpPr>
            <a:spLocks/>
          </p:cNvSpPr>
          <p:nvPr/>
        </p:nvSpPr>
        <p:spPr bwMode="auto">
          <a:xfrm>
            <a:off x="2095137" y="4218326"/>
            <a:ext cx="114270" cy="114270"/>
          </a:xfrm>
          <a:custGeom>
            <a:avLst/>
            <a:gdLst>
              <a:gd name="T0" fmla="*/ 56 w 56"/>
              <a:gd name="T1" fmla="*/ 56 h 56"/>
              <a:gd name="T2" fmla="*/ 28 w 56"/>
              <a:gd name="T3" fmla="*/ 0 h 56"/>
              <a:gd name="T4" fmla="*/ 0 w 56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56">
                <a:moveTo>
                  <a:pt x="56" y="56"/>
                </a:moveTo>
                <a:lnTo>
                  <a:pt x="28" y="0"/>
                </a:lnTo>
                <a:lnTo>
                  <a:pt x="0" y="56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DA59EED8-8679-0BAF-1B28-18F555D427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2273" y="5318180"/>
            <a:ext cx="2983275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6953582F-1046-B6E2-2287-70B5F5DDC8AC}"/>
              </a:ext>
            </a:extLst>
          </p:cNvPr>
          <p:cNvSpPr>
            <a:spLocks/>
          </p:cNvSpPr>
          <p:nvPr/>
        </p:nvSpPr>
        <p:spPr bwMode="auto">
          <a:xfrm>
            <a:off x="5021277" y="5261044"/>
            <a:ext cx="114270" cy="116312"/>
          </a:xfrm>
          <a:custGeom>
            <a:avLst/>
            <a:gdLst>
              <a:gd name="T0" fmla="*/ 0 w 56"/>
              <a:gd name="T1" fmla="*/ 57 h 57"/>
              <a:gd name="T2" fmla="*/ 56 w 56"/>
              <a:gd name="T3" fmla="*/ 28 h 57"/>
              <a:gd name="T4" fmla="*/ 0 w 56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57">
                <a:moveTo>
                  <a:pt x="0" y="57"/>
                </a:moveTo>
                <a:lnTo>
                  <a:pt x="56" y="28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F7E38229-B2D1-324A-62C4-F7D191B72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151" y="4132623"/>
            <a:ext cx="4725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Rate</a:t>
            </a:r>
            <a:endParaRPr kumimoji="0" lang="zh-CN" altLang="zh-CN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1182A8D4-DC31-CFC9-4243-EE9E19C90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4868" y="3820420"/>
            <a:ext cx="5177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Time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6C40FE2E-8755-AD5E-0ECC-54350A3B85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52273" y="2955230"/>
            <a:ext cx="0" cy="1099854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21" name="Freeform 15">
            <a:extLst>
              <a:ext uri="{FF2B5EF4-FFF2-40B4-BE49-F238E27FC236}">
                <a16:creationId xmlns:a16="http://schemas.microsoft.com/office/drawing/2014/main" id="{9CAED356-D0DA-90C2-97D0-BD2248DC985D}"/>
              </a:ext>
            </a:extLst>
          </p:cNvPr>
          <p:cNvSpPr>
            <a:spLocks/>
          </p:cNvSpPr>
          <p:nvPr/>
        </p:nvSpPr>
        <p:spPr bwMode="auto">
          <a:xfrm>
            <a:off x="2095137" y="2955230"/>
            <a:ext cx="114270" cy="114270"/>
          </a:xfrm>
          <a:custGeom>
            <a:avLst/>
            <a:gdLst>
              <a:gd name="T0" fmla="*/ 56 w 56"/>
              <a:gd name="T1" fmla="*/ 56 h 56"/>
              <a:gd name="T2" fmla="*/ 28 w 56"/>
              <a:gd name="T3" fmla="*/ 0 h 56"/>
              <a:gd name="T4" fmla="*/ 0 w 56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56">
                <a:moveTo>
                  <a:pt x="56" y="56"/>
                </a:moveTo>
                <a:lnTo>
                  <a:pt x="28" y="0"/>
                </a:lnTo>
                <a:lnTo>
                  <a:pt x="0" y="56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22" name="Line 16">
            <a:extLst>
              <a:ext uri="{FF2B5EF4-FFF2-40B4-BE49-F238E27FC236}">
                <a16:creationId xmlns:a16="http://schemas.microsoft.com/office/drawing/2014/main" id="{83E28F76-445A-100C-1228-57216353D3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2273" y="4055082"/>
            <a:ext cx="3089384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D0FA7847-C258-473A-591C-F31F35358C3F}"/>
              </a:ext>
            </a:extLst>
          </p:cNvPr>
          <p:cNvSpPr>
            <a:spLocks/>
          </p:cNvSpPr>
          <p:nvPr/>
        </p:nvSpPr>
        <p:spPr bwMode="auto">
          <a:xfrm>
            <a:off x="5127386" y="3997947"/>
            <a:ext cx="114270" cy="116312"/>
          </a:xfrm>
          <a:custGeom>
            <a:avLst/>
            <a:gdLst>
              <a:gd name="T0" fmla="*/ 0 w 56"/>
              <a:gd name="T1" fmla="*/ 57 h 57"/>
              <a:gd name="T2" fmla="*/ 56 w 56"/>
              <a:gd name="T3" fmla="*/ 28 h 57"/>
              <a:gd name="T4" fmla="*/ 0 w 56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57">
                <a:moveTo>
                  <a:pt x="0" y="57"/>
                </a:moveTo>
                <a:lnTo>
                  <a:pt x="56" y="28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EEB53A90-51C4-1A76-4139-AAFAFA955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2664" y="2885851"/>
            <a:ext cx="14644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Queue Length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88826274-EE37-D8A4-F051-A2D279CB82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52273" y="3300081"/>
            <a:ext cx="1495719" cy="755001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CC163CDE-9485-750B-F83C-EFF671798B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7991" y="3300081"/>
            <a:ext cx="212217" cy="132636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27" name="Freeform 21">
            <a:extLst>
              <a:ext uri="{FF2B5EF4-FFF2-40B4-BE49-F238E27FC236}">
                <a16:creationId xmlns:a16="http://schemas.microsoft.com/office/drawing/2014/main" id="{6A643A8E-DAF8-68FB-C374-D5C017A98C09}"/>
              </a:ext>
            </a:extLst>
          </p:cNvPr>
          <p:cNvSpPr>
            <a:spLocks noEditPoints="1"/>
          </p:cNvSpPr>
          <p:nvPr/>
        </p:nvSpPr>
        <p:spPr bwMode="auto">
          <a:xfrm>
            <a:off x="2144110" y="3367419"/>
            <a:ext cx="3236303" cy="16324"/>
          </a:xfrm>
          <a:custGeom>
            <a:avLst/>
            <a:gdLst>
              <a:gd name="T0" fmla="*/ 320 w 8448"/>
              <a:gd name="T1" fmla="*/ 0 h 43"/>
              <a:gd name="T2" fmla="*/ 320 w 8448"/>
              <a:gd name="T3" fmla="*/ 43 h 43"/>
              <a:gd name="T4" fmla="*/ 0 w 8448"/>
              <a:gd name="T5" fmla="*/ 21 h 43"/>
              <a:gd name="T6" fmla="*/ 534 w 8448"/>
              <a:gd name="T7" fmla="*/ 0 h 43"/>
              <a:gd name="T8" fmla="*/ 854 w 8448"/>
              <a:gd name="T9" fmla="*/ 21 h 43"/>
              <a:gd name="T10" fmla="*/ 534 w 8448"/>
              <a:gd name="T11" fmla="*/ 43 h 43"/>
              <a:gd name="T12" fmla="*/ 534 w 8448"/>
              <a:gd name="T13" fmla="*/ 0 h 43"/>
              <a:gd name="T14" fmla="*/ 1344 w 8448"/>
              <a:gd name="T15" fmla="*/ 0 h 43"/>
              <a:gd name="T16" fmla="*/ 1344 w 8448"/>
              <a:gd name="T17" fmla="*/ 43 h 43"/>
              <a:gd name="T18" fmla="*/ 1024 w 8448"/>
              <a:gd name="T19" fmla="*/ 21 h 43"/>
              <a:gd name="T20" fmla="*/ 1558 w 8448"/>
              <a:gd name="T21" fmla="*/ 0 h 43"/>
              <a:gd name="T22" fmla="*/ 1878 w 8448"/>
              <a:gd name="T23" fmla="*/ 21 h 43"/>
              <a:gd name="T24" fmla="*/ 1558 w 8448"/>
              <a:gd name="T25" fmla="*/ 43 h 43"/>
              <a:gd name="T26" fmla="*/ 1558 w 8448"/>
              <a:gd name="T27" fmla="*/ 0 h 43"/>
              <a:gd name="T28" fmla="*/ 2368 w 8448"/>
              <a:gd name="T29" fmla="*/ 0 h 43"/>
              <a:gd name="T30" fmla="*/ 2368 w 8448"/>
              <a:gd name="T31" fmla="*/ 43 h 43"/>
              <a:gd name="T32" fmla="*/ 2048 w 8448"/>
              <a:gd name="T33" fmla="*/ 21 h 43"/>
              <a:gd name="T34" fmla="*/ 2582 w 8448"/>
              <a:gd name="T35" fmla="*/ 0 h 43"/>
              <a:gd name="T36" fmla="*/ 2902 w 8448"/>
              <a:gd name="T37" fmla="*/ 21 h 43"/>
              <a:gd name="T38" fmla="*/ 2582 w 8448"/>
              <a:gd name="T39" fmla="*/ 43 h 43"/>
              <a:gd name="T40" fmla="*/ 2582 w 8448"/>
              <a:gd name="T41" fmla="*/ 0 h 43"/>
              <a:gd name="T42" fmla="*/ 3392 w 8448"/>
              <a:gd name="T43" fmla="*/ 0 h 43"/>
              <a:gd name="T44" fmla="*/ 3392 w 8448"/>
              <a:gd name="T45" fmla="*/ 43 h 43"/>
              <a:gd name="T46" fmla="*/ 3072 w 8448"/>
              <a:gd name="T47" fmla="*/ 21 h 43"/>
              <a:gd name="T48" fmla="*/ 3606 w 8448"/>
              <a:gd name="T49" fmla="*/ 0 h 43"/>
              <a:gd name="T50" fmla="*/ 3926 w 8448"/>
              <a:gd name="T51" fmla="*/ 21 h 43"/>
              <a:gd name="T52" fmla="*/ 3606 w 8448"/>
              <a:gd name="T53" fmla="*/ 43 h 43"/>
              <a:gd name="T54" fmla="*/ 3606 w 8448"/>
              <a:gd name="T55" fmla="*/ 0 h 43"/>
              <a:gd name="T56" fmla="*/ 4416 w 8448"/>
              <a:gd name="T57" fmla="*/ 0 h 43"/>
              <a:gd name="T58" fmla="*/ 4416 w 8448"/>
              <a:gd name="T59" fmla="*/ 43 h 43"/>
              <a:gd name="T60" fmla="*/ 4096 w 8448"/>
              <a:gd name="T61" fmla="*/ 21 h 43"/>
              <a:gd name="T62" fmla="*/ 4630 w 8448"/>
              <a:gd name="T63" fmla="*/ 0 h 43"/>
              <a:gd name="T64" fmla="*/ 4950 w 8448"/>
              <a:gd name="T65" fmla="*/ 21 h 43"/>
              <a:gd name="T66" fmla="*/ 4630 w 8448"/>
              <a:gd name="T67" fmla="*/ 43 h 43"/>
              <a:gd name="T68" fmla="*/ 4630 w 8448"/>
              <a:gd name="T69" fmla="*/ 0 h 43"/>
              <a:gd name="T70" fmla="*/ 5440 w 8448"/>
              <a:gd name="T71" fmla="*/ 0 h 43"/>
              <a:gd name="T72" fmla="*/ 5440 w 8448"/>
              <a:gd name="T73" fmla="*/ 43 h 43"/>
              <a:gd name="T74" fmla="*/ 5120 w 8448"/>
              <a:gd name="T75" fmla="*/ 21 h 43"/>
              <a:gd name="T76" fmla="*/ 5654 w 8448"/>
              <a:gd name="T77" fmla="*/ 0 h 43"/>
              <a:gd name="T78" fmla="*/ 5974 w 8448"/>
              <a:gd name="T79" fmla="*/ 21 h 43"/>
              <a:gd name="T80" fmla="*/ 5654 w 8448"/>
              <a:gd name="T81" fmla="*/ 43 h 43"/>
              <a:gd name="T82" fmla="*/ 5654 w 8448"/>
              <a:gd name="T83" fmla="*/ 0 h 43"/>
              <a:gd name="T84" fmla="*/ 6464 w 8448"/>
              <a:gd name="T85" fmla="*/ 0 h 43"/>
              <a:gd name="T86" fmla="*/ 6464 w 8448"/>
              <a:gd name="T87" fmla="*/ 43 h 43"/>
              <a:gd name="T88" fmla="*/ 6144 w 8448"/>
              <a:gd name="T89" fmla="*/ 21 h 43"/>
              <a:gd name="T90" fmla="*/ 6678 w 8448"/>
              <a:gd name="T91" fmla="*/ 0 h 43"/>
              <a:gd name="T92" fmla="*/ 6998 w 8448"/>
              <a:gd name="T93" fmla="*/ 21 h 43"/>
              <a:gd name="T94" fmla="*/ 6678 w 8448"/>
              <a:gd name="T95" fmla="*/ 43 h 43"/>
              <a:gd name="T96" fmla="*/ 6678 w 8448"/>
              <a:gd name="T97" fmla="*/ 0 h 43"/>
              <a:gd name="T98" fmla="*/ 7488 w 8448"/>
              <a:gd name="T99" fmla="*/ 0 h 43"/>
              <a:gd name="T100" fmla="*/ 7488 w 8448"/>
              <a:gd name="T101" fmla="*/ 43 h 43"/>
              <a:gd name="T102" fmla="*/ 7168 w 8448"/>
              <a:gd name="T103" fmla="*/ 21 h 43"/>
              <a:gd name="T104" fmla="*/ 7702 w 8448"/>
              <a:gd name="T105" fmla="*/ 0 h 43"/>
              <a:gd name="T106" fmla="*/ 8022 w 8448"/>
              <a:gd name="T107" fmla="*/ 21 h 43"/>
              <a:gd name="T108" fmla="*/ 7702 w 8448"/>
              <a:gd name="T109" fmla="*/ 43 h 43"/>
              <a:gd name="T110" fmla="*/ 7702 w 8448"/>
              <a:gd name="T111" fmla="*/ 0 h 43"/>
              <a:gd name="T112" fmla="*/ 8427 w 8448"/>
              <a:gd name="T113" fmla="*/ 0 h 43"/>
              <a:gd name="T114" fmla="*/ 8427 w 8448"/>
              <a:gd name="T115" fmla="*/ 43 h 43"/>
              <a:gd name="T116" fmla="*/ 8192 w 8448"/>
              <a:gd name="T117" fmla="*/ 2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448" h="43">
                <a:moveTo>
                  <a:pt x="22" y="0"/>
                </a:moveTo>
                <a:lnTo>
                  <a:pt x="320" y="0"/>
                </a:lnTo>
                <a:cubicBezTo>
                  <a:pt x="332" y="0"/>
                  <a:pt x="342" y="9"/>
                  <a:pt x="342" y="21"/>
                </a:cubicBezTo>
                <a:cubicBezTo>
                  <a:pt x="342" y="33"/>
                  <a:pt x="332" y="43"/>
                  <a:pt x="320" y="43"/>
                </a:cubicBezTo>
                <a:lnTo>
                  <a:pt x="22" y="43"/>
                </a:lnTo>
                <a:cubicBezTo>
                  <a:pt x="10" y="43"/>
                  <a:pt x="0" y="33"/>
                  <a:pt x="0" y="21"/>
                </a:cubicBezTo>
                <a:cubicBezTo>
                  <a:pt x="0" y="9"/>
                  <a:pt x="10" y="0"/>
                  <a:pt x="22" y="0"/>
                </a:cubicBezTo>
                <a:close/>
                <a:moveTo>
                  <a:pt x="534" y="0"/>
                </a:moveTo>
                <a:lnTo>
                  <a:pt x="832" y="0"/>
                </a:lnTo>
                <a:cubicBezTo>
                  <a:pt x="844" y="0"/>
                  <a:pt x="854" y="9"/>
                  <a:pt x="854" y="21"/>
                </a:cubicBezTo>
                <a:cubicBezTo>
                  <a:pt x="854" y="33"/>
                  <a:pt x="844" y="43"/>
                  <a:pt x="832" y="43"/>
                </a:cubicBezTo>
                <a:lnTo>
                  <a:pt x="534" y="43"/>
                </a:lnTo>
                <a:cubicBezTo>
                  <a:pt x="522" y="43"/>
                  <a:pt x="512" y="33"/>
                  <a:pt x="512" y="21"/>
                </a:cubicBezTo>
                <a:cubicBezTo>
                  <a:pt x="512" y="9"/>
                  <a:pt x="522" y="0"/>
                  <a:pt x="534" y="0"/>
                </a:cubicBezTo>
                <a:close/>
                <a:moveTo>
                  <a:pt x="1046" y="0"/>
                </a:moveTo>
                <a:lnTo>
                  <a:pt x="1344" y="0"/>
                </a:lnTo>
                <a:cubicBezTo>
                  <a:pt x="1356" y="0"/>
                  <a:pt x="1366" y="9"/>
                  <a:pt x="1366" y="21"/>
                </a:cubicBezTo>
                <a:cubicBezTo>
                  <a:pt x="1366" y="33"/>
                  <a:pt x="1356" y="43"/>
                  <a:pt x="1344" y="43"/>
                </a:cubicBezTo>
                <a:lnTo>
                  <a:pt x="1046" y="43"/>
                </a:lnTo>
                <a:cubicBezTo>
                  <a:pt x="1034" y="43"/>
                  <a:pt x="1024" y="33"/>
                  <a:pt x="1024" y="21"/>
                </a:cubicBezTo>
                <a:cubicBezTo>
                  <a:pt x="1024" y="9"/>
                  <a:pt x="1034" y="0"/>
                  <a:pt x="1046" y="0"/>
                </a:cubicBezTo>
                <a:close/>
                <a:moveTo>
                  <a:pt x="1558" y="0"/>
                </a:moveTo>
                <a:lnTo>
                  <a:pt x="1856" y="0"/>
                </a:lnTo>
                <a:cubicBezTo>
                  <a:pt x="1868" y="0"/>
                  <a:pt x="1878" y="9"/>
                  <a:pt x="1878" y="21"/>
                </a:cubicBezTo>
                <a:cubicBezTo>
                  <a:pt x="1878" y="33"/>
                  <a:pt x="1868" y="43"/>
                  <a:pt x="1856" y="43"/>
                </a:cubicBezTo>
                <a:lnTo>
                  <a:pt x="1558" y="43"/>
                </a:lnTo>
                <a:cubicBezTo>
                  <a:pt x="1546" y="43"/>
                  <a:pt x="1536" y="33"/>
                  <a:pt x="1536" y="21"/>
                </a:cubicBezTo>
                <a:cubicBezTo>
                  <a:pt x="1536" y="9"/>
                  <a:pt x="1546" y="0"/>
                  <a:pt x="1558" y="0"/>
                </a:cubicBezTo>
                <a:close/>
                <a:moveTo>
                  <a:pt x="2070" y="0"/>
                </a:moveTo>
                <a:lnTo>
                  <a:pt x="2368" y="0"/>
                </a:lnTo>
                <a:cubicBezTo>
                  <a:pt x="2380" y="0"/>
                  <a:pt x="2390" y="9"/>
                  <a:pt x="2390" y="21"/>
                </a:cubicBezTo>
                <a:cubicBezTo>
                  <a:pt x="2390" y="33"/>
                  <a:pt x="2380" y="43"/>
                  <a:pt x="2368" y="43"/>
                </a:cubicBezTo>
                <a:lnTo>
                  <a:pt x="2070" y="43"/>
                </a:lnTo>
                <a:cubicBezTo>
                  <a:pt x="2058" y="43"/>
                  <a:pt x="2048" y="33"/>
                  <a:pt x="2048" y="21"/>
                </a:cubicBezTo>
                <a:cubicBezTo>
                  <a:pt x="2048" y="9"/>
                  <a:pt x="2058" y="0"/>
                  <a:pt x="2070" y="0"/>
                </a:cubicBezTo>
                <a:close/>
                <a:moveTo>
                  <a:pt x="2582" y="0"/>
                </a:moveTo>
                <a:lnTo>
                  <a:pt x="2880" y="0"/>
                </a:lnTo>
                <a:cubicBezTo>
                  <a:pt x="2892" y="0"/>
                  <a:pt x="2902" y="9"/>
                  <a:pt x="2902" y="21"/>
                </a:cubicBezTo>
                <a:cubicBezTo>
                  <a:pt x="2902" y="33"/>
                  <a:pt x="2892" y="43"/>
                  <a:pt x="2880" y="43"/>
                </a:cubicBezTo>
                <a:lnTo>
                  <a:pt x="2582" y="43"/>
                </a:lnTo>
                <a:cubicBezTo>
                  <a:pt x="2570" y="43"/>
                  <a:pt x="2560" y="33"/>
                  <a:pt x="2560" y="21"/>
                </a:cubicBezTo>
                <a:cubicBezTo>
                  <a:pt x="2560" y="9"/>
                  <a:pt x="2570" y="0"/>
                  <a:pt x="2582" y="0"/>
                </a:cubicBezTo>
                <a:close/>
                <a:moveTo>
                  <a:pt x="3094" y="0"/>
                </a:moveTo>
                <a:lnTo>
                  <a:pt x="3392" y="0"/>
                </a:lnTo>
                <a:cubicBezTo>
                  <a:pt x="3404" y="0"/>
                  <a:pt x="3414" y="9"/>
                  <a:pt x="3414" y="21"/>
                </a:cubicBezTo>
                <a:cubicBezTo>
                  <a:pt x="3414" y="33"/>
                  <a:pt x="3404" y="43"/>
                  <a:pt x="3392" y="43"/>
                </a:cubicBezTo>
                <a:lnTo>
                  <a:pt x="3094" y="43"/>
                </a:lnTo>
                <a:cubicBezTo>
                  <a:pt x="3082" y="43"/>
                  <a:pt x="3072" y="33"/>
                  <a:pt x="3072" y="21"/>
                </a:cubicBezTo>
                <a:cubicBezTo>
                  <a:pt x="3072" y="9"/>
                  <a:pt x="3082" y="0"/>
                  <a:pt x="3094" y="0"/>
                </a:cubicBezTo>
                <a:close/>
                <a:moveTo>
                  <a:pt x="3606" y="0"/>
                </a:moveTo>
                <a:lnTo>
                  <a:pt x="3904" y="0"/>
                </a:lnTo>
                <a:cubicBezTo>
                  <a:pt x="3916" y="0"/>
                  <a:pt x="3926" y="9"/>
                  <a:pt x="3926" y="21"/>
                </a:cubicBezTo>
                <a:cubicBezTo>
                  <a:pt x="3926" y="33"/>
                  <a:pt x="3916" y="43"/>
                  <a:pt x="3904" y="43"/>
                </a:cubicBezTo>
                <a:lnTo>
                  <a:pt x="3606" y="43"/>
                </a:lnTo>
                <a:cubicBezTo>
                  <a:pt x="3594" y="43"/>
                  <a:pt x="3584" y="33"/>
                  <a:pt x="3584" y="21"/>
                </a:cubicBezTo>
                <a:cubicBezTo>
                  <a:pt x="3584" y="9"/>
                  <a:pt x="3594" y="0"/>
                  <a:pt x="3606" y="0"/>
                </a:cubicBezTo>
                <a:close/>
                <a:moveTo>
                  <a:pt x="4118" y="0"/>
                </a:moveTo>
                <a:lnTo>
                  <a:pt x="4416" y="0"/>
                </a:lnTo>
                <a:cubicBezTo>
                  <a:pt x="4428" y="0"/>
                  <a:pt x="4438" y="9"/>
                  <a:pt x="4438" y="21"/>
                </a:cubicBezTo>
                <a:cubicBezTo>
                  <a:pt x="4438" y="33"/>
                  <a:pt x="4428" y="43"/>
                  <a:pt x="4416" y="43"/>
                </a:cubicBezTo>
                <a:lnTo>
                  <a:pt x="4118" y="43"/>
                </a:lnTo>
                <a:cubicBezTo>
                  <a:pt x="4106" y="43"/>
                  <a:pt x="4096" y="33"/>
                  <a:pt x="4096" y="21"/>
                </a:cubicBezTo>
                <a:cubicBezTo>
                  <a:pt x="4096" y="9"/>
                  <a:pt x="4106" y="0"/>
                  <a:pt x="4118" y="0"/>
                </a:cubicBezTo>
                <a:close/>
                <a:moveTo>
                  <a:pt x="4630" y="0"/>
                </a:moveTo>
                <a:lnTo>
                  <a:pt x="4928" y="0"/>
                </a:lnTo>
                <a:cubicBezTo>
                  <a:pt x="4940" y="0"/>
                  <a:pt x="4950" y="9"/>
                  <a:pt x="4950" y="21"/>
                </a:cubicBezTo>
                <a:cubicBezTo>
                  <a:pt x="4950" y="33"/>
                  <a:pt x="4940" y="43"/>
                  <a:pt x="4928" y="43"/>
                </a:cubicBezTo>
                <a:lnTo>
                  <a:pt x="4630" y="43"/>
                </a:lnTo>
                <a:cubicBezTo>
                  <a:pt x="4618" y="43"/>
                  <a:pt x="4608" y="33"/>
                  <a:pt x="4608" y="21"/>
                </a:cubicBezTo>
                <a:cubicBezTo>
                  <a:pt x="4608" y="9"/>
                  <a:pt x="4618" y="0"/>
                  <a:pt x="4630" y="0"/>
                </a:cubicBezTo>
                <a:close/>
                <a:moveTo>
                  <a:pt x="5142" y="0"/>
                </a:moveTo>
                <a:lnTo>
                  <a:pt x="5440" y="0"/>
                </a:lnTo>
                <a:cubicBezTo>
                  <a:pt x="5452" y="0"/>
                  <a:pt x="5462" y="9"/>
                  <a:pt x="5462" y="21"/>
                </a:cubicBezTo>
                <a:cubicBezTo>
                  <a:pt x="5462" y="33"/>
                  <a:pt x="5452" y="43"/>
                  <a:pt x="5440" y="43"/>
                </a:cubicBezTo>
                <a:lnTo>
                  <a:pt x="5142" y="43"/>
                </a:lnTo>
                <a:cubicBezTo>
                  <a:pt x="5130" y="43"/>
                  <a:pt x="5120" y="33"/>
                  <a:pt x="5120" y="21"/>
                </a:cubicBezTo>
                <a:cubicBezTo>
                  <a:pt x="5120" y="9"/>
                  <a:pt x="5130" y="0"/>
                  <a:pt x="5142" y="0"/>
                </a:cubicBezTo>
                <a:close/>
                <a:moveTo>
                  <a:pt x="5654" y="0"/>
                </a:moveTo>
                <a:lnTo>
                  <a:pt x="5952" y="0"/>
                </a:lnTo>
                <a:cubicBezTo>
                  <a:pt x="5964" y="0"/>
                  <a:pt x="5974" y="9"/>
                  <a:pt x="5974" y="21"/>
                </a:cubicBezTo>
                <a:cubicBezTo>
                  <a:pt x="5974" y="33"/>
                  <a:pt x="5964" y="43"/>
                  <a:pt x="5952" y="43"/>
                </a:cubicBezTo>
                <a:lnTo>
                  <a:pt x="5654" y="43"/>
                </a:lnTo>
                <a:cubicBezTo>
                  <a:pt x="5642" y="43"/>
                  <a:pt x="5632" y="33"/>
                  <a:pt x="5632" y="21"/>
                </a:cubicBezTo>
                <a:cubicBezTo>
                  <a:pt x="5632" y="9"/>
                  <a:pt x="5642" y="0"/>
                  <a:pt x="5654" y="0"/>
                </a:cubicBezTo>
                <a:close/>
                <a:moveTo>
                  <a:pt x="6166" y="0"/>
                </a:moveTo>
                <a:lnTo>
                  <a:pt x="6464" y="0"/>
                </a:lnTo>
                <a:cubicBezTo>
                  <a:pt x="6476" y="0"/>
                  <a:pt x="6486" y="9"/>
                  <a:pt x="6486" y="21"/>
                </a:cubicBezTo>
                <a:cubicBezTo>
                  <a:pt x="6486" y="33"/>
                  <a:pt x="6476" y="43"/>
                  <a:pt x="6464" y="43"/>
                </a:cubicBezTo>
                <a:lnTo>
                  <a:pt x="6166" y="43"/>
                </a:lnTo>
                <a:cubicBezTo>
                  <a:pt x="6154" y="43"/>
                  <a:pt x="6144" y="33"/>
                  <a:pt x="6144" y="21"/>
                </a:cubicBezTo>
                <a:cubicBezTo>
                  <a:pt x="6144" y="9"/>
                  <a:pt x="6154" y="0"/>
                  <a:pt x="6166" y="0"/>
                </a:cubicBezTo>
                <a:close/>
                <a:moveTo>
                  <a:pt x="6678" y="0"/>
                </a:moveTo>
                <a:lnTo>
                  <a:pt x="6976" y="0"/>
                </a:lnTo>
                <a:cubicBezTo>
                  <a:pt x="6988" y="0"/>
                  <a:pt x="6998" y="9"/>
                  <a:pt x="6998" y="21"/>
                </a:cubicBezTo>
                <a:cubicBezTo>
                  <a:pt x="6998" y="33"/>
                  <a:pt x="6988" y="43"/>
                  <a:pt x="6976" y="43"/>
                </a:cubicBezTo>
                <a:lnTo>
                  <a:pt x="6678" y="43"/>
                </a:lnTo>
                <a:cubicBezTo>
                  <a:pt x="6666" y="43"/>
                  <a:pt x="6656" y="33"/>
                  <a:pt x="6656" y="21"/>
                </a:cubicBezTo>
                <a:cubicBezTo>
                  <a:pt x="6656" y="9"/>
                  <a:pt x="6666" y="0"/>
                  <a:pt x="6678" y="0"/>
                </a:cubicBezTo>
                <a:close/>
                <a:moveTo>
                  <a:pt x="7190" y="0"/>
                </a:moveTo>
                <a:lnTo>
                  <a:pt x="7488" y="0"/>
                </a:lnTo>
                <a:cubicBezTo>
                  <a:pt x="7500" y="0"/>
                  <a:pt x="7510" y="9"/>
                  <a:pt x="7510" y="21"/>
                </a:cubicBezTo>
                <a:cubicBezTo>
                  <a:pt x="7510" y="33"/>
                  <a:pt x="7500" y="43"/>
                  <a:pt x="7488" y="43"/>
                </a:cubicBezTo>
                <a:lnTo>
                  <a:pt x="7190" y="43"/>
                </a:lnTo>
                <a:cubicBezTo>
                  <a:pt x="7178" y="43"/>
                  <a:pt x="7168" y="33"/>
                  <a:pt x="7168" y="21"/>
                </a:cubicBezTo>
                <a:cubicBezTo>
                  <a:pt x="7168" y="9"/>
                  <a:pt x="7178" y="0"/>
                  <a:pt x="7190" y="0"/>
                </a:cubicBezTo>
                <a:close/>
                <a:moveTo>
                  <a:pt x="7702" y="0"/>
                </a:moveTo>
                <a:lnTo>
                  <a:pt x="8000" y="0"/>
                </a:lnTo>
                <a:cubicBezTo>
                  <a:pt x="8012" y="0"/>
                  <a:pt x="8022" y="9"/>
                  <a:pt x="8022" y="21"/>
                </a:cubicBezTo>
                <a:cubicBezTo>
                  <a:pt x="8022" y="33"/>
                  <a:pt x="8012" y="43"/>
                  <a:pt x="8000" y="43"/>
                </a:cubicBezTo>
                <a:lnTo>
                  <a:pt x="7702" y="43"/>
                </a:lnTo>
                <a:cubicBezTo>
                  <a:pt x="7690" y="43"/>
                  <a:pt x="7680" y="33"/>
                  <a:pt x="7680" y="21"/>
                </a:cubicBezTo>
                <a:cubicBezTo>
                  <a:pt x="7680" y="9"/>
                  <a:pt x="7690" y="0"/>
                  <a:pt x="7702" y="0"/>
                </a:cubicBezTo>
                <a:close/>
                <a:moveTo>
                  <a:pt x="8214" y="0"/>
                </a:moveTo>
                <a:lnTo>
                  <a:pt x="8427" y="0"/>
                </a:lnTo>
                <a:cubicBezTo>
                  <a:pt x="8439" y="0"/>
                  <a:pt x="8448" y="9"/>
                  <a:pt x="8448" y="21"/>
                </a:cubicBezTo>
                <a:cubicBezTo>
                  <a:pt x="8448" y="33"/>
                  <a:pt x="8439" y="43"/>
                  <a:pt x="8427" y="43"/>
                </a:cubicBezTo>
                <a:lnTo>
                  <a:pt x="8214" y="43"/>
                </a:lnTo>
                <a:cubicBezTo>
                  <a:pt x="8202" y="43"/>
                  <a:pt x="8192" y="33"/>
                  <a:pt x="8192" y="21"/>
                </a:cubicBezTo>
                <a:cubicBezTo>
                  <a:pt x="8192" y="9"/>
                  <a:pt x="8202" y="0"/>
                  <a:pt x="8214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AC3E6BBE-6F87-3A9F-42A3-76E20B87C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7789" y="3306203"/>
            <a:ext cx="0" cy="1336557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998337E3-1659-CCFB-AA04-E909AE185993}"/>
              </a:ext>
            </a:extLst>
          </p:cNvPr>
          <p:cNvSpPr>
            <a:spLocks/>
          </p:cNvSpPr>
          <p:nvPr/>
        </p:nvSpPr>
        <p:spPr bwMode="auto">
          <a:xfrm>
            <a:off x="3578612" y="4528488"/>
            <a:ext cx="116312" cy="114270"/>
          </a:xfrm>
          <a:custGeom>
            <a:avLst/>
            <a:gdLst>
              <a:gd name="T0" fmla="*/ 0 w 57"/>
              <a:gd name="T1" fmla="*/ 0 h 56"/>
              <a:gd name="T2" fmla="*/ 29 w 57"/>
              <a:gd name="T3" fmla="*/ 56 h 56"/>
              <a:gd name="T4" fmla="*/ 57 w 57"/>
              <a:gd name="T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56">
                <a:moveTo>
                  <a:pt x="0" y="0"/>
                </a:moveTo>
                <a:lnTo>
                  <a:pt x="29" y="56"/>
                </a:lnTo>
                <a:lnTo>
                  <a:pt x="57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30" name="Line 24">
            <a:extLst>
              <a:ext uri="{FF2B5EF4-FFF2-40B4-BE49-F238E27FC236}">
                <a16:creationId xmlns:a16="http://schemas.microsoft.com/office/drawing/2014/main" id="{964BC51C-53DF-2FD1-ACE0-91FE5C5107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9423" y="4663164"/>
            <a:ext cx="222420" cy="310163"/>
          </a:xfrm>
          <a:prstGeom prst="line">
            <a:avLst/>
          </a:prstGeom>
          <a:noFill/>
          <a:ln w="19050" cap="rnd">
            <a:solidFill>
              <a:srgbClr val="4086E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31" name="Line 25">
            <a:extLst>
              <a:ext uri="{FF2B5EF4-FFF2-40B4-BE49-F238E27FC236}">
                <a16:creationId xmlns:a16="http://schemas.microsoft.com/office/drawing/2014/main" id="{F0E47AC1-6E67-6150-A113-2386825663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9423" y="4642759"/>
            <a:ext cx="224460" cy="187730"/>
          </a:xfrm>
          <a:prstGeom prst="line">
            <a:avLst/>
          </a:prstGeom>
          <a:noFill/>
          <a:ln w="19050" cap="rnd">
            <a:solidFill>
              <a:srgbClr val="EB4C3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32" name="Line 26">
            <a:extLst>
              <a:ext uri="{FF2B5EF4-FFF2-40B4-BE49-F238E27FC236}">
                <a16:creationId xmlns:a16="http://schemas.microsoft.com/office/drawing/2014/main" id="{A0327DA4-DBC2-B900-691F-A34FDFE522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1843" y="4822327"/>
            <a:ext cx="548907" cy="151000"/>
          </a:xfrm>
          <a:prstGeom prst="line">
            <a:avLst/>
          </a:prstGeom>
          <a:noFill/>
          <a:ln w="19050" cap="rnd">
            <a:solidFill>
              <a:srgbClr val="4086E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33" name="Line 27">
            <a:extLst>
              <a:ext uri="{FF2B5EF4-FFF2-40B4-BE49-F238E27FC236}">
                <a16:creationId xmlns:a16="http://schemas.microsoft.com/office/drawing/2014/main" id="{0D81722B-2DD3-3632-CEA8-FCAC3F4663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0005" y="4691732"/>
            <a:ext cx="557069" cy="142838"/>
          </a:xfrm>
          <a:prstGeom prst="line">
            <a:avLst/>
          </a:prstGeom>
          <a:noFill/>
          <a:ln w="19050" cap="rnd">
            <a:solidFill>
              <a:srgbClr val="EB4C3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34" name="Line 28">
            <a:extLst>
              <a:ext uri="{FF2B5EF4-FFF2-40B4-BE49-F238E27FC236}">
                <a16:creationId xmlns:a16="http://schemas.microsoft.com/office/drawing/2014/main" id="{2F5846D7-B9CC-4B73-7C6D-337BC01A74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8505" y="3308243"/>
            <a:ext cx="0" cy="1381449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35" name="Freeform 29">
            <a:extLst>
              <a:ext uri="{FF2B5EF4-FFF2-40B4-BE49-F238E27FC236}">
                <a16:creationId xmlns:a16="http://schemas.microsoft.com/office/drawing/2014/main" id="{33EE4613-B926-343C-F2B0-8014633C1002}"/>
              </a:ext>
            </a:extLst>
          </p:cNvPr>
          <p:cNvSpPr>
            <a:spLocks/>
          </p:cNvSpPr>
          <p:nvPr/>
        </p:nvSpPr>
        <p:spPr bwMode="auto">
          <a:xfrm>
            <a:off x="4321370" y="4573380"/>
            <a:ext cx="114270" cy="116312"/>
          </a:xfrm>
          <a:custGeom>
            <a:avLst/>
            <a:gdLst>
              <a:gd name="T0" fmla="*/ 0 w 56"/>
              <a:gd name="T1" fmla="*/ 0 h 57"/>
              <a:gd name="T2" fmla="*/ 28 w 56"/>
              <a:gd name="T3" fmla="*/ 57 h 57"/>
              <a:gd name="T4" fmla="*/ 56 w 56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" h="57">
                <a:moveTo>
                  <a:pt x="0" y="0"/>
                </a:moveTo>
                <a:lnTo>
                  <a:pt x="28" y="57"/>
                </a:lnTo>
                <a:lnTo>
                  <a:pt x="56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36" name="Line 30">
            <a:extLst>
              <a:ext uri="{FF2B5EF4-FFF2-40B4-BE49-F238E27FC236}">
                <a16:creationId xmlns:a16="http://schemas.microsoft.com/office/drawing/2014/main" id="{909E6AF8-7C98-C0B9-B188-86FABED8AA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5142" y="3304162"/>
            <a:ext cx="0" cy="138757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37" name="Freeform 31">
            <a:extLst>
              <a:ext uri="{FF2B5EF4-FFF2-40B4-BE49-F238E27FC236}">
                <a16:creationId xmlns:a16="http://schemas.microsoft.com/office/drawing/2014/main" id="{167D640C-96F6-182F-D8A1-2C2EC0D6584C}"/>
              </a:ext>
            </a:extLst>
          </p:cNvPr>
          <p:cNvSpPr>
            <a:spLocks/>
          </p:cNvSpPr>
          <p:nvPr/>
        </p:nvSpPr>
        <p:spPr bwMode="auto">
          <a:xfrm>
            <a:off x="5055966" y="4577461"/>
            <a:ext cx="116312" cy="114270"/>
          </a:xfrm>
          <a:custGeom>
            <a:avLst/>
            <a:gdLst>
              <a:gd name="T0" fmla="*/ 0 w 57"/>
              <a:gd name="T1" fmla="*/ 0 h 56"/>
              <a:gd name="T2" fmla="*/ 29 w 57"/>
              <a:gd name="T3" fmla="*/ 56 h 56"/>
              <a:gd name="T4" fmla="*/ 57 w 57"/>
              <a:gd name="T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56">
                <a:moveTo>
                  <a:pt x="0" y="0"/>
                </a:moveTo>
                <a:lnTo>
                  <a:pt x="29" y="56"/>
                </a:lnTo>
                <a:lnTo>
                  <a:pt x="57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38" name="Line 32">
            <a:extLst>
              <a:ext uri="{FF2B5EF4-FFF2-40B4-BE49-F238E27FC236}">
                <a16:creationId xmlns:a16="http://schemas.microsoft.com/office/drawing/2014/main" id="{72301903-559E-4E3F-0F67-FDF7986277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0952" y="4824368"/>
            <a:ext cx="195892" cy="222420"/>
          </a:xfrm>
          <a:prstGeom prst="line">
            <a:avLst/>
          </a:prstGeom>
          <a:noFill/>
          <a:ln w="19050" cap="rnd">
            <a:solidFill>
              <a:srgbClr val="4086E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39" name="Line 33">
            <a:extLst>
              <a:ext uri="{FF2B5EF4-FFF2-40B4-BE49-F238E27FC236}">
                <a16:creationId xmlns:a16="http://schemas.microsoft.com/office/drawing/2014/main" id="{79E793E4-B967-242D-4002-4D022F89A5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7073" y="4691732"/>
            <a:ext cx="187730" cy="148960"/>
          </a:xfrm>
          <a:prstGeom prst="line">
            <a:avLst/>
          </a:prstGeom>
          <a:noFill/>
          <a:ln w="19050" cap="rnd">
            <a:solidFill>
              <a:srgbClr val="EB4C3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40" name="Line 34">
            <a:extLst>
              <a:ext uri="{FF2B5EF4-FFF2-40B4-BE49-F238E27FC236}">
                <a16:creationId xmlns:a16="http://schemas.microsoft.com/office/drawing/2014/main" id="{7DC91C1C-4758-DB3E-C7DB-872A5E6A7C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4803" y="4699894"/>
            <a:ext cx="524420" cy="140798"/>
          </a:xfrm>
          <a:prstGeom prst="line">
            <a:avLst/>
          </a:prstGeom>
          <a:noFill/>
          <a:ln w="19050" cap="rnd">
            <a:solidFill>
              <a:srgbClr val="EB4C3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41" name="Line 35">
            <a:extLst>
              <a:ext uri="{FF2B5EF4-FFF2-40B4-BE49-F238E27FC236}">
                <a16:creationId xmlns:a16="http://schemas.microsoft.com/office/drawing/2014/main" id="{1615372B-392E-FA66-E660-805B05AEE0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05006" y="4881503"/>
            <a:ext cx="536664" cy="169366"/>
          </a:xfrm>
          <a:prstGeom prst="line">
            <a:avLst/>
          </a:prstGeom>
          <a:noFill/>
          <a:ln w="19050" cap="rnd">
            <a:solidFill>
              <a:srgbClr val="4086E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42" name="Line 36">
            <a:extLst>
              <a:ext uri="{FF2B5EF4-FFF2-40B4-BE49-F238E27FC236}">
                <a16:creationId xmlns:a16="http://schemas.microsoft.com/office/drawing/2014/main" id="{6516A0A7-AE6F-CCD7-036C-F54C48088A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2045" y="3302122"/>
            <a:ext cx="530541" cy="126514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43" name="Line 37">
            <a:extLst>
              <a:ext uri="{FF2B5EF4-FFF2-40B4-BE49-F238E27FC236}">
                <a16:creationId xmlns:a16="http://schemas.microsoft.com/office/drawing/2014/main" id="{041BAA28-EBCC-F24D-F84E-848A4FD9A2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8505" y="3300081"/>
            <a:ext cx="214258" cy="132636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44" name="Line 38">
            <a:extLst>
              <a:ext uri="{FF2B5EF4-FFF2-40B4-BE49-F238E27FC236}">
                <a16:creationId xmlns:a16="http://schemas.microsoft.com/office/drawing/2014/main" id="{C63CBDCC-517A-E2B4-D9B9-DDB4FBB777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92763" y="3300081"/>
            <a:ext cx="528502" cy="128555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45" name="Line 39">
            <a:extLst>
              <a:ext uri="{FF2B5EF4-FFF2-40B4-BE49-F238E27FC236}">
                <a16:creationId xmlns:a16="http://schemas.microsoft.com/office/drawing/2014/main" id="{D55E8894-E81B-6EEE-9A39-64DBEB0DD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1263" y="3300081"/>
            <a:ext cx="212217" cy="132636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46" name="Rectangle 40">
            <a:extLst>
              <a:ext uri="{FF2B5EF4-FFF2-40B4-BE49-F238E27FC236}">
                <a16:creationId xmlns:a16="http://schemas.microsoft.com/office/drawing/2014/main" id="{01DE6174-AAA9-B317-125E-9BAFA8460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7650" y="3224581"/>
            <a:ext cx="5281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Kmin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2B8D9A6-3E53-D7A8-86EC-81CB23DEA3E5}"/>
              </a:ext>
            </a:extLst>
          </p:cNvPr>
          <p:cNvSpPr/>
          <p:nvPr/>
        </p:nvSpPr>
        <p:spPr>
          <a:xfrm>
            <a:off x="608013" y="1529605"/>
            <a:ext cx="10647940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Ideally, setting higher congestion thresholds for higher priorities can achieve virtual priority.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4250847-8C83-6EE4-578B-50C924E2E013}"/>
              </a:ext>
            </a:extLst>
          </p:cNvPr>
          <p:cNvSpPr/>
          <p:nvPr/>
        </p:nvSpPr>
        <p:spPr>
          <a:xfrm>
            <a:off x="1886185" y="5650668"/>
            <a:ext cx="4640393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Analysis</a:t>
            </a:r>
            <a:r>
              <a:rPr lang="zh-CN" altLang="en-US" sz="24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of</a:t>
            </a:r>
            <a:r>
              <a:rPr lang="zh-CN" altLang="en-US" sz="24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D2TCP’s</a:t>
            </a:r>
            <a:r>
              <a:rPr lang="zh-CN" altLang="en-US" sz="24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behavior </a:t>
            </a:r>
          </a:p>
        </p:txBody>
      </p: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E98122D4-D292-1972-8B42-5B7204C8F448}"/>
              </a:ext>
            </a:extLst>
          </p:cNvPr>
          <p:cNvGrpSpPr/>
          <p:nvPr/>
        </p:nvGrpSpPr>
        <p:grpSpPr>
          <a:xfrm>
            <a:off x="7119883" y="3355855"/>
            <a:ext cx="3226764" cy="323533"/>
            <a:chOff x="7119883" y="3355855"/>
            <a:chExt cx="3226764" cy="323533"/>
          </a:xfrm>
        </p:grpSpPr>
        <p:sp>
          <p:nvSpPr>
            <p:cNvPr id="64" name="Freeform 17">
              <a:extLst>
                <a:ext uri="{FF2B5EF4-FFF2-40B4-BE49-F238E27FC236}">
                  <a16:creationId xmlns:a16="http://schemas.microsoft.com/office/drawing/2014/main" id="{AA3F586B-6AC2-75D5-A4D2-EAB9EA483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9883" y="3355855"/>
              <a:ext cx="3226764" cy="17141"/>
            </a:xfrm>
            <a:custGeom>
              <a:avLst/>
              <a:gdLst>
                <a:gd name="T0" fmla="*/ 320 w 8021"/>
                <a:gd name="T1" fmla="*/ 0 h 43"/>
                <a:gd name="T2" fmla="*/ 320 w 8021"/>
                <a:gd name="T3" fmla="*/ 43 h 43"/>
                <a:gd name="T4" fmla="*/ 0 w 8021"/>
                <a:gd name="T5" fmla="*/ 22 h 43"/>
                <a:gd name="T6" fmla="*/ 533 w 8021"/>
                <a:gd name="T7" fmla="*/ 0 h 43"/>
                <a:gd name="T8" fmla="*/ 853 w 8021"/>
                <a:gd name="T9" fmla="*/ 22 h 43"/>
                <a:gd name="T10" fmla="*/ 533 w 8021"/>
                <a:gd name="T11" fmla="*/ 43 h 43"/>
                <a:gd name="T12" fmla="*/ 533 w 8021"/>
                <a:gd name="T13" fmla="*/ 0 h 43"/>
                <a:gd name="T14" fmla="*/ 1344 w 8021"/>
                <a:gd name="T15" fmla="*/ 0 h 43"/>
                <a:gd name="T16" fmla="*/ 1344 w 8021"/>
                <a:gd name="T17" fmla="*/ 43 h 43"/>
                <a:gd name="T18" fmla="*/ 1024 w 8021"/>
                <a:gd name="T19" fmla="*/ 22 h 43"/>
                <a:gd name="T20" fmla="*/ 1557 w 8021"/>
                <a:gd name="T21" fmla="*/ 0 h 43"/>
                <a:gd name="T22" fmla="*/ 1877 w 8021"/>
                <a:gd name="T23" fmla="*/ 22 h 43"/>
                <a:gd name="T24" fmla="*/ 1557 w 8021"/>
                <a:gd name="T25" fmla="*/ 43 h 43"/>
                <a:gd name="T26" fmla="*/ 1557 w 8021"/>
                <a:gd name="T27" fmla="*/ 0 h 43"/>
                <a:gd name="T28" fmla="*/ 2368 w 8021"/>
                <a:gd name="T29" fmla="*/ 0 h 43"/>
                <a:gd name="T30" fmla="*/ 2368 w 8021"/>
                <a:gd name="T31" fmla="*/ 43 h 43"/>
                <a:gd name="T32" fmla="*/ 2048 w 8021"/>
                <a:gd name="T33" fmla="*/ 22 h 43"/>
                <a:gd name="T34" fmla="*/ 2581 w 8021"/>
                <a:gd name="T35" fmla="*/ 0 h 43"/>
                <a:gd name="T36" fmla="*/ 2901 w 8021"/>
                <a:gd name="T37" fmla="*/ 22 h 43"/>
                <a:gd name="T38" fmla="*/ 2581 w 8021"/>
                <a:gd name="T39" fmla="*/ 43 h 43"/>
                <a:gd name="T40" fmla="*/ 2581 w 8021"/>
                <a:gd name="T41" fmla="*/ 0 h 43"/>
                <a:gd name="T42" fmla="*/ 3392 w 8021"/>
                <a:gd name="T43" fmla="*/ 0 h 43"/>
                <a:gd name="T44" fmla="*/ 3392 w 8021"/>
                <a:gd name="T45" fmla="*/ 43 h 43"/>
                <a:gd name="T46" fmla="*/ 3072 w 8021"/>
                <a:gd name="T47" fmla="*/ 22 h 43"/>
                <a:gd name="T48" fmla="*/ 3605 w 8021"/>
                <a:gd name="T49" fmla="*/ 0 h 43"/>
                <a:gd name="T50" fmla="*/ 3925 w 8021"/>
                <a:gd name="T51" fmla="*/ 22 h 43"/>
                <a:gd name="T52" fmla="*/ 3605 w 8021"/>
                <a:gd name="T53" fmla="*/ 43 h 43"/>
                <a:gd name="T54" fmla="*/ 3605 w 8021"/>
                <a:gd name="T55" fmla="*/ 0 h 43"/>
                <a:gd name="T56" fmla="*/ 4416 w 8021"/>
                <a:gd name="T57" fmla="*/ 0 h 43"/>
                <a:gd name="T58" fmla="*/ 4416 w 8021"/>
                <a:gd name="T59" fmla="*/ 43 h 43"/>
                <a:gd name="T60" fmla="*/ 4096 w 8021"/>
                <a:gd name="T61" fmla="*/ 22 h 43"/>
                <a:gd name="T62" fmla="*/ 4629 w 8021"/>
                <a:gd name="T63" fmla="*/ 0 h 43"/>
                <a:gd name="T64" fmla="*/ 4949 w 8021"/>
                <a:gd name="T65" fmla="*/ 22 h 43"/>
                <a:gd name="T66" fmla="*/ 4629 w 8021"/>
                <a:gd name="T67" fmla="*/ 43 h 43"/>
                <a:gd name="T68" fmla="*/ 4629 w 8021"/>
                <a:gd name="T69" fmla="*/ 0 h 43"/>
                <a:gd name="T70" fmla="*/ 5440 w 8021"/>
                <a:gd name="T71" fmla="*/ 0 h 43"/>
                <a:gd name="T72" fmla="*/ 5440 w 8021"/>
                <a:gd name="T73" fmla="*/ 43 h 43"/>
                <a:gd name="T74" fmla="*/ 5120 w 8021"/>
                <a:gd name="T75" fmla="*/ 22 h 43"/>
                <a:gd name="T76" fmla="*/ 5653 w 8021"/>
                <a:gd name="T77" fmla="*/ 0 h 43"/>
                <a:gd name="T78" fmla="*/ 5973 w 8021"/>
                <a:gd name="T79" fmla="*/ 22 h 43"/>
                <a:gd name="T80" fmla="*/ 5653 w 8021"/>
                <a:gd name="T81" fmla="*/ 43 h 43"/>
                <a:gd name="T82" fmla="*/ 5653 w 8021"/>
                <a:gd name="T83" fmla="*/ 0 h 43"/>
                <a:gd name="T84" fmla="*/ 6464 w 8021"/>
                <a:gd name="T85" fmla="*/ 0 h 43"/>
                <a:gd name="T86" fmla="*/ 6464 w 8021"/>
                <a:gd name="T87" fmla="*/ 43 h 43"/>
                <a:gd name="T88" fmla="*/ 6144 w 8021"/>
                <a:gd name="T89" fmla="*/ 22 h 43"/>
                <a:gd name="T90" fmla="*/ 6677 w 8021"/>
                <a:gd name="T91" fmla="*/ 0 h 43"/>
                <a:gd name="T92" fmla="*/ 6997 w 8021"/>
                <a:gd name="T93" fmla="*/ 22 h 43"/>
                <a:gd name="T94" fmla="*/ 6677 w 8021"/>
                <a:gd name="T95" fmla="*/ 43 h 43"/>
                <a:gd name="T96" fmla="*/ 6677 w 8021"/>
                <a:gd name="T97" fmla="*/ 0 h 43"/>
                <a:gd name="T98" fmla="*/ 7488 w 8021"/>
                <a:gd name="T99" fmla="*/ 0 h 43"/>
                <a:gd name="T100" fmla="*/ 7488 w 8021"/>
                <a:gd name="T101" fmla="*/ 43 h 43"/>
                <a:gd name="T102" fmla="*/ 7168 w 8021"/>
                <a:gd name="T103" fmla="*/ 22 h 43"/>
                <a:gd name="T104" fmla="*/ 7701 w 8021"/>
                <a:gd name="T105" fmla="*/ 0 h 43"/>
                <a:gd name="T106" fmla="*/ 8021 w 8021"/>
                <a:gd name="T107" fmla="*/ 22 h 43"/>
                <a:gd name="T108" fmla="*/ 7701 w 8021"/>
                <a:gd name="T109" fmla="*/ 43 h 43"/>
                <a:gd name="T110" fmla="*/ 7701 w 8021"/>
                <a:gd name="T1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1" h="43">
                  <a:moveTo>
                    <a:pt x="21" y="0"/>
                  </a:moveTo>
                  <a:lnTo>
                    <a:pt x="320" y="0"/>
                  </a:lnTo>
                  <a:cubicBezTo>
                    <a:pt x="331" y="0"/>
                    <a:pt x="341" y="10"/>
                    <a:pt x="341" y="22"/>
                  </a:cubicBezTo>
                  <a:cubicBezTo>
                    <a:pt x="341" y="33"/>
                    <a:pt x="331" y="43"/>
                    <a:pt x="320" y="43"/>
                  </a:cubicBezTo>
                  <a:lnTo>
                    <a:pt x="21" y="43"/>
                  </a:lnTo>
                  <a:cubicBezTo>
                    <a:pt x="9" y="43"/>
                    <a:pt x="0" y="33"/>
                    <a:pt x="0" y="22"/>
                  </a:cubicBezTo>
                  <a:cubicBezTo>
                    <a:pt x="0" y="10"/>
                    <a:pt x="9" y="0"/>
                    <a:pt x="21" y="0"/>
                  </a:cubicBezTo>
                  <a:close/>
                  <a:moveTo>
                    <a:pt x="533" y="0"/>
                  </a:moveTo>
                  <a:lnTo>
                    <a:pt x="832" y="0"/>
                  </a:lnTo>
                  <a:cubicBezTo>
                    <a:pt x="843" y="0"/>
                    <a:pt x="853" y="10"/>
                    <a:pt x="853" y="22"/>
                  </a:cubicBezTo>
                  <a:cubicBezTo>
                    <a:pt x="853" y="33"/>
                    <a:pt x="843" y="43"/>
                    <a:pt x="832" y="43"/>
                  </a:cubicBezTo>
                  <a:lnTo>
                    <a:pt x="533" y="43"/>
                  </a:lnTo>
                  <a:cubicBezTo>
                    <a:pt x="521" y="43"/>
                    <a:pt x="512" y="33"/>
                    <a:pt x="512" y="22"/>
                  </a:cubicBezTo>
                  <a:cubicBezTo>
                    <a:pt x="512" y="10"/>
                    <a:pt x="521" y="0"/>
                    <a:pt x="533" y="0"/>
                  </a:cubicBezTo>
                  <a:close/>
                  <a:moveTo>
                    <a:pt x="1045" y="0"/>
                  </a:moveTo>
                  <a:lnTo>
                    <a:pt x="1344" y="0"/>
                  </a:lnTo>
                  <a:cubicBezTo>
                    <a:pt x="1355" y="0"/>
                    <a:pt x="1365" y="10"/>
                    <a:pt x="1365" y="22"/>
                  </a:cubicBezTo>
                  <a:cubicBezTo>
                    <a:pt x="1365" y="33"/>
                    <a:pt x="1355" y="43"/>
                    <a:pt x="1344" y="43"/>
                  </a:cubicBezTo>
                  <a:lnTo>
                    <a:pt x="1045" y="43"/>
                  </a:lnTo>
                  <a:cubicBezTo>
                    <a:pt x="1033" y="43"/>
                    <a:pt x="1024" y="33"/>
                    <a:pt x="1024" y="22"/>
                  </a:cubicBezTo>
                  <a:cubicBezTo>
                    <a:pt x="1024" y="10"/>
                    <a:pt x="1033" y="0"/>
                    <a:pt x="1045" y="0"/>
                  </a:cubicBezTo>
                  <a:close/>
                  <a:moveTo>
                    <a:pt x="1557" y="0"/>
                  </a:moveTo>
                  <a:lnTo>
                    <a:pt x="1856" y="0"/>
                  </a:lnTo>
                  <a:cubicBezTo>
                    <a:pt x="1867" y="0"/>
                    <a:pt x="1877" y="10"/>
                    <a:pt x="1877" y="22"/>
                  </a:cubicBezTo>
                  <a:cubicBezTo>
                    <a:pt x="1877" y="33"/>
                    <a:pt x="1867" y="43"/>
                    <a:pt x="1856" y="43"/>
                  </a:cubicBezTo>
                  <a:lnTo>
                    <a:pt x="1557" y="43"/>
                  </a:lnTo>
                  <a:cubicBezTo>
                    <a:pt x="1545" y="43"/>
                    <a:pt x="1536" y="33"/>
                    <a:pt x="1536" y="22"/>
                  </a:cubicBezTo>
                  <a:cubicBezTo>
                    <a:pt x="1536" y="10"/>
                    <a:pt x="1545" y="0"/>
                    <a:pt x="1557" y="0"/>
                  </a:cubicBezTo>
                  <a:close/>
                  <a:moveTo>
                    <a:pt x="2069" y="0"/>
                  </a:moveTo>
                  <a:lnTo>
                    <a:pt x="2368" y="0"/>
                  </a:lnTo>
                  <a:cubicBezTo>
                    <a:pt x="2379" y="0"/>
                    <a:pt x="2389" y="10"/>
                    <a:pt x="2389" y="22"/>
                  </a:cubicBezTo>
                  <a:cubicBezTo>
                    <a:pt x="2389" y="33"/>
                    <a:pt x="2379" y="43"/>
                    <a:pt x="2368" y="43"/>
                  </a:cubicBezTo>
                  <a:lnTo>
                    <a:pt x="2069" y="43"/>
                  </a:lnTo>
                  <a:cubicBezTo>
                    <a:pt x="2057" y="43"/>
                    <a:pt x="2048" y="33"/>
                    <a:pt x="2048" y="22"/>
                  </a:cubicBezTo>
                  <a:cubicBezTo>
                    <a:pt x="2048" y="10"/>
                    <a:pt x="2057" y="0"/>
                    <a:pt x="2069" y="0"/>
                  </a:cubicBezTo>
                  <a:close/>
                  <a:moveTo>
                    <a:pt x="2581" y="0"/>
                  </a:moveTo>
                  <a:lnTo>
                    <a:pt x="2880" y="0"/>
                  </a:lnTo>
                  <a:cubicBezTo>
                    <a:pt x="2891" y="0"/>
                    <a:pt x="2901" y="10"/>
                    <a:pt x="2901" y="22"/>
                  </a:cubicBezTo>
                  <a:cubicBezTo>
                    <a:pt x="2901" y="33"/>
                    <a:pt x="2891" y="43"/>
                    <a:pt x="2880" y="43"/>
                  </a:cubicBezTo>
                  <a:lnTo>
                    <a:pt x="2581" y="43"/>
                  </a:lnTo>
                  <a:cubicBezTo>
                    <a:pt x="2569" y="43"/>
                    <a:pt x="2560" y="33"/>
                    <a:pt x="2560" y="22"/>
                  </a:cubicBezTo>
                  <a:cubicBezTo>
                    <a:pt x="2560" y="10"/>
                    <a:pt x="2569" y="0"/>
                    <a:pt x="2581" y="0"/>
                  </a:cubicBezTo>
                  <a:close/>
                  <a:moveTo>
                    <a:pt x="3093" y="0"/>
                  </a:moveTo>
                  <a:lnTo>
                    <a:pt x="3392" y="0"/>
                  </a:lnTo>
                  <a:cubicBezTo>
                    <a:pt x="3403" y="0"/>
                    <a:pt x="3413" y="10"/>
                    <a:pt x="3413" y="22"/>
                  </a:cubicBezTo>
                  <a:cubicBezTo>
                    <a:pt x="3413" y="33"/>
                    <a:pt x="3403" y="43"/>
                    <a:pt x="3392" y="43"/>
                  </a:cubicBezTo>
                  <a:lnTo>
                    <a:pt x="3093" y="43"/>
                  </a:lnTo>
                  <a:cubicBezTo>
                    <a:pt x="3081" y="43"/>
                    <a:pt x="3072" y="33"/>
                    <a:pt x="3072" y="22"/>
                  </a:cubicBezTo>
                  <a:cubicBezTo>
                    <a:pt x="3072" y="10"/>
                    <a:pt x="3081" y="0"/>
                    <a:pt x="3093" y="0"/>
                  </a:cubicBezTo>
                  <a:close/>
                  <a:moveTo>
                    <a:pt x="3605" y="0"/>
                  </a:moveTo>
                  <a:lnTo>
                    <a:pt x="3904" y="0"/>
                  </a:lnTo>
                  <a:cubicBezTo>
                    <a:pt x="3915" y="0"/>
                    <a:pt x="3925" y="10"/>
                    <a:pt x="3925" y="22"/>
                  </a:cubicBezTo>
                  <a:cubicBezTo>
                    <a:pt x="3925" y="33"/>
                    <a:pt x="3915" y="43"/>
                    <a:pt x="3904" y="43"/>
                  </a:cubicBezTo>
                  <a:lnTo>
                    <a:pt x="3605" y="43"/>
                  </a:lnTo>
                  <a:cubicBezTo>
                    <a:pt x="3593" y="43"/>
                    <a:pt x="3584" y="33"/>
                    <a:pt x="3584" y="22"/>
                  </a:cubicBezTo>
                  <a:cubicBezTo>
                    <a:pt x="3584" y="10"/>
                    <a:pt x="3593" y="0"/>
                    <a:pt x="3605" y="0"/>
                  </a:cubicBezTo>
                  <a:close/>
                  <a:moveTo>
                    <a:pt x="4117" y="0"/>
                  </a:moveTo>
                  <a:lnTo>
                    <a:pt x="4416" y="0"/>
                  </a:lnTo>
                  <a:cubicBezTo>
                    <a:pt x="4427" y="0"/>
                    <a:pt x="4437" y="10"/>
                    <a:pt x="4437" y="22"/>
                  </a:cubicBezTo>
                  <a:cubicBezTo>
                    <a:pt x="4437" y="33"/>
                    <a:pt x="4427" y="43"/>
                    <a:pt x="4416" y="43"/>
                  </a:cubicBezTo>
                  <a:lnTo>
                    <a:pt x="4117" y="43"/>
                  </a:lnTo>
                  <a:cubicBezTo>
                    <a:pt x="4105" y="43"/>
                    <a:pt x="4096" y="33"/>
                    <a:pt x="4096" y="22"/>
                  </a:cubicBezTo>
                  <a:cubicBezTo>
                    <a:pt x="4096" y="10"/>
                    <a:pt x="4105" y="0"/>
                    <a:pt x="4117" y="0"/>
                  </a:cubicBezTo>
                  <a:close/>
                  <a:moveTo>
                    <a:pt x="4629" y="0"/>
                  </a:moveTo>
                  <a:lnTo>
                    <a:pt x="4928" y="0"/>
                  </a:lnTo>
                  <a:cubicBezTo>
                    <a:pt x="4939" y="0"/>
                    <a:pt x="4949" y="10"/>
                    <a:pt x="4949" y="22"/>
                  </a:cubicBezTo>
                  <a:cubicBezTo>
                    <a:pt x="4949" y="33"/>
                    <a:pt x="4939" y="43"/>
                    <a:pt x="4928" y="43"/>
                  </a:cubicBezTo>
                  <a:lnTo>
                    <a:pt x="4629" y="43"/>
                  </a:lnTo>
                  <a:cubicBezTo>
                    <a:pt x="4617" y="43"/>
                    <a:pt x="4608" y="33"/>
                    <a:pt x="4608" y="22"/>
                  </a:cubicBezTo>
                  <a:cubicBezTo>
                    <a:pt x="4608" y="10"/>
                    <a:pt x="4617" y="0"/>
                    <a:pt x="4629" y="0"/>
                  </a:cubicBezTo>
                  <a:close/>
                  <a:moveTo>
                    <a:pt x="5141" y="0"/>
                  </a:moveTo>
                  <a:lnTo>
                    <a:pt x="5440" y="0"/>
                  </a:lnTo>
                  <a:cubicBezTo>
                    <a:pt x="5451" y="0"/>
                    <a:pt x="5461" y="10"/>
                    <a:pt x="5461" y="22"/>
                  </a:cubicBezTo>
                  <a:cubicBezTo>
                    <a:pt x="5461" y="33"/>
                    <a:pt x="5451" y="43"/>
                    <a:pt x="5440" y="43"/>
                  </a:cubicBezTo>
                  <a:lnTo>
                    <a:pt x="5141" y="43"/>
                  </a:lnTo>
                  <a:cubicBezTo>
                    <a:pt x="5129" y="43"/>
                    <a:pt x="5120" y="33"/>
                    <a:pt x="5120" y="22"/>
                  </a:cubicBezTo>
                  <a:cubicBezTo>
                    <a:pt x="5120" y="10"/>
                    <a:pt x="5129" y="0"/>
                    <a:pt x="5141" y="0"/>
                  </a:cubicBezTo>
                  <a:close/>
                  <a:moveTo>
                    <a:pt x="5653" y="0"/>
                  </a:moveTo>
                  <a:lnTo>
                    <a:pt x="5952" y="0"/>
                  </a:lnTo>
                  <a:cubicBezTo>
                    <a:pt x="5963" y="0"/>
                    <a:pt x="5973" y="10"/>
                    <a:pt x="5973" y="22"/>
                  </a:cubicBezTo>
                  <a:cubicBezTo>
                    <a:pt x="5973" y="33"/>
                    <a:pt x="5963" y="43"/>
                    <a:pt x="5952" y="43"/>
                  </a:cubicBezTo>
                  <a:lnTo>
                    <a:pt x="5653" y="43"/>
                  </a:lnTo>
                  <a:cubicBezTo>
                    <a:pt x="5641" y="43"/>
                    <a:pt x="5632" y="33"/>
                    <a:pt x="5632" y="22"/>
                  </a:cubicBezTo>
                  <a:cubicBezTo>
                    <a:pt x="5632" y="10"/>
                    <a:pt x="5641" y="0"/>
                    <a:pt x="5653" y="0"/>
                  </a:cubicBezTo>
                  <a:close/>
                  <a:moveTo>
                    <a:pt x="6165" y="0"/>
                  </a:moveTo>
                  <a:lnTo>
                    <a:pt x="6464" y="0"/>
                  </a:lnTo>
                  <a:cubicBezTo>
                    <a:pt x="6475" y="0"/>
                    <a:pt x="6485" y="10"/>
                    <a:pt x="6485" y="22"/>
                  </a:cubicBezTo>
                  <a:cubicBezTo>
                    <a:pt x="6485" y="33"/>
                    <a:pt x="6475" y="43"/>
                    <a:pt x="6464" y="43"/>
                  </a:cubicBezTo>
                  <a:lnTo>
                    <a:pt x="6165" y="43"/>
                  </a:lnTo>
                  <a:cubicBezTo>
                    <a:pt x="6153" y="43"/>
                    <a:pt x="6144" y="33"/>
                    <a:pt x="6144" y="22"/>
                  </a:cubicBezTo>
                  <a:cubicBezTo>
                    <a:pt x="6144" y="10"/>
                    <a:pt x="6153" y="0"/>
                    <a:pt x="6165" y="0"/>
                  </a:cubicBezTo>
                  <a:close/>
                  <a:moveTo>
                    <a:pt x="6677" y="0"/>
                  </a:moveTo>
                  <a:lnTo>
                    <a:pt x="6976" y="0"/>
                  </a:lnTo>
                  <a:cubicBezTo>
                    <a:pt x="6987" y="0"/>
                    <a:pt x="6997" y="10"/>
                    <a:pt x="6997" y="22"/>
                  </a:cubicBezTo>
                  <a:cubicBezTo>
                    <a:pt x="6997" y="33"/>
                    <a:pt x="6987" y="43"/>
                    <a:pt x="6976" y="43"/>
                  </a:cubicBezTo>
                  <a:lnTo>
                    <a:pt x="6677" y="43"/>
                  </a:lnTo>
                  <a:cubicBezTo>
                    <a:pt x="6665" y="43"/>
                    <a:pt x="6656" y="33"/>
                    <a:pt x="6656" y="22"/>
                  </a:cubicBezTo>
                  <a:cubicBezTo>
                    <a:pt x="6656" y="10"/>
                    <a:pt x="6665" y="0"/>
                    <a:pt x="6677" y="0"/>
                  </a:cubicBezTo>
                  <a:close/>
                  <a:moveTo>
                    <a:pt x="7189" y="0"/>
                  </a:moveTo>
                  <a:lnTo>
                    <a:pt x="7488" y="0"/>
                  </a:lnTo>
                  <a:cubicBezTo>
                    <a:pt x="7499" y="0"/>
                    <a:pt x="7509" y="10"/>
                    <a:pt x="7509" y="22"/>
                  </a:cubicBezTo>
                  <a:cubicBezTo>
                    <a:pt x="7509" y="33"/>
                    <a:pt x="7499" y="43"/>
                    <a:pt x="7488" y="43"/>
                  </a:cubicBezTo>
                  <a:lnTo>
                    <a:pt x="7189" y="43"/>
                  </a:lnTo>
                  <a:cubicBezTo>
                    <a:pt x="7177" y="43"/>
                    <a:pt x="7168" y="33"/>
                    <a:pt x="7168" y="22"/>
                  </a:cubicBezTo>
                  <a:cubicBezTo>
                    <a:pt x="7168" y="10"/>
                    <a:pt x="7177" y="0"/>
                    <a:pt x="7189" y="0"/>
                  </a:cubicBezTo>
                  <a:close/>
                  <a:moveTo>
                    <a:pt x="7701" y="0"/>
                  </a:moveTo>
                  <a:lnTo>
                    <a:pt x="8000" y="0"/>
                  </a:lnTo>
                  <a:cubicBezTo>
                    <a:pt x="8011" y="0"/>
                    <a:pt x="8021" y="10"/>
                    <a:pt x="8021" y="22"/>
                  </a:cubicBezTo>
                  <a:cubicBezTo>
                    <a:pt x="8021" y="33"/>
                    <a:pt x="8011" y="43"/>
                    <a:pt x="8000" y="43"/>
                  </a:cubicBezTo>
                  <a:lnTo>
                    <a:pt x="7701" y="43"/>
                  </a:lnTo>
                  <a:cubicBezTo>
                    <a:pt x="7689" y="43"/>
                    <a:pt x="7680" y="33"/>
                    <a:pt x="7680" y="22"/>
                  </a:cubicBezTo>
                  <a:cubicBezTo>
                    <a:pt x="7680" y="10"/>
                    <a:pt x="7689" y="0"/>
                    <a:pt x="7701" y="0"/>
                  </a:cubicBezTo>
                  <a:close/>
                </a:path>
              </a:pathLst>
            </a:custGeom>
            <a:solidFill>
              <a:srgbClr val="F44336"/>
            </a:solidFill>
            <a:ln w="12700" cap="flat">
              <a:solidFill>
                <a:srgbClr val="F443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7FA8CCB2-4F3E-0201-7C5C-96C831933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9883" y="3662247"/>
              <a:ext cx="3226764" cy="17141"/>
            </a:xfrm>
            <a:custGeom>
              <a:avLst/>
              <a:gdLst>
                <a:gd name="T0" fmla="*/ 320 w 8021"/>
                <a:gd name="T1" fmla="*/ 0 h 42"/>
                <a:gd name="T2" fmla="*/ 320 w 8021"/>
                <a:gd name="T3" fmla="*/ 42 h 42"/>
                <a:gd name="T4" fmla="*/ 0 w 8021"/>
                <a:gd name="T5" fmla="*/ 21 h 42"/>
                <a:gd name="T6" fmla="*/ 533 w 8021"/>
                <a:gd name="T7" fmla="*/ 0 h 42"/>
                <a:gd name="T8" fmla="*/ 853 w 8021"/>
                <a:gd name="T9" fmla="*/ 21 h 42"/>
                <a:gd name="T10" fmla="*/ 533 w 8021"/>
                <a:gd name="T11" fmla="*/ 42 h 42"/>
                <a:gd name="T12" fmla="*/ 533 w 8021"/>
                <a:gd name="T13" fmla="*/ 0 h 42"/>
                <a:gd name="T14" fmla="*/ 1344 w 8021"/>
                <a:gd name="T15" fmla="*/ 0 h 42"/>
                <a:gd name="T16" fmla="*/ 1344 w 8021"/>
                <a:gd name="T17" fmla="*/ 42 h 42"/>
                <a:gd name="T18" fmla="*/ 1024 w 8021"/>
                <a:gd name="T19" fmla="*/ 21 h 42"/>
                <a:gd name="T20" fmla="*/ 1557 w 8021"/>
                <a:gd name="T21" fmla="*/ 0 h 42"/>
                <a:gd name="T22" fmla="*/ 1877 w 8021"/>
                <a:gd name="T23" fmla="*/ 21 h 42"/>
                <a:gd name="T24" fmla="*/ 1557 w 8021"/>
                <a:gd name="T25" fmla="*/ 42 h 42"/>
                <a:gd name="T26" fmla="*/ 1557 w 8021"/>
                <a:gd name="T27" fmla="*/ 0 h 42"/>
                <a:gd name="T28" fmla="*/ 2368 w 8021"/>
                <a:gd name="T29" fmla="*/ 0 h 42"/>
                <a:gd name="T30" fmla="*/ 2368 w 8021"/>
                <a:gd name="T31" fmla="*/ 42 h 42"/>
                <a:gd name="T32" fmla="*/ 2048 w 8021"/>
                <a:gd name="T33" fmla="*/ 21 h 42"/>
                <a:gd name="T34" fmla="*/ 2581 w 8021"/>
                <a:gd name="T35" fmla="*/ 0 h 42"/>
                <a:gd name="T36" fmla="*/ 2901 w 8021"/>
                <a:gd name="T37" fmla="*/ 21 h 42"/>
                <a:gd name="T38" fmla="*/ 2581 w 8021"/>
                <a:gd name="T39" fmla="*/ 42 h 42"/>
                <a:gd name="T40" fmla="*/ 2581 w 8021"/>
                <a:gd name="T41" fmla="*/ 0 h 42"/>
                <a:gd name="T42" fmla="*/ 3392 w 8021"/>
                <a:gd name="T43" fmla="*/ 0 h 42"/>
                <a:gd name="T44" fmla="*/ 3392 w 8021"/>
                <a:gd name="T45" fmla="*/ 42 h 42"/>
                <a:gd name="T46" fmla="*/ 3072 w 8021"/>
                <a:gd name="T47" fmla="*/ 21 h 42"/>
                <a:gd name="T48" fmla="*/ 3605 w 8021"/>
                <a:gd name="T49" fmla="*/ 0 h 42"/>
                <a:gd name="T50" fmla="*/ 3925 w 8021"/>
                <a:gd name="T51" fmla="*/ 21 h 42"/>
                <a:gd name="T52" fmla="*/ 3605 w 8021"/>
                <a:gd name="T53" fmla="*/ 42 h 42"/>
                <a:gd name="T54" fmla="*/ 3605 w 8021"/>
                <a:gd name="T55" fmla="*/ 0 h 42"/>
                <a:gd name="T56" fmla="*/ 4416 w 8021"/>
                <a:gd name="T57" fmla="*/ 0 h 42"/>
                <a:gd name="T58" fmla="*/ 4416 w 8021"/>
                <a:gd name="T59" fmla="*/ 42 h 42"/>
                <a:gd name="T60" fmla="*/ 4096 w 8021"/>
                <a:gd name="T61" fmla="*/ 21 h 42"/>
                <a:gd name="T62" fmla="*/ 4629 w 8021"/>
                <a:gd name="T63" fmla="*/ 0 h 42"/>
                <a:gd name="T64" fmla="*/ 4949 w 8021"/>
                <a:gd name="T65" fmla="*/ 21 h 42"/>
                <a:gd name="T66" fmla="*/ 4629 w 8021"/>
                <a:gd name="T67" fmla="*/ 42 h 42"/>
                <a:gd name="T68" fmla="*/ 4629 w 8021"/>
                <a:gd name="T69" fmla="*/ 0 h 42"/>
                <a:gd name="T70" fmla="*/ 5440 w 8021"/>
                <a:gd name="T71" fmla="*/ 0 h 42"/>
                <a:gd name="T72" fmla="*/ 5440 w 8021"/>
                <a:gd name="T73" fmla="*/ 42 h 42"/>
                <a:gd name="T74" fmla="*/ 5120 w 8021"/>
                <a:gd name="T75" fmla="*/ 21 h 42"/>
                <a:gd name="T76" fmla="*/ 5653 w 8021"/>
                <a:gd name="T77" fmla="*/ 0 h 42"/>
                <a:gd name="T78" fmla="*/ 5973 w 8021"/>
                <a:gd name="T79" fmla="*/ 21 h 42"/>
                <a:gd name="T80" fmla="*/ 5653 w 8021"/>
                <a:gd name="T81" fmla="*/ 42 h 42"/>
                <a:gd name="T82" fmla="*/ 5653 w 8021"/>
                <a:gd name="T83" fmla="*/ 0 h 42"/>
                <a:gd name="T84" fmla="*/ 6464 w 8021"/>
                <a:gd name="T85" fmla="*/ 0 h 42"/>
                <a:gd name="T86" fmla="*/ 6464 w 8021"/>
                <a:gd name="T87" fmla="*/ 42 h 42"/>
                <a:gd name="T88" fmla="*/ 6144 w 8021"/>
                <a:gd name="T89" fmla="*/ 21 h 42"/>
                <a:gd name="T90" fmla="*/ 6677 w 8021"/>
                <a:gd name="T91" fmla="*/ 0 h 42"/>
                <a:gd name="T92" fmla="*/ 6997 w 8021"/>
                <a:gd name="T93" fmla="*/ 21 h 42"/>
                <a:gd name="T94" fmla="*/ 6677 w 8021"/>
                <a:gd name="T95" fmla="*/ 42 h 42"/>
                <a:gd name="T96" fmla="*/ 6677 w 8021"/>
                <a:gd name="T97" fmla="*/ 0 h 42"/>
                <a:gd name="T98" fmla="*/ 7488 w 8021"/>
                <a:gd name="T99" fmla="*/ 0 h 42"/>
                <a:gd name="T100" fmla="*/ 7488 w 8021"/>
                <a:gd name="T101" fmla="*/ 42 h 42"/>
                <a:gd name="T102" fmla="*/ 7168 w 8021"/>
                <a:gd name="T103" fmla="*/ 21 h 42"/>
                <a:gd name="T104" fmla="*/ 7701 w 8021"/>
                <a:gd name="T105" fmla="*/ 0 h 42"/>
                <a:gd name="T106" fmla="*/ 8021 w 8021"/>
                <a:gd name="T107" fmla="*/ 21 h 42"/>
                <a:gd name="T108" fmla="*/ 7701 w 8021"/>
                <a:gd name="T109" fmla="*/ 42 h 42"/>
                <a:gd name="T110" fmla="*/ 7701 w 8021"/>
                <a:gd name="T1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1" h="42">
                  <a:moveTo>
                    <a:pt x="21" y="0"/>
                  </a:moveTo>
                  <a:lnTo>
                    <a:pt x="320" y="0"/>
                  </a:lnTo>
                  <a:cubicBezTo>
                    <a:pt x="331" y="0"/>
                    <a:pt x="341" y="9"/>
                    <a:pt x="341" y="21"/>
                  </a:cubicBezTo>
                  <a:cubicBezTo>
                    <a:pt x="341" y="33"/>
                    <a:pt x="331" y="42"/>
                    <a:pt x="320" y="42"/>
                  </a:cubicBezTo>
                  <a:lnTo>
                    <a:pt x="21" y="42"/>
                  </a:ln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lose/>
                  <a:moveTo>
                    <a:pt x="533" y="0"/>
                  </a:moveTo>
                  <a:lnTo>
                    <a:pt x="832" y="0"/>
                  </a:lnTo>
                  <a:cubicBezTo>
                    <a:pt x="843" y="0"/>
                    <a:pt x="853" y="9"/>
                    <a:pt x="853" y="21"/>
                  </a:cubicBezTo>
                  <a:cubicBezTo>
                    <a:pt x="853" y="33"/>
                    <a:pt x="843" y="42"/>
                    <a:pt x="832" y="42"/>
                  </a:cubicBezTo>
                  <a:lnTo>
                    <a:pt x="533" y="42"/>
                  </a:lnTo>
                  <a:cubicBezTo>
                    <a:pt x="521" y="42"/>
                    <a:pt x="512" y="33"/>
                    <a:pt x="512" y="21"/>
                  </a:cubicBezTo>
                  <a:cubicBezTo>
                    <a:pt x="512" y="9"/>
                    <a:pt x="521" y="0"/>
                    <a:pt x="533" y="0"/>
                  </a:cubicBezTo>
                  <a:close/>
                  <a:moveTo>
                    <a:pt x="1045" y="0"/>
                  </a:moveTo>
                  <a:lnTo>
                    <a:pt x="1344" y="0"/>
                  </a:lnTo>
                  <a:cubicBezTo>
                    <a:pt x="1355" y="0"/>
                    <a:pt x="1365" y="9"/>
                    <a:pt x="1365" y="21"/>
                  </a:cubicBezTo>
                  <a:cubicBezTo>
                    <a:pt x="1365" y="33"/>
                    <a:pt x="1355" y="42"/>
                    <a:pt x="1344" y="42"/>
                  </a:cubicBezTo>
                  <a:lnTo>
                    <a:pt x="1045" y="42"/>
                  </a:lnTo>
                  <a:cubicBezTo>
                    <a:pt x="1033" y="42"/>
                    <a:pt x="1024" y="33"/>
                    <a:pt x="1024" y="21"/>
                  </a:cubicBezTo>
                  <a:cubicBezTo>
                    <a:pt x="1024" y="9"/>
                    <a:pt x="1033" y="0"/>
                    <a:pt x="1045" y="0"/>
                  </a:cubicBezTo>
                  <a:close/>
                  <a:moveTo>
                    <a:pt x="1557" y="0"/>
                  </a:moveTo>
                  <a:lnTo>
                    <a:pt x="1856" y="0"/>
                  </a:lnTo>
                  <a:cubicBezTo>
                    <a:pt x="1867" y="0"/>
                    <a:pt x="1877" y="9"/>
                    <a:pt x="1877" y="21"/>
                  </a:cubicBezTo>
                  <a:cubicBezTo>
                    <a:pt x="1877" y="33"/>
                    <a:pt x="1867" y="42"/>
                    <a:pt x="1856" y="42"/>
                  </a:cubicBezTo>
                  <a:lnTo>
                    <a:pt x="1557" y="42"/>
                  </a:lnTo>
                  <a:cubicBezTo>
                    <a:pt x="1545" y="42"/>
                    <a:pt x="1536" y="33"/>
                    <a:pt x="1536" y="21"/>
                  </a:cubicBezTo>
                  <a:cubicBezTo>
                    <a:pt x="1536" y="9"/>
                    <a:pt x="1545" y="0"/>
                    <a:pt x="1557" y="0"/>
                  </a:cubicBezTo>
                  <a:close/>
                  <a:moveTo>
                    <a:pt x="2069" y="0"/>
                  </a:moveTo>
                  <a:lnTo>
                    <a:pt x="2368" y="0"/>
                  </a:lnTo>
                  <a:cubicBezTo>
                    <a:pt x="2379" y="0"/>
                    <a:pt x="2389" y="9"/>
                    <a:pt x="2389" y="21"/>
                  </a:cubicBezTo>
                  <a:cubicBezTo>
                    <a:pt x="2389" y="33"/>
                    <a:pt x="2379" y="42"/>
                    <a:pt x="2368" y="42"/>
                  </a:cubicBezTo>
                  <a:lnTo>
                    <a:pt x="2069" y="42"/>
                  </a:lnTo>
                  <a:cubicBezTo>
                    <a:pt x="2057" y="42"/>
                    <a:pt x="2048" y="33"/>
                    <a:pt x="2048" y="21"/>
                  </a:cubicBezTo>
                  <a:cubicBezTo>
                    <a:pt x="2048" y="9"/>
                    <a:pt x="2057" y="0"/>
                    <a:pt x="2069" y="0"/>
                  </a:cubicBezTo>
                  <a:close/>
                  <a:moveTo>
                    <a:pt x="2581" y="0"/>
                  </a:moveTo>
                  <a:lnTo>
                    <a:pt x="2880" y="0"/>
                  </a:lnTo>
                  <a:cubicBezTo>
                    <a:pt x="2891" y="0"/>
                    <a:pt x="2901" y="9"/>
                    <a:pt x="2901" y="21"/>
                  </a:cubicBezTo>
                  <a:cubicBezTo>
                    <a:pt x="2901" y="33"/>
                    <a:pt x="2891" y="42"/>
                    <a:pt x="2880" y="42"/>
                  </a:cubicBezTo>
                  <a:lnTo>
                    <a:pt x="2581" y="42"/>
                  </a:lnTo>
                  <a:cubicBezTo>
                    <a:pt x="2569" y="42"/>
                    <a:pt x="2560" y="33"/>
                    <a:pt x="2560" y="21"/>
                  </a:cubicBezTo>
                  <a:cubicBezTo>
                    <a:pt x="2560" y="9"/>
                    <a:pt x="2569" y="0"/>
                    <a:pt x="2581" y="0"/>
                  </a:cubicBezTo>
                  <a:close/>
                  <a:moveTo>
                    <a:pt x="3093" y="0"/>
                  </a:moveTo>
                  <a:lnTo>
                    <a:pt x="3392" y="0"/>
                  </a:lnTo>
                  <a:cubicBezTo>
                    <a:pt x="3403" y="0"/>
                    <a:pt x="3413" y="9"/>
                    <a:pt x="3413" y="21"/>
                  </a:cubicBezTo>
                  <a:cubicBezTo>
                    <a:pt x="3413" y="33"/>
                    <a:pt x="3403" y="42"/>
                    <a:pt x="3392" y="42"/>
                  </a:cubicBezTo>
                  <a:lnTo>
                    <a:pt x="3093" y="42"/>
                  </a:lnTo>
                  <a:cubicBezTo>
                    <a:pt x="3081" y="42"/>
                    <a:pt x="3072" y="33"/>
                    <a:pt x="3072" y="21"/>
                  </a:cubicBezTo>
                  <a:cubicBezTo>
                    <a:pt x="3072" y="9"/>
                    <a:pt x="3081" y="0"/>
                    <a:pt x="3093" y="0"/>
                  </a:cubicBezTo>
                  <a:close/>
                  <a:moveTo>
                    <a:pt x="3605" y="0"/>
                  </a:moveTo>
                  <a:lnTo>
                    <a:pt x="3904" y="0"/>
                  </a:lnTo>
                  <a:cubicBezTo>
                    <a:pt x="3915" y="0"/>
                    <a:pt x="3925" y="9"/>
                    <a:pt x="3925" y="21"/>
                  </a:cubicBezTo>
                  <a:cubicBezTo>
                    <a:pt x="3925" y="33"/>
                    <a:pt x="3915" y="42"/>
                    <a:pt x="3904" y="42"/>
                  </a:cubicBezTo>
                  <a:lnTo>
                    <a:pt x="3605" y="42"/>
                  </a:lnTo>
                  <a:cubicBezTo>
                    <a:pt x="3593" y="42"/>
                    <a:pt x="3584" y="33"/>
                    <a:pt x="3584" y="21"/>
                  </a:cubicBezTo>
                  <a:cubicBezTo>
                    <a:pt x="3584" y="9"/>
                    <a:pt x="3593" y="0"/>
                    <a:pt x="3605" y="0"/>
                  </a:cubicBezTo>
                  <a:close/>
                  <a:moveTo>
                    <a:pt x="4117" y="0"/>
                  </a:moveTo>
                  <a:lnTo>
                    <a:pt x="4416" y="0"/>
                  </a:lnTo>
                  <a:cubicBezTo>
                    <a:pt x="4427" y="0"/>
                    <a:pt x="4437" y="9"/>
                    <a:pt x="4437" y="21"/>
                  </a:cubicBezTo>
                  <a:cubicBezTo>
                    <a:pt x="4437" y="33"/>
                    <a:pt x="4427" y="42"/>
                    <a:pt x="4416" y="42"/>
                  </a:cubicBezTo>
                  <a:lnTo>
                    <a:pt x="4117" y="42"/>
                  </a:lnTo>
                  <a:cubicBezTo>
                    <a:pt x="4105" y="42"/>
                    <a:pt x="4096" y="33"/>
                    <a:pt x="4096" y="21"/>
                  </a:cubicBezTo>
                  <a:cubicBezTo>
                    <a:pt x="4096" y="9"/>
                    <a:pt x="4105" y="0"/>
                    <a:pt x="4117" y="0"/>
                  </a:cubicBezTo>
                  <a:close/>
                  <a:moveTo>
                    <a:pt x="4629" y="0"/>
                  </a:moveTo>
                  <a:lnTo>
                    <a:pt x="4928" y="0"/>
                  </a:lnTo>
                  <a:cubicBezTo>
                    <a:pt x="4939" y="0"/>
                    <a:pt x="4949" y="9"/>
                    <a:pt x="4949" y="21"/>
                  </a:cubicBezTo>
                  <a:cubicBezTo>
                    <a:pt x="4949" y="33"/>
                    <a:pt x="4939" y="42"/>
                    <a:pt x="4928" y="42"/>
                  </a:cubicBezTo>
                  <a:lnTo>
                    <a:pt x="4629" y="42"/>
                  </a:lnTo>
                  <a:cubicBezTo>
                    <a:pt x="4617" y="42"/>
                    <a:pt x="4608" y="33"/>
                    <a:pt x="4608" y="21"/>
                  </a:cubicBezTo>
                  <a:cubicBezTo>
                    <a:pt x="4608" y="9"/>
                    <a:pt x="4617" y="0"/>
                    <a:pt x="4629" y="0"/>
                  </a:cubicBezTo>
                  <a:close/>
                  <a:moveTo>
                    <a:pt x="5141" y="0"/>
                  </a:moveTo>
                  <a:lnTo>
                    <a:pt x="5440" y="0"/>
                  </a:lnTo>
                  <a:cubicBezTo>
                    <a:pt x="5451" y="0"/>
                    <a:pt x="5461" y="9"/>
                    <a:pt x="5461" y="21"/>
                  </a:cubicBezTo>
                  <a:cubicBezTo>
                    <a:pt x="5461" y="33"/>
                    <a:pt x="5451" y="42"/>
                    <a:pt x="5440" y="42"/>
                  </a:cubicBezTo>
                  <a:lnTo>
                    <a:pt x="5141" y="42"/>
                  </a:lnTo>
                  <a:cubicBezTo>
                    <a:pt x="5129" y="42"/>
                    <a:pt x="5120" y="33"/>
                    <a:pt x="5120" y="21"/>
                  </a:cubicBezTo>
                  <a:cubicBezTo>
                    <a:pt x="5120" y="9"/>
                    <a:pt x="5129" y="0"/>
                    <a:pt x="5141" y="0"/>
                  </a:cubicBezTo>
                  <a:close/>
                  <a:moveTo>
                    <a:pt x="5653" y="0"/>
                  </a:moveTo>
                  <a:lnTo>
                    <a:pt x="5952" y="0"/>
                  </a:lnTo>
                  <a:cubicBezTo>
                    <a:pt x="5963" y="0"/>
                    <a:pt x="5973" y="9"/>
                    <a:pt x="5973" y="21"/>
                  </a:cubicBezTo>
                  <a:cubicBezTo>
                    <a:pt x="5973" y="33"/>
                    <a:pt x="5963" y="42"/>
                    <a:pt x="5952" y="42"/>
                  </a:cubicBezTo>
                  <a:lnTo>
                    <a:pt x="5653" y="42"/>
                  </a:lnTo>
                  <a:cubicBezTo>
                    <a:pt x="5641" y="42"/>
                    <a:pt x="5632" y="33"/>
                    <a:pt x="5632" y="21"/>
                  </a:cubicBezTo>
                  <a:cubicBezTo>
                    <a:pt x="5632" y="9"/>
                    <a:pt x="5641" y="0"/>
                    <a:pt x="5653" y="0"/>
                  </a:cubicBezTo>
                  <a:close/>
                  <a:moveTo>
                    <a:pt x="6165" y="0"/>
                  </a:moveTo>
                  <a:lnTo>
                    <a:pt x="6464" y="0"/>
                  </a:lnTo>
                  <a:cubicBezTo>
                    <a:pt x="6475" y="0"/>
                    <a:pt x="6485" y="9"/>
                    <a:pt x="6485" y="21"/>
                  </a:cubicBezTo>
                  <a:cubicBezTo>
                    <a:pt x="6485" y="33"/>
                    <a:pt x="6475" y="42"/>
                    <a:pt x="6464" y="42"/>
                  </a:cubicBezTo>
                  <a:lnTo>
                    <a:pt x="6165" y="42"/>
                  </a:lnTo>
                  <a:cubicBezTo>
                    <a:pt x="6153" y="42"/>
                    <a:pt x="6144" y="33"/>
                    <a:pt x="6144" y="21"/>
                  </a:cubicBezTo>
                  <a:cubicBezTo>
                    <a:pt x="6144" y="9"/>
                    <a:pt x="6153" y="0"/>
                    <a:pt x="6165" y="0"/>
                  </a:cubicBezTo>
                  <a:close/>
                  <a:moveTo>
                    <a:pt x="6677" y="0"/>
                  </a:moveTo>
                  <a:lnTo>
                    <a:pt x="6976" y="0"/>
                  </a:lnTo>
                  <a:cubicBezTo>
                    <a:pt x="6987" y="0"/>
                    <a:pt x="6997" y="9"/>
                    <a:pt x="6997" y="21"/>
                  </a:cubicBezTo>
                  <a:cubicBezTo>
                    <a:pt x="6997" y="33"/>
                    <a:pt x="6987" y="42"/>
                    <a:pt x="6976" y="42"/>
                  </a:cubicBezTo>
                  <a:lnTo>
                    <a:pt x="6677" y="42"/>
                  </a:lnTo>
                  <a:cubicBezTo>
                    <a:pt x="6665" y="42"/>
                    <a:pt x="6656" y="33"/>
                    <a:pt x="6656" y="21"/>
                  </a:cubicBezTo>
                  <a:cubicBezTo>
                    <a:pt x="6656" y="9"/>
                    <a:pt x="6665" y="0"/>
                    <a:pt x="6677" y="0"/>
                  </a:cubicBezTo>
                  <a:close/>
                  <a:moveTo>
                    <a:pt x="7189" y="0"/>
                  </a:moveTo>
                  <a:lnTo>
                    <a:pt x="7488" y="0"/>
                  </a:lnTo>
                  <a:cubicBezTo>
                    <a:pt x="7499" y="0"/>
                    <a:pt x="7509" y="9"/>
                    <a:pt x="7509" y="21"/>
                  </a:cubicBezTo>
                  <a:cubicBezTo>
                    <a:pt x="7509" y="33"/>
                    <a:pt x="7499" y="42"/>
                    <a:pt x="7488" y="42"/>
                  </a:cubicBezTo>
                  <a:lnTo>
                    <a:pt x="7189" y="42"/>
                  </a:lnTo>
                  <a:cubicBezTo>
                    <a:pt x="7177" y="42"/>
                    <a:pt x="7168" y="33"/>
                    <a:pt x="7168" y="21"/>
                  </a:cubicBezTo>
                  <a:cubicBezTo>
                    <a:pt x="7168" y="9"/>
                    <a:pt x="7177" y="0"/>
                    <a:pt x="7189" y="0"/>
                  </a:cubicBezTo>
                  <a:close/>
                  <a:moveTo>
                    <a:pt x="7701" y="0"/>
                  </a:moveTo>
                  <a:lnTo>
                    <a:pt x="8000" y="0"/>
                  </a:lnTo>
                  <a:cubicBezTo>
                    <a:pt x="8011" y="0"/>
                    <a:pt x="8021" y="9"/>
                    <a:pt x="8021" y="21"/>
                  </a:cubicBezTo>
                  <a:cubicBezTo>
                    <a:pt x="8021" y="33"/>
                    <a:pt x="8011" y="42"/>
                    <a:pt x="8000" y="42"/>
                  </a:cubicBezTo>
                  <a:lnTo>
                    <a:pt x="7701" y="42"/>
                  </a:lnTo>
                  <a:cubicBezTo>
                    <a:pt x="7689" y="42"/>
                    <a:pt x="7680" y="33"/>
                    <a:pt x="7680" y="21"/>
                  </a:cubicBezTo>
                  <a:cubicBezTo>
                    <a:pt x="7680" y="9"/>
                    <a:pt x="7689" y="0"/>
                    <a:pt x="7701" y="0"/>
                  </a:cubicBezTo>
                  <a:close/>
                </a:path>
              </a:pathLst>
            </a:custGeom>
            <a:solidFill>
              <a:srgbClr val="4086E3"/>
            </a:solidFill>
            <a:ln w="12700" cap="flat">
              <a:solidFill>
                <a:srgbClr val="4086E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888B9110-9C45-67C2-3AC5-0040E0D41243}"/>
              </a:ext>
            </a:extLst>
          </p:cNvPr>
          <p:cNvGrpSpPr/>
          <p:nvPr/>
        </p:nvGrpSpPr>
        <p:grpSpPr>
          <a:xfrm>
            <a:off x="6220191" y="2854485"/>
            <a:ext cx="4902921" cy="3254674"/>
            <a:chOff x="6220191" y="2854485"/>
            <a:chExt cx="4902921" cy="3254674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DFABE662-FD0F-7A1D-C438-0FB66957B4D5}"/>
                </a:ext>
              </a:extLst>
            </p:cNvPr>
            <p:cNvSpPr/>
            <p:nvPr/>
          </p:nvSpPr>
          <p:spPr>
            <a:xfrm>
              <a:off x="6220191" y="5650669"/>
              <a:ext cx="4902921" cy="458490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altLang="zh-CN" sz="2400" dirty="0">
                  <a:latin typeface="Trebuchet MS" panose="020B0603020202020204" pitchFamily="34" charset="0"/>
                  <a:ea typeface="+mn-lt"/>
                  <a:cs typeface="+mn-lt"/>
                </a:rPr>
                <a:t>Ideal virtual priority CC behavior</a:t>
              </a:r>
            </a:p>
          </p:txBody>
        </p:sp>
        <p:sp>
          <p:nvSpPr>
            <p:cNvPr id="47" name="Rectangle 5">
              <a:extLst>
                <a:ext uri="{FF2B5EF4-FFF2-40B4-BE49-F238E27FC236}">
                  <a16:creationId xmlns:a16="http://schemas.microsoft.com/office/drawing/2014/main" id="{E5BCA9AE-C514-5CDF-0560-EED60D0A8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3588" y="5219921"/>
              <a:ext cx="536192" cy="31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Time</a:t>
              </a:r>
              <a:endParaRPr kumimoji="0" lang="zh-CN" altLang="zh-CN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Line 6">
              <a:extLst>
                <a:ext uri="{FF2B5EF4-FFF2-40B4-BE49-F238E27FC236}">
                  <a16:creationId xmlns:a16="http://schemas.microsoft.com/office/drawing/2014/main" id="{F304A726-4892-DEE1-1E47-C0841E7676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28454" y="4249320"/>
              <a:ext cx="0" cy="1157007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6F7506C3-F06B-25E9-BE64-C7A5A1709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461" y="4249320"/>
              <a:ext cx="122129" cy="122129"/>
            </a:xfrm>
            <a:custGeom>
              <a:avLst/>
              <a:gdLst>
                <a:gd name="T0" fmla="*/ 57 w 57"/>
                <a:gd name="T1" fmla="*/ 57 h 57"/>
                <a:gd name="T2" fmla="*/ 28 w 57"/>
                <a:gd name="T3" fmla="*/ 0 h 57"/>
                <a:gd name="T4" fmla="*/ 0 w 5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28" y="0"/>
                  </a:lnTo>
                  <a:lnTo>
                    <a:pt x="0" y="57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Line 8">
              <a:extLst>
                <a:ext uri="{FF2B5EF4-FFF2-40B4-BE49-F238E27FC236}">
                  <a16:creationId xmlns:a16="http://schemas.microsoft.com/office/drawing/2014/main" id="{54112F4B-78F8-5A77-4C06-06A676511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8454" y="5406327"/>
              <a:ext cx="3132489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2AE7A991-3CA6-6CCA-7405-B08A3ADEA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0956" y="5346335"/>
              <a:ext cx="119986" cy="119985"/>
            </a:xfrm>
            <a:custGeom>
              <a:avLst/>
              <a:gdLst>
                <a:gd name="T0" fmla="*/ 0 w 56"/>
                <a:gd name="T1" fmla="*/ 56 h 56"/>
                <a:gd name="T2" fmla="*/ 56 w 56"/>
                <a:gd name="T3" fmla="*/ 28 h 56"/>
                <a:gd name="T4" fmla="*/ 0 w 56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0" y="56"/>
                  </a:moveTo>
                  <a:lnTo>
                    <a:pt x="56" y="28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Rectangle 10">
              <a:extLst>
                <a:ext uri="{FF2B5EF4-FFF2-40B4-BE49-F238E27FC236}">
                  <a16:creationId xmlns:a16="http://schemas.microsoft.com/office/drawing/2014/main" id="{583B5A3E-848B-6B56-D3AB-636A6A376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2721" y="4161474"/>
              <a:ext cx="489379" cy="31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Rate</a:t>
              </a:r>
              <a:endParaRPr kumimoji="0" lang="zh-CN" altLang="zh-CN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11">
              <a:extLst>
                <a:ext uri="{FF2B5EF4-FFF2-40B4-BE49-F238E27FC236}">
                  <a16:creationId xmlns:a16="http://schemas.microsoft.com/office/drawing/2014/main" id="{09E137B0-51AB-CBF9-5F45-4F140CCB5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3588" y="3829370"/>
              <a:ext cx="536192" cy="31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Time</a:t>
              </a:r>
              <a:endPara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Line 12">
              <a:extLst>
                <a:ext uri="{FF2B5EF4-FFF2-40B4-BE49-F238E27FC236}">
                  <a16:creationId xmlns:a16="http://schemas.microsoft.com/office/drawing/2014/main" id="{078AD60A-D0EE-B289-AFEA-653B8D54A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28454" y="2923049"/>
              <a:ext cx="0" cy="1157007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3">
              <a:extLst>
                <a:ext uri="{FF2B5EF4-FFF2-40B4-BE49-F238E27FC236}">
                  <a16:creationId xmlns:a16="http://schemas.microsoft.com/office/drawing/2014/main" id="{1D3BCB4C-9B90-1A92-7266-90F72A6BF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461" y="2923049"/>
              <a:ext cx="122129" cy="122129"/>
            </a:xfrm>
            <a:custGeom>
              <a:avLst/>
              <a:gdLst>
                <a:gd name="T0" fmla="*/ 57 w 57"/>
                <a:gd name="T1" fmla="*/ 57 h 57"/>
                <a:gd name="T2" fmla="*/ 28 w 57"/>
                <a:gd name="T3" fmla="*/ 0 h 57"/>
                <a:gd name="T4" fmla="*/ 0 w 5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7">
                  <a:moveTo>
                    <a:pt x="57" y="57"/>
                  </a:moveTo>
                  <a:lnTo>
                    <a:pt x="28" y="0"/>
                  </a:lnTo>
                  <a:lnTo>
                    <a:pt x="0" y="57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Line 14">
              <a:extLst>
                <a:ext uri="{FF2B5EF4-FFF2-40B4-BE49-F238E27FC236}">
                  <a16:creationId xmlns:a16="http://schemas.microsoft.com/office/drawing/2014/main" id="{DDFD7CF5-EAF7-17C9-B12F-52B6AB7AC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8454" y="4080055"/>
              <a:ext cx="3246047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id="{04C8E67F-8ADF-5F56-27B6-6CE5AAD12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2372" y="4020062"/>
              <a:ext cx="122129" cy="119985"/>
            </a:xfrm>
            <a:custGeom>
              <a:avLst/>
              <a:gdLst>
                <a:gd name="T0" fmla="*/ 0 w 57"/>
                <a:gd name="T1" fmla="*/ 56 h 56"/>
                <a:gd name="T2" fmla="*/ 57 w 57"/>
                <a:gd name="T3" fmla="*/ 28 h 56"/>
                <a:gd name="T4" fmla="*/ 0 w 57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6">
                  <a:moveTo>
                    <a:pt x="0" y="56"/>
                  </a:moveTo>
                  <a:lnTo>
                    <a:pt x="57" y="28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Rectangle 16">
              <a:extLst>
                <a:ext uri="{FF2B5EF4-FFF2-40B4-BE49-F238E27FC236}">
                  <a16:creationId xmlns:a16="http://schemas.microsoft.com/office/drawing/2014/main" id="{9ABA93C8-71A7-044D-73B0-06EDB25D9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1298" y="2854485"/>
              <a:ext cx="599340" cy="31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Delay</a:t>
              </a:r>
              <a:endPara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35">
              <a:extLst>
                <a:ext uri="{FF2B5EF4-FFF2-40B4-BE49-F238E27FC236}">
                  <a16:creationId xmlns:a16="http://schemas.microsoft.com/office/drawing/2014/main" id="{1CB565BF-6552-1EE5-83B2-7451428B4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3520" y="3064460"/>
              <a:ext cx="551132" cy="31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High </a:t>
              </a:r>
              <a:endPara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36">
              <a:extLst>
                <a:ext uri="{FF2B5EF4-FFF2-40B4-BE49-F238E27FC236}">
                  <a16:creationId xmlns:a16="http://schemas.microsoft.com/office/drawing/2014/main" id="{0ECF5ED2-2911-8071-65BD-73C1D7F35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0671" y="3257295"/>
              <a:ext cx="646883" cy="31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target</a:t>
              </a:r>
              <a:endPara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37">
              <a:extLst>
                <a:ext uri="{FF2B5EF4-FFF2-40B4-BE49-F238E27FC236}">
                  <a16:creationId xmlns:a16="http://schemas.microsoft.com/office/drawing/2014/main" id="{AB4798FE-822B-9015-8709-45EAA1FB4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7088" y="3497266"/>
              <a:ext cx="498609" cy="31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Low </a:t>
              </a:r>
              <a:endPara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38">
              <a:extLst>
                <a:ext uri="{FF2B5EF4-FFF2-40B4-BE49-F238E27FC236}">
                  <a16:creationId xmlns:a16="http://schemas.microsoft.com/office/drawing/2014/main" id="{62B239AB-80FB-1E9D-F5F8-7C63B18EB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0671" y="3685815"/>
              <a:ext cx="646883" cy="31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target</a:t>
              </a:r>
              <a:endParaRPr kumimoji="0" lang="zh-CN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74B5DAD7-6B61-FE37-B6D0-D57702C23D1F}"/>
              </a:ext>
            </a:extLst>
          </p:cNvPr>
          <p:cNvGrpSpPr/>
          <p:nvPr/>
        </p:nvGrpSpPr>
        <p:grpSpPr>
          <a:xfrm>
            <a:off x="7128454" y="3362282"/>
            <a:ext cx="3166771" cy="2016193"/>
            <a:chOff x="7128454" y="3362282"/>
            <a:chExt cx="3166771" cy="2016193"/>
          </a:xfrm>
        </p:grpSpPr>
        <p:sp>
          <p:nvSpPr>
            <p:cNvPr id="65" name="Line 18">
              <a:extLst>
                <a:ext uri="{FF2B5EF4-FFF2-40B4-BE49-F238E27FC236}">
                  <a16:creationId xmlns:a16="http://schemas.microsoft.com/office/drawing/2014/main" id="{52CB0B64-477B-5A9A-9018-865472F88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8454" y="4594281"/>
              <a:ext cx="3166771" cy="0"/>
            </a:xfrm>
            <a:prstGeom prst="line">
              <a:avLst/>
            </a:prstGeom>
            <a:noFill/>
            <a:ln w="1905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Line 20">
              <a:extLst>
                <a:ext uri="{FF2B5EF4-FFF2-40B4-BE49-F238E27FC236}">
                  <a16:creationId xmlns:a16="http://schemas.microsoft.com/office/drawing/2014/main" id="{5E59C262-1704-F38E-4FBD-3EA76C558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28454" y="4609278"/>
              <a:ext cx="964172" cy="2144"/>
            </a:xfrm>
            <a:prstGeom prst="line">
              <a:avLst/>
            </a:prstGeom>
            <a:noFill/>
            <a:ln w="1905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Line 19">
              <a:extLst>
                <a:ext uri="{FF2B5EF4-FFF2-40B4-BE49-F238E27FC236}">
                  <a16:creationId xmlns:a16="http://schemas.microsoft.com/office/drawing/2014/main" id="{68BC256E-21A6-C3A5-0C69-085AA39391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28454" y="3670817"/>
              <a:ext cx="964172" cy="40923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Line 21">
              <a:extLst>
                <a:ext uri="{FF2B5EF4-FFF2-40B4-BE49-F238E27FC236}">
                  <a16:creationId xmlns:a16="http://schemas.microsoft.com/office/drawing/2014/main" id="{31746D5B-3691-C1EE-6741-918D37A278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1200" y="4611421"/>
              <a:ext cx="244257" cy="404953"/>
            </a:xfrm>
            <a:prstGeom prst="line">
              <a:avLst/>
            </a:prstGeom>
            <a:noFill/>
            <a:ln w="1905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Line 22">
              <a:extLst>
                <a:ext uri="{FF2B5EF4-FFF2-40B4-BE49-F238E27FC236}">
                  <a16:creationId xmlns:a16="http://schemas.microsoft.com/office/drawing/2014/main" id="{9B5C823C-7D5B-20DB-A9E9-DEF0380C7D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8172" y="3398707"/>
              <a:ext cx="0" cy="1626238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3">
              <a:extLst>
                <a:ext uri="{FF2B5EF4-FFF2-40B4-BE49-F238E27FC236}">
                  <a16:creationId xmlns:a16="http://schemas.microsoft.com/office/drawing/2014/main" id="{7C0DEFA1-FF07-F801-F0AF-EFD643A5F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8178" y="4902815"/>
              <a:ext cx="119986" cy="122129"/>
            </a:xfrm>
            <a:custGeom>
              <a:avLst/>
              <a:gdLst>
                <a:gd name="T0" fmla="*/ 0 w 56"/>
                <a:gd name="T1" fmla="*/ 0 h 57"/>
                <a:gd name="T2" fmla="*/ 28 w 56"/>
                <a:gd name="T3" fmla="*/ 57 h 57"/>
                <a:gd name="T4" fmla="*/ 56 w 56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0" y="0"/>
                  </a:moveTo>
                  <a:lnTo>
                    <a:pt x="28" y="57"/>
                  </a:lnTo>
                  <a:lnTo>
                    <a:pt x="56" y="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Line 24">
              <a:extLst>
                <a:ext uri="{FF2B5EF4-FFF2-40B4-BE49-F238E27FC236}">
                  <a16:creationId xmlns:a16="http://schemas.microsoft.com/office/drawing/2014/main" id="{3B9B6B6B-3AFE-BFAD-0413-528F4A98ED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8959" y="4853535"/>
              <a:ext cx="192834" cy="293537"/>
            </a:xfrm>
            <a:prstGeom prst="line">
              <a:avLst/>
            </a:prstGeom>
            <a:noFill/>
            <a:ln w="1905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Line 25">
              <a:extLst>
                <a:ext uri="{FF2B5EF4-FFF2-40B4-BE49-F238E27FC236}">
                  <a16:creationId xmlns:a16="http://schemas.microsoft.com/office/drawing/2014/main" id="{1E53F71A-81DD-8E01-4A06-A98BA67A70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13314" y="4853535"/>
              <a:ext cx="595645" cy="160696"/>
            </a:xfrm>
            <a:prstGeom prst="line">
              <a:avLst/>
            </a:prstGeom>
            <a:noFill/>
            <a:ln w="1905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Line 26">
              <a:extLst>
                <a:ext uri="{FF2B5EF4-FFF2-40B4-BE49-F238E27FC236}">
                  <a16:creationId xmlns:a16="http://schemas.microsoft.com/office/drawing/2014/main" id="{5940F785-CACF-5CB9-0A54-586C7DCFA0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96911" y="3465127"/>
              <a:ext cx="803477" cy="20569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Line 28">
              <a:extLst>
                <a:ext uri="{FF2B5EF4-FFF2-40B4-BE49-F238E27FC236}">
                  <a16:creationId xmlns:a16="http://schemas.microsoft.com/office/drawing/2014/main" id="{3F67375D-C63F-E7EE-6D81-7F1CC5FC0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94769" y="3670817"/>
              <a:ext cx="0" cy="951317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9">
              <a:extLst>
                <a:ext uri="{FF2B5EF4-FFF2-40B4-BE49-F238E27FC236}">
                  <a16:creationId xmlns:a16="http://schemas.microsoft.com/office/drawing/2014/main" id="{C50CED3B-6098-2123-F838-27AD7F1B3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2633" y="4502147"/>
              <a:ext cx="122129" cy="119985"/>
            </a:xfrm>
            <a:custGeom>
              <a:avLst/>
              <a:gdLst>
                <a:gd name="T0" fmla="*/ 0 w 57"/>
                <a:gd name="T1" fmla="*/ 0 h 56"/>
                <a:gd name="T2" fmla="*/ 29 w 57"/>
                <a:gd name="T3" fmla="*/ 56 h 56"/>
                <a:gd name="T4" fmla="*/ 57 w 57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6">
                  <a:moveTo>
                    <a:pt x="0" y="0"/>
                  </a:moveTo>
                  <a:lnTo>
                    <a:pt x="29" y="56"/>
                  </a:lnTo>
                  <a:lnTo>
                    <a:pt x="57" y="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Line 30">
              <a:extLst>
                <a:ext uri="{FF2B5EF4-FFF2-40B4-BE49-F238E27FC236}">
                  <a16:creationId xmlns:a16="http://schemas.microsoft.com/office/drawing/2014/main" id="{B2EA4A74-A697-010B-2E77-97FD357163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08959" y="3480125"/>
              <a:ext cx="0" cy="1358412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31">
              <a:extLst>
                <a:ext uri="{FF2B5EF4-FFF2-40B4-BE49-F238E27FC236}">
                  <a16:creationId xmlns:a16="http://schemas.microsoft.com/office/drawing/2014/main" id="{DC1275F6-D692-E8B8-D111-9720D079E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966" y="4718552"/>
              <a:ext cx="122129" cy="119985"/>
            </a:xfrm>
            <a:custGeom>
              <a:avLst/>
              <a:gdLst>
                <a:gd name="T0" fmla="*/ 0 w 57"/>
                <a:gd name="T1" fmla="*/ 0 h 56"/>
                <a:gd name="T2" fmla="*/ 28 w 57"/>
                <a:gd name="T3" fmla="*/ 56 h 56"/>
                <a:gd name="T4" fmla="*/ 57 w 57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6">
                  <a:moveTo>
                    <a:pt x="0" y="0"/>
                  </a:moveTo>
                  <a:lnTo>
                    <a:pt x="28" y="56"/>
                  </a:lnTo>
                  <a:lnTo>
                    <a:pt x="57" y="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Line 32">
              <a:extLst>
                <a:ext uri="{FF2B5EF4-FFF2-40B4-BE49-F238E27FC236}">
                  <a16:creationId xmlns:a16="http://schemas.microsoft.com/office/drawing/2014/main" id="{7133B002-FE39-71C6-D19D-0ED30ED3A2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13174" y="3364425"/>
              <a:ext cx="582789" cy="2785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Line 33">
              <a:extLst>
                <a:ext uri="{FF2B5EF4-FFF2-40B4-BE49-F238E27FC236}">
                  <a16:creationId xmlns:a16="http://schemas.microsoft.com/office/drawing/2014/main" id="{E54AC1E0-1DE0-8650-6194-A77BDA7B7A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01793" y="5022802"/>
              <a:ext cx="424236" cy="124271"/>
            </a:xfrm>
            <a:prstGeom prst="line">
              <a:avLst/>
            </a:prstGeom>
            <a:noFill/>
            <a:ln w="1905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Line 34">
              <a:extLst>
                <a:ext uri="{FF2B5EF4-FFF2-40B4-BE49-F238E27FC236}">
                  <a16:creationId xmlns:a16="http://schemas.microsoft.com/office/drawing/2014/main" id="{1CA515D7-51F9-9006-2E3A-6C34A9460B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26029" y="5022802"/>
              <a:ext cx="162838" cy="248542"/>
            </a:xfrm>
            <a:prstGeom prst="line">
              <a:avLst/>
            </a:prstGeom>
            <a:noFill/>
            <a:ln w="1905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Line 39">
              <a:extLst>
                <a:ext uri="{FF2B5EF4-FFF2-40B4-BE49-F238E27FC236}">
                  <a16:creationId xmlns:a16="http://schemas.microsoft.com/office/drawing/2014/main" id="{1E3C777F-4DF5-883A-CC2E-F6E103EE26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86724" y="5144930"/>
              <a:ext cx="424236" cy="124271"/>
            </a:xfrm>
            <a:prstGeom prst="line">
              <a:avLst/>
            </a:prstGeom>
            <a:noFill/>
            <a:ln w="1905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Line 40">
              <a:extLst>
                <a:ext uri="{FF2B5EF4-FFF2-40B4-BE49-F238E27FC236}">
                  <a16:creationId xmlns:a16="http://schemas.microsoft.com/office/drawing/2014/main" id="{BFD755EA-55D0-847E-76D9-5E3C714215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10960" y="5144930"/>
              <a:ext cx="102845" cy="233545"/>
            </a:xfrm>
            <a:prstGeom prst="line">
              <a:avLst/>
            </a:prstGeom>
            <a:noFill/>
            <a:ln w="1905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Line 41">
              <a:extLst>
                <a:ext uri="{FF2B5EF4-FFF2-40B4-BE49-F238E27FC236}">
                  <a16:creationId xmlns:a16="http://schemas.microsoft.com/office/drawing/2014/main" id="{A345DF33-D5AF-28F1-BE41-033B07FC3E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00389" y="3392278"/>
              <a:ext cx="612785" cy="72849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Line 42">
              <a:extLst>
                <a:ext uri="{FF2B5EF4-FFF2-40B4-BE49-F238E27FC236}">
                  <a16:creationId xmlns:a16="http://schemas.microsoft.com/office/drawing/2014/main" id="{03102093-E8F9-0186-C38E-3865EC489A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10960" y="3362282"/>
              <a:ext cx="0" cy="1782647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43">
              <a:extLst>
                <a:ext uri="{FF2B5EF4-FFF2-40B4-BE49-F238E27FC236}">
                  <a16:creationId xmlns:a16="http://schemas.microsoft.com/office/drawing/2014/main" id="{9F7B8674-F470-22B9-45E1-148E4F80E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968" y="5024943"/>
              <a:ext cx="119986" cy="119985"/>
            </a:xfrm>
            <a:custGeom>
              <a:avLst/>
              <a:gdLst>
                <a:gd name="T0" fmla="*/ 0 w 56"/>
                <a:gd name="T1" fmla="*/ 0 h 56"/>
                <a:gd name="T2" fmla="*/ 28 w 56"/>
                <a:gd name="T3" fmla="*/ 56 h 56"/>
                <a:gd name="T4" fmla="*/ 56 w 56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6">
                  <a:moveTo>
                    <a:pt x="0" y="0"/>
                  </a:moveTo>
                  <a:lnTo>
                    <a:pt x="28" y="56"/>
                  </a:lnTo>
                  <a:lnTo>
                    <a:pt x="56" y="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9C78F388-61FC-F8A3-7EE8-B1CC9416A39F}"/>
              </a:ext>
            </a:extLst>
          </p:cNvPr>
          <p:cNvGrpSpPr/>
          <p:nvPr/>
        </p:nvGrpSpPr>
        <p:grpSpPr>
          <a:xfrm>
            <a:off x="2506392" y="2422996"/>
            <a:ext cx="6796716" cy="328213"/>
            <a:chOff x="2506392" y="2422996"/>
            <a:chExt cx="6796716" cy="328213"/>
          </a:xfrm>
        </p:grpSpPr>
        <p:sp>
          <p:nvSpPr>
            <p:cNvPr id="94" name="Rectangle 45">
              <a:extLst>
                <a:ext uri="{FF2B5EF4-FFF2-40B4-BE49-F238E27FC236}">
                  <a16:creationId xmlns:a16="http://schemas.microsoft.com/office/drawing/2014/main" id="{3F0D6763-B32E-4E38-7EAA-87AEF9AFF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135" y="2422996"/>
              <a:ext cx="183441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0" i="0" u="none" strike="noStrike" cap="none" normalizeH="0" baseline="0" dirty="0">
                  <a:ln>
                    <a:noFill/>
                  </a:ln>
                  <a:solidFill>
                    <a:srgbClr val="E53935"/>
                  </a:solidFill>
                  <a:effectLst/>
                  <a:latin typeface="Calibri" panose="020F0502020204030204" pitchFamily="34" charset="0"/>
                </a:rPr>
                <a:t>High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E53935"/>
                  </a:solidFill>
                  <a:effectLst/>
                  <a:latin typeface="Calibri" panose="020F0502020204030204" pitchFamily="34" charset="0"/>
                </a:rPr>
                <a:t>-priority flow</a:t>
              </a:r>
            </a:p>
          </p:txBody>
        </p:sp>
        <p:sp>
          <p:nvSpPr>
            <p:cNvPr id="95" name="Line 48">
              <a:extLst>
                <a:ext uri="{FF2B5EF4-FFF2-40B4-BE49-F238E27FC236}">
                  <a16:creationId xmlns:a16="http://schemas.microsoft.com/office/drawing/2014/main" id="{04C058DF-FB1E-96B4-2E0E-F769BA5EC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6392" y="2602996"/>
              <a:ext cx="722313" cy="0"/>
            </a:xfrm>
            <a:prstGeom prst="line">
              <a:avLst/>
            </a:prstGeom>
            <a:noFill/>
            <a:ln w="28575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  <p:sp>
          <p:nvSpPr>
            <p:cNvPr id="96" name="Rectangle 52">
              <a:extLst>
                <a:ext uri="{FF2B5EF4-FFF2-40B4-BE49-F238E27FC236}">
                  <a16:creationId xmlns:a16="http://schemas.microsoft.com/office/drawing/2014/main" id="{0D8025E5-0E5D-07DD-BCC3-936F2BBBE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801" y="2443432"/>
              <a:ext cx="17783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0" i="0" u="none" strike="noStrike" cap="none" normalizeH="0" baseline="0" dirty="0">
                  <a:ln>
                    <a:noFill/>
                  </a:ln>
                  <a:solidFill>
                    <a:srgbClr val="4086E3"/>
                  </a:solidFill>
                  <a:effectLst/>
                  <a:latin typeface="Calibri" panose="020F0502020204030204" pitchFamily="34" charset="0"/>
                </a:rPr>
                <a:t>Low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4086E3"/>
                  </a:solidFill>
                  <a:effectLst/>
                  <a:latin typeface="Calibri" panose="020F0502020204030204" pitchFamily="34" charset="0"/>
                </a:rPr>
                <a:t>-priority flow</a:t>
              </a:r>
            </a:p>
          </p:txBody>
        </p:sp>
        <p:sp>
          <p:nvSpPr>
            <p:cNvPr id="97" name="Line 55">
              <a:extLst>
                <a:ext uri="{FF2B5EF4-FFF2-40B4-BE49-F238E27FC236}">
                  <a16:creationId xmlns:a16="http://schemas.microsoft.com/office/drawing/2014/main" id="{B8099755-F01C-7EE8-034A-493E81C1EE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7239" y="2613908"/>
              <a:ext cx="722313" cy="3175"/>
            </a:xfrm>
            <a:prstGeom prst="line">
              <a:avLst/>
            </a:prstGeom>
            <a:noFill/>
            <a:ln w="28575" cap="rnd">
              <a:solidFill>
                <a:srgbClr val="4086E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795257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20E8F-4BF1-1B79-036B-160802FDE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F9FCF0-1FC2-E67A-E4D4-A1D5911F0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Insight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126F5FB-4A59-6EED-E7C4-59DA6001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F74868-CBFE-ABEA-646F-7E3B7CDF7EC9}"/>
              </a:ext>
            </a:extLst>
          </p:cNvPr>
          <p:cNvSpPr/>
          <p:nvPr/>
        </p:nvSpPr>
        <p:spPr>
          <a:xfrm>
            <a:off x="427922" y="1569650"/>
            <a:ext cx="10735798" cy="26776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914400" lvl="1" indent="-457200" algn="just">
              <a:buAutoNum type="arabicPeriod"/>
            </a:pPr>
            <a:r>
              <a:rPr lang="en-US" altLang="zh-CN" sz="2400" dirty="0">
                <a:latin typeface="Trebuchet MS" panose="020B0603020202020204" pitchFamily="34" charset="0"/>
              </a:rPr>
              <a:t>Virtual priority can be achieved by carefully </a:t>
            </a:r>
            <a:r>
              <a:rPr lang="en-US" altLang="zh-CN" sz="2400" b="1" dirty="0">
                <a:latin typeface="Trebuchet MS" panose="020B0603020202020204" pitchFamily="34" charset="0"/>
              </a:rPr>
              <a:t>managing bandwidth contention</a:t>
            </a:r>
            <a:r>
              <a:rPr lang="en-US" altLang="zh-CN" sz="2400" dirty="0">
                <a:latin typeface="Trebuchet MS" panose="020B0603020202020204" pitchFamily="34" charset="0"/>
              </a:rPr>
              <a:t> among flows within a physical priority queue, a task traditionally handled by the </a:t>
            </a:r>
            <a:r>
              <a:rPr lang="en-US" altLang="zh-CN" sz="2400" b="1" dirty="0">
                <a:latin typeface="Trebuchet MS" panose="020B0603020202020204" pitchFamily="34" charset="0"/>
              </a:rPr>
              <a:t>Congestion Control (CC)</a:t>
            </a:r>
            <a:r>
              <a:rPr lang="en-US" altLang="zh-CN" sz="2400" dirty="0">
                <a:latin typeface="Trebuchet MS" panose="020B0603020202020204" pitchFamily="34" charset="0"/>
              </a:rPr>
              <a:t> at the host.</a:t>
            </a:r>
          </a:p>
          <a:p>
            <a:pPr marL="914400" lvl="1" indent="-457200" algn="just">
              <a:buAutoNum type="arabicPeriod"/>
            </a:pPr>
            <a:endParaRPr lang="en-US" altLang="zh-CN" sz="2400" dirty="0">
              <a:latin typeface="Trebuchet MS" panose="020B0603020202020204" pitchFamily="34" charset="0"/>
            </a:endParaRPr>
          </a:p>
          <a:p>
            <a:pPr marL="914400" lvl="1" indent="-457200" algn="just">
              <a:buAutoNum type="arabicPeriod"/>
            </a:pPr>
            <a:r>
              <a:rPr lang="en-US" altLang="zh-CN" sz="2400" dirty="0">
                <a:latin typeface="Trebuchet MS" panose="020B0603020202020204" pitchFamily="34" charset="0"/>
              </a:rPr>
              <a:t>CC that supports virtual priority requires a </a:t>
            </a:r>
            <a:r>
              <a:rPr lang="en-US" altLang="zh-CN" sz="2400" b="1" dirty="0">
                <a:latin typeface="Trebuchet MS" panose="020B0603020202020204" pitchFamily="34" charset="0"/>
              </a:rPr>
              <a:t>multi-bit congestion signal </a:t>
            </a:r>
            <a:r>
              <a:rPr lang="en-US" altLang="zh-CN" sz="2400" dirty="0">
                <a:latin typeface="Trebuchet MS" panose="020B0603020202020204" pitchFamily="34" charset="0"/>
              </a:rPr>
              <a:t>and </a:t>
            </a:r>
            <a:r>
              <a:rPr lang="en-US" altLang="zh-CN" sz="2400" b="1" dirty="0">
                <a:latin typeface="Trebuchet MS" panose="020B0603020202020204" pitchFamily="34" charset="0"/>
              </a:rPr>
              <a:t>setting distinct congestion thresholds</a:t>
            </a:r>
            <a:r>
              <a:rPr lang="en-US" altLang="zh-CN" sz="2400" dirty="0">
                <a:latin typeface="Trebuchet MS" panose="020B0603020202020204" pitchFamily="34" charset="0"/>
              </a:rPr>
              <a:t> for flows with different priorities.</a:t>
            </a:r>
          </a:p>
        </p:txBody>
      </p:sp>
    </p:spTree>
    <p:extLst>
      <p:ext uri="{BB962C8B-B14F-4D97-AF65-F5344CB8AC3E}">
        <p14:creationId xmlns:p14="http://schemas.microsoft.com/office/powerpoint/2010/main" val="1565859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2527E-29B7-0998-76E9-2930BB011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2342ABC-DFC9-B167-40BB-6535EA25E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000" y="2231007"/>
            <a:ext cx="7200000" cy="28813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8ABFA41-2DD8-073D-9B02-36F2EC620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5" y="608400"/>
            <a:ext cx="11888797" cy="705600"/>
          </a:xfrm>
        </p:spPr>
        <p:txBody>
          <a:bodyPr>
            <a:normAutofit/>
          </a:bodyPr>
          <a:lstStyle/>
          <a:p>
            <a:r>
              <a:rPr lang="en-US" altLang="zh-CN" dirty="0"/>
              <a:t>Observation: </a:t>
            </a:r>
            <a:r>
              <a:rPr lang="en-US" altLang="zh-CN" sz="2900" dirty="0"/>
              <a:t>need careful balance between </a:t>
            </a:r>
            <a:r>
              <a:rPr lang="en-US" altLang="zh-CN" sz="2900" i="1" dirty="0"/>
              <a:t>O1</a:t>
            </a:r>
            <a:r>
              <a:rPr lang="en-US" altLang="zh-CN" sz="2900" dirty="0"/>
              <a:t> and </a:t>
            </a:r>
            <a:r>
              <a:rPr lang="en-US" altLang="zh-CN" sz="2900" i="1" dirty="0"/>
              <a:t>O2</a:t>
            </a:r>
            <a:r>
              <a:rPr lang="zh-CN" altLang="en-US" sz="2900" dirty="0"/>
              <a:t> 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F403040-80AB-F60A-CC75-E2D9447E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80D773F-5B4B-53C4-355F-C4FCB702E713}"/>
              </a:ext>
            </a:extLst>
          </p:cNvPr>
          <p:cNvSpPr/>
          <p:nvPr/>
        </p:nvSpPr>
        <p:spPr>
          <a:xfrm>
            <a:off x="1674796" y="5042945"/>
            <a:ext cx="8842407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000" dirty="0">
                <a:latin typeface="Trebuchet MS" panose="020B0603020202020204" pitchFamily="34" charset="0"/>
                <a:ea typeface="+mn-lt"/>
                <a:cs typeface="+mn-lt"/>
              </a:rPr>
              <a:t>2 High-priority Swift flows and 2 Low-priority Swift flows in the simulation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C81811E-56AF-7030-F8C8-C4A4D8DA9C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348"/>
          <a:stretch/>
        </p:blipFill>
        <p:spPr>
          <a:xfrm>
            <a:off x="3772293" y="2026642"/>
            <a:ext cx="4647414" cy="29506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6C4BF8B-7BB6-75A8-54CB-0D8B29B8AA87}"/>
              </a:ext>
            </a:extLst>
          </p:cNvPr>
          <p:cNvSpPr/>
          <p:nvPr/>
        </p:nvSpPr>
        <p:spPr>
          <a:xfrm>
            <a:off x="3932354" y="2526069"/>
            <a:ext cx="656134" cy="17342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6AA3A7C-5327-DD3F-CCBB-42440DE9AE2A}"/>
              </a:ext>
            </a:extLst>
          </p:cNvPr>
          <p:cNvSpPr/>
          <p:nvPr/>
        </p:nvSpPr>
        <p:spPr>
          <a:xfrm>
            <a:off x="7296909" y="4060288"/>
            <a:ext cx="1256428" cy="40011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67CDCAB-0B52-F4FF-9B7E-99ABE588D0BA}"/>
              </a:ext>
            </a:extLst>
          </p:cNvPr>
          <p:cNvSpPr txBox="1"/>
          <p:nvPr/>
        </p:nvSpPr>
        <p:spPr>
          <a:xfrm>
            <a:off x="4897115" y="1986015"/>
            <a:ext cx="2136577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V</a:t>
            </a:r>
            <a:r>
              <a:rPr lang="zh-CN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iolate</a:t>
            </a: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b="1" i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O1</a:t>
            </a:r>
            <a:r>
              <a:rPr lang="zh-CN" altLang="en-US" sz="2400" b="1" dirty="0">
                <a:latin typeface="Trebuchet MS" panose="020B0603020202020204" pitchFamily="34" charset="0"/>
                <a:ea typeface="+mn-lt"/>
                <a:cs typeface="+mn-lt"/>
              </a:rPr>
              <a:t>：</a:t>
            </a:r>
            <a:endParaRPr lang="en-US" altLang="zh-CN" sz="2400" b="1" dirty="0">
              <a:latin typeface="Trebuchet MS" panose="020B0603020202020204" pitchFamily="34" charset="0"/>
              <a:ea typeface="+mn-lt"/>
              <a:cs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Multi-priority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assurance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3A8136B-3426-96BD-2108-1F82B8AA562D}"/>
              </a:ext>
            </a:extLst>
          </p:cNvPr>
          <p:cNvSpPr txBox="1"/>
          <p:nvPr/>
        </p:nvSpPr>
        <p:spPr>
          <a:xfrm>
            <a:off x="8165760" y="3161151"/>
            <a:ext cx="2942861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V</a:t>
            </a:r>
            <a:r>
              <a:rPr lang="zh-CN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iolate</a:t>
            </a: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b="1" i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O2</a:t>
            </a:r>
            <a:r>
              <a:rPr lang="zh-CN" altLang="en-US" sz="2400" b="1" dirty="0">
                <a:latin typeface="Trebuchet MS" panose="020B0603020202020204" pitchFamily="34" charset="0"/>
                <a:ea typeface="+mn-lt"/>
                <a:cs typeface="+mn-lt"/>
              </a:rPr>
              <a:t>：</a:t>
            </a:r>
            <a:endParaRPr lang="en-US" altLang="zh-CN" sz="2400" b="1" dirty="0">
              <a:latin typeface="Trebuchet MS" panose="020B0603020202020204" pitchFamily="34" charset="0"/>
              <a:ea typeface="+mn-lt"/>
              <a:cs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Work conservation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81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C4AA8-64A9-815B-5830-35FAEF58D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4B9D6A-5DF2-E306-A329-0FA77500D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/>
              <a:t>Observation</a:t>
            </a:r>
            <a:r>
              <a:rPr lang="en-US" altLang="zh-CN" dirty="0"/>
              <a:t>: </a:t>
            </a:r>
            <a:r>
              <a:rPr lang="en-US" altLang="zh-CN" sz="3200" dirty="0"/>
              <a:t>need careful balance between </a:t>
            </a:r>
            <a:r>
              <a:rPr lang="en-US" altLang="zh-CN" sz="3200" i="1" dirty="0"/>
              <a:t>O1</a:t>
            </a:r>
            <a:r>
              <a:rPr lang="en-US" altLang="zh-CN" sz="3200" dirty="0"/>
              <a:t> and </a:t>
            </a:r>
            <a:r>
              <a:rPr lang="en-US" altLang="zh-CN" sz="3200" i="1" dirty="0"/>
              <a:t>O2</a:t>
            </a:r>
            <a:r>
              <a:rPr lang="zh-CN" altLang="en-US" sz="3200" dirty="0"/>
              <a:t> 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A105128-E835-8FE9-B6DB-1B193209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0788B1-A07F-B2AC-0601-BC6B16EF2130}"/>
              </a:ext>
            </a:extLst>
          </p:cNvPr>
          <p:cNvSpPr/>
          <p:nvPr/>
        </p:nvSpPr>
        <p:spPr>
          <a:xfrm>
            <a:off x="608013" y="1529605"/>
            <a:ext cx="10647940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Many existing CC designs are not suitable for virtual priority CC, which fail to balance multi-priority assurance (</a:t>
            </a:r>
            <a:r>
              <a:rPr lang="en-US" altLang="zh-CN" sz="2400" b="1" i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O1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) with work conservation (</a:t>
            </a:r>
            <a:r>
              <a:rPr lang="en-US" altLang="zh-CN" sz="2400" b="1" i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O2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).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60FD363-6E88-BEB8-7A67-C56769CF5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000" y="2780572"/>
            <a:ext cx="7200000" cy="28813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35D8F2A-B2B4-EE2A-8927-EC9F3D37A104}"/>
              </a:ext>
            </a:extLst>
          </p:cNvPr>
          <p:cNvSpPr/>
          <p:nvPr/>
        </p:nvSpPr>
        <p:spPr>
          <a:xfrm>
            <a:off x="1674796" y="5592510"/>
            <a:ext cx="8842407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000" dirty="0">
                <a:latin typeface="Trebuchet MS" panose="020B0603020202020204" pitchFamily="34" charset="0"/>
                <a:ea typeface="+mn-lt"/>
                <a:cs typeface="+mn-lt"/>
              </a:rPr>
              <a:t>2 High-priority Swift flows and 2 Low-priority Swift flows in the simulation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9462F85-2A71-BD30-02A0-5C0ED7F6D3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348"/>
          <a:stretch/>
        </p:blipFill>
        <p:spPr>
          <a:xfrm>
            <a:off x="3772293" y="2576207"/>
            <a:ext cx="4647414" cy="29506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F0DAA096-7864-F3B4-8F0C-044252F1DA9D}"/>
              </a:ext>
            </a:extLst>
          </p:cNvPr>
          <p:cNvSpPr/>
          <p:nvPr/>
        </p:nvSpPr>
        <p:spPr>
          <a:xfrm>
            <a:off x="3932354" y="3068016"/>
            <a:ext cx="656134" cy="17342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D4427E9-AAE4-18C3-D98B-AAE411606FC6}"/>
              </a:ext>
            </a:extLst>
          </p:cNvPr>
          <p:cNvSpPr/>
          <p:nvPr/>
        </p:nvSpPr>
        <p:spPr>
          <a:xfrm>
            <a:off x="7296909" y="4602235"/>
            <a:ext cx="1256428" cy="40011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F0711E4-1876-D5FB-6D96-8D3E53A4F832}"/>
              </a:ext>
            </a:extLst>
          </p:cNvPr>
          <p:cNvSpPr txBox="1"/>
          <p:nvPr/>
        </p:nvSpPr>
        <p:spPr>
          <a:xfrm>
            <a:off x="4897115" y="2527962"/>
            <a:ext cx="2136577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V</a:t>
            </a:r>
            <a:r>
              <a:rPr lang="zh-CN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iolate</a:t>
            </a: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b="1" i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O1</a:t>
            </a:r>
            <a:r>
              <a:rPr lang="zh-CN" altLang="en-US" sz="2400" b="1" dirty="0">
                <a:latin typeface="Trebuchet MS" panose="020B0603020202020204" pitchFamily="34" charset="0"/>
                <a:ea typeface="+mn-lt"/>
                <a:cs typeface="+mn-lt"/>
              </a:rPr>
              <a:t>：</a:t>
            </a:r>
            <a:endParaRPr lang="en-US" altLang="zh-CN" sz="2400" b="1" dirty="0">
              <a:latin typeface="Trebuchet MS" panose="020B0603020202020204" pitchFamily="34" charset="0"/>
              <a:ea typeface="+mn-lt"/>
              <a:cs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Multi-priority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assurance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31E9748-A8F1-1A26-C85F-E768748076EA}"/>
              </a:ext>
            </a:extLst>
          </p:cNvPr>
          <p:cNvSpPr txBox="1"/>
          <p:nvPr/>
        </p:nvSpPr>
        <p:spPr>
          <a:xfrm>
            <a:off x="8165760" y="3703098"/>
            <a:ext cx="2942861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V</a:t>
            </a:r>
            <a:r>
              <a:rPr lang="zh-CN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iolate</a:t>
            </a: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b="1" i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O2</a:t>
            </a:r>
            <a:r>
              <a:rPr lang="zh-CN" altLang="en-US" sz="2400" b="1" dirty="0">
                <a:latin typeface="Trebuchet MS" panose="020B0603020202020204" pitchFamily="34" charset="0"/>
                <a:ea typeface="+mn-lt"/>
                <a:cs typeface="+mn-lt"/>
              </a:rPr>
              <a:t>：</a:t>
            </a:r>
            <a:endParaRPr lang="en-US" altLang="zh-CN" sz="2400" b="1" dirty="0">
              <a:latin typeface="Trebuchet MS" panose="020B0603020202020204" pitchFamily="34" charset="0"/>
              <a:ea typeface="+mn-lt"/>
              <a:cs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Work conservation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4969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91369-2A20-3684-32E9-08CCF6F03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E5CBF1-3167-37BB-DEB5-F91CC0CFD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/>
              <a:t>Observation</a:t>
            </a:r>
            <a:r>
              <a:rPr lang="en-US" altLang="zh-CN" dirty="0"/>
              <a:t>: </a:t>
            </a:r>
            <a:r>
              <a:rPr lang="en-US" altLang="zh-CN" sz="3200" dirty="0"/>
              <a:t>need careful balance between </a:t>
            </a:r>
            <a:r>
              <a:rPr lang="en-US" altLang="zh-CN" sz="3200" i="1" dirty="0"/>
              <a:t>O1</a:t>
            </a:r>
            <a:r>
              <a:rPr lang="en-US" altLang="zh-CN" sz="3200" dirty="0"/>
              <a:t> and </a:t>
            </a:r>
            <a:r>
              <a:rPr lang="en-US" altLang="zh-CN" sz="3200" i="1" dirty="0"/>
              <a:t>O2</a:t>
            </a:r>
            <a:r>
              <a:rPr lang="zh-CN" altLang="en-US" sz="3200" dirty="0"/>
              <a:t> 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B80FD18-4974-626C-6A2D-C48E9D39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55F7140-1BF5-8952-70CB-F8F4FE4FCDCA}"/>
              </a:ext>
            </a:extLst>
          </p:cNvPr>
          <p:cNvSpPr/>
          <p:nvPr/>
        </p:nvSpPr>
        <p:spPr>
          <a:xfrm>
            <a:off x="608013" y="1529605"/>
            <a:ext cx="10647940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Many existing CC designs are not suitable for virtual priority CC, which fail to balance multi-priority assurance (</a:t>
            </a:r>
            <a:r>
              <a:rPr lang="en-US" altLang="zh-CN" sz="2400" b="1" i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O1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) with work conservation (</a:t>
            </a:r>
            <a:r>
              <a:rPr lang="en-US" altLang="zh-CN" sz="2400" b="1" i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O2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).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8A1CB9A-4B05-C389-5013-EDE48FAE9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000" y="2780572"/>
            <a:ext cx="7200000" cy="28813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8ED4ACB-4575-9850-4E50-47E8E7376FAF}"/>
              </a:ext>
            </a:extLst>
          </p:cNvPr>
          <p:cNvSpPr/>
          <p:nvPr/>
        </p:nvSpPr>
        <p:spPr>
          <a:xfrm>
            <a:off x="1674796" y="5592510"/>
            <a:ext cx="8842407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000" dirty="0">
                <a:latin typeface="Trebuchet MS" panose="020B0603020202020204" pitchFamily="34" charset="0"/>
                <a:ea typeface="+mn-lt"/>
                <a:cs typeface="+mn-lt"/>
              </a:rPr>
              <a:t>2 High-priority Swift flows and 2 Low-priority Swift flows in the simulation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ADB1695-CDEE-6233-3249-FC9133303F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348"/>
          <a:stretch/>
        </p:blipFill>
        <p:spPr>
          <a:xfrm>
            <a:off x="3772293" y="2576207"/>
            <a:ext cx="4647414" cy="29506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A3B02CC-A197-872D-B22D-ECFB488F4087}"/>
              </a:ext>
            </a:extLst>
          </p:cNvPr>
          <p:cNvSpPr/>
          <p:nvPr/>
        </p:nvSpPr>
        <p:spPr>
          <a:xfrm>
            <a:off x="3932354" y="3068016"/>
            <a:ext cx="656134" cy="17342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9A12391-0106-C901-8EA7-561724DFAD19}"/>
              </a:ext>
            </a:extLst>
          </p:cNvPr>
          <p:cNvSpPr/>
          <p:nvPr/>
        </p:nvSpPr>
        <p:spPr>
          <a:xfrm>
            <a:off x="7296909" y="4602235"/>
            <a:ext cx="1256428" cy="40011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0DAE6B4-20CA-3B14-1B25-5BD76BCE8385}"/>
              </a:ext>
            </a:extLst>
          </p:cNvPr>
          <p:cNvSpPr txBox="1"/>
          <p:nvPr/>
        </p:nvSpPr>
        <p:spPr>
          <a:xfrm>
            <a:off x="4897115" y="2527962"/>
            <a:ext cx="2136577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V</a:t>
            </a:r>
            <a:r>
              <a:rPr lang="zh-CN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iolate</a:t>
            </a: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b="1" i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O1</a:t>
            </a:r>
            <a:r>
              <a:rPr lang="zh-CN" altLang="en-US" sz="2400" b="1" dirty="0">
                <a:latin typeface="Trebuchet MS" panose="020B0603020202020204" pitchFamily="34" charset="0"/>
                <a:ea typeface="+mn-lt"/>
                <a:cs typeface="+mn-lt"/>
              </a:rPr>
              <a:t>：</a:t>
            </a:r>
            <a:endParaRPr lang="en-US" altLang="zh-CN" sz="2400" b="1" dirty="0">
              <a:latin typeface="Trebuchet MS" panose="020B0603020202020204" pitchFamily="34" charset="0"/>
              <a:ea typeface="+mn-lt"/>
              <a:cs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Multi-priority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assurance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70D4B49-F444-ACBB-B8FE-BC449A0E5984}"/>
              </a:ext>
            </a:extLst>
          </p:cNvPr>
          <p:cNvSpPr txBox="1"/>
          <p:nvPr/>
        </p:nvSpPr>
        <p:spPr>
          <a:xfrm>
            <a:off x="8165760" y="3703098"/>
            <a:ext cx="2942861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V</a:t>
            </a:r>
            <a:r>
              <a:rPr lang="zh-CN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iolate</a:t>
            </a: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b="1" i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O2</a:t>
            </a:r>
            <a:r>
              <a:rPr lang="zh-CN" altLang="en-US" sz="2400" b="1" dirty="0">
                <a:latin typeface="Trebuchet MS" panose="020B0603020202020204" pitchFamily="34" charset="0"/>
                <a:ea typeface="+mn-lt"/>
                <a:cs typeface="+mn-lt"/>
              </a:rPr>
              <a:t>：</a:t>
            </a:r>
            <a:endParaRPr lang="en-US" altLang="zh-CN" sz="2400" b="1" dirty="0">
              <a:latin typeface="Trebuchet MS" panose="020B0603020202020204" pitchFamily="34" charset="0"/>
              <a:ea typeface="+mn-lt"/>
              <a:cs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Work conservation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BD3F88A-F05F-B262-29A5-AAA0101326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B000780-9084-8705-E078-C00A043581E0}"/>
              </a:ext>
            </a:extLst>
          </p:cNvPr>
          <p:cNvSpPr/>
          <p:nvPr/>
        </p:nvSpPr>
        <p:spPr>
          <a:xfrm>
            <a:off x="0" y="2300503"/>
            <a:ext cx="12192000" cy="2000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0EBC2C61-2E8C-A759-E113-222BF77ED92A}"/>
              </a:ext>
            </a:extLst>
          </p:cNvPr>
          <p:cNvSpPr txBox="1"/>
          <p:nvPr/>
        </p:nvSpPr>
        <p:spPr>
          <a:xfrm>
            <a:off x="-1" y="2364511"/>
            <a:ext cx="12192000" cy="1843989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 fontScale="97500"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2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3700" spc="0" dirty="0">
                <a:solidFill>
                  <a:srgbClr val="7030A0"/>
                </a:solidFill>
                <a:latin typeface="Rockwell" panose="02060603020205020403" pitchFamily="18" charset="0"/>
                <a:cs typeface="Arial" panose="020B0604020202020204"/>
              </a:rPr>
              <a:t>PrioPlus</a:t>
            </a:r>
            <a:endParaRPr lang="en-US" altLang="zh-CN" sz="3700" b="0" spc="0" dirty="0">
              <a:solidFill>
                <a:schemeClr val="tx1"/>
              </a:solidFill>
              <a:latin typeface="Rockwell" panose="02060603020205020403" pitchFamily="18" charset="0"/>
              <a:cs typeface="Arial" panose="020B0604020202020204"/>
            </a:endParaRPr>
          </a:p>
          <a:p>
            <a:pPr algn="ctr"/>
            <a:r>
              <a:rPr lang="en-US" altLang="zh-CN" b="0" spc="0" dirty="0">
                <a:solidFill>
                  <a:schemeClr val="tx1"/>
                </a:solidFill>
                <a:latin typeface="Rockwell" panose="02060603020205020403" pitchFamily="18" charset="0"/>
                <a:cs typeface="Arial" panose="020B0604020202020204"/>
              </a:rPr>
              <a:t>a congestion control enhancement algorithm that can be integrated into existing delay-based CCs to enable virtual priority.</a:t>
            </a:r>
          </a:p>
        </p:txBody>
      </p:sp>
    </p:spTree>
    <p:extLst>
      <p:ext uri="{BB962C8B-B14F-4D97-AF65-F5344CB8AC3E}">
        <p14:creationId xmlns:p14="http://schemas.microsoft.com/office/powerpoint/2010/main" val="2584711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7BE91-DFC0-2043-8D22-271F28FF1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BC9378-54E4-AC24-DA8D-A31D18A67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PrioPlus’s</a:t>
            </a:r>
            <a:r>
              <a:rPr lang="en-US" altLang="zh-CN" dirty="0"/>
              <a:t> Key Concept:</a:t>
            </a:r>
            <a:r>
              <a:rPr lang="zh-CN" altLang="en-US" dirty="0"/>
              <a:t> </a:t>
            </a:r>
            <a:r>
              <a:rPr lang="en-US" altLang="zh-CN" dirty="0"/>
              <a:t>Delay Channel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446EE1C-9347-D9D1-01C7-97E3091E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19</a:t>
            </a:fld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27110D8-1875-F7BC-5C02-931244667D73}"/>
              </a:ext>
            </a:extLst>
          </p:cNvPr>
          <p:cNvSpPr/>
          <p:nvPr/>
        </p:nvSpPr>
        <p:spPr>
          <a:xfrm>
            <a:off x="608013" y="1529605"/>
            <a:ext cx="1064794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PrioPlus assigns specific delay ranges, termed as channels, to each priority. </a:t>
            </a:r>
          </a:p>
        </p:txBody>
      </p: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182C8ED8-D0EA-D687-07AD-EFA18346E121}"/>
              </a:ext>
            </a:extLst>
          </p:cNvPr>
          <p:cNvGrpSpPr/>
          <p:nvPr/>
        </p:nvGrpSpPr>
        <p:grpSpPr>
          <a:xfrm>
            <a:off x="2881783" y="2634089"/>
            <a:ext cx="5886661" cy="2872786"/>
            <a:chOff x="2881783" y="2634089"/>
            <a:chExt cx="5886661" cy="2872786"/>
          </a:xfrm>
        </p:grpSpPr>
        <p:sp>
          <p:nvSpPr>
            <p:cNvPr id="110" name="Rectangle 12">
              <a:extLst>
                <a:ext uri="{FF2B5EF4-FFF2-40B4-BE49-F238E27FC236}">
                  <a16:creationId xmlns:a16="http://schemas.microsoft.com/office/drawing/2014/main" id="{C5F35ED4-A8A4-483F-6879-9765D6D25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399" y="4701838"/>
              <a:ext cx="5056279" cy="7896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08" name="Rectangle 15">
              <a:extLst>
                <a:ext uri="{FF2B5EF4-FFF2-40B4-BE49-F238E27FC236}">
                  <a16:creationId xmlns:a16="http://schemas.microsoft.com/office/drawing/2014/main" id="{B0C9FAD7-2F24-F4AF-248D-B5567CF7F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399" y="2824589"/>
              <a:ext cx="5056279" cy="690241"/>
            </a:xfrm>
            <a:prstGeom prst="rect">
              <a:avLst/>
            </a:prstGeom>
            <a:solidFill>
              <a:srgbClr val="FF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Rectangle 12">
              <a:extLst>
                <a:ext uri="{FF2B5EF4-FFF2-40B4-BE49-F238E27FC236}">
                  <a16:creationId xmlns:a16="http://schemas.microsoft.com/office/drawing/2014/main" id="{FD36570E-3129-3F1D-4540-33EB0535D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399" y="3508418"/>
              <a:ext cx="5056279" cy="1232015"/>
            </a:xfrm>
            <a:prstGeom prst="rect">
              <a:avLst/>
            </a:prstGeom>
            <a:solidFill>
              <a:srgbClr val="BBDE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8BA46E78-A347-45FE-934E-7FCC2F0025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8399" y="2634089"/>
              <a:ext cx="0" cy="287278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737CB9DF-A86C-51BB-A56C-770A2C4ABBF8}"/>
                </a:ext>
              </a:extLst>
            </p:cNvPr>
            <p:cNvCxnSpPr>
              <a:cxnSpLocks/>
            </p:cNvCxnSpPr>
            <p:nvPr/>
          </p:nvCxnSpPr>
          <p:spPr>
            <a:xfrm>
              <a:off x="3658399" y="5506875"/>
              <a:ext cx="511004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14">
              <a:extLst>
                <a:ext uri="{FF2B5EF4-FFF2-40B4-BE49-F238E27FC236}">
                  <a16:creationId xmlns:a16="http://schemas.microsoft.com/office/drawing/2014/main" id="{E9510BF2-108E-2BD2-6AD0-F720F5FAB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783" y="2692400"/>
              <a:ext cx="6359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Delay</a:t>
              </a:r>
              <a:endParaRPr kumimoji="0" lang="zh-CN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839FD14A-EEF0-D54B-9650-0BA4FB22CD5F}"/>
                </a:ext>
              </a:extLst>
            </p:cNvPr>
            <p:cNvCxnSpPr/>
            <p:nvPr/>
          </p:nvCxnSpPr>
          <p:spPr>
            <a:xfrm>
              <a:off x="3658399" y="3506156"/>
              <a:ext cx="511004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12B6BB65-35B2-1BE7-62ED-4DA3548431B0}"/>
                </a:ext>
              </a:extLst>
            </p:cNvPr>
            <p:cNvCxnSpPr/>
            <p:nvPr/>
          </p:nvCxnSpPr>
          <p:spPr>
            <a:xfrm>
              <a:off x="3658399" y="4738169"/>
              <a:ext cx="511004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4">
              <a:extLst>
                <a:ext uri="{FF2B5EF4-FFF2-40B4-BE49-F238E27FC236}">
                  <a16:creationId xmlns:a16="http://schemas.microsoft.com/office/drawing/2014/main" id="{7A9B9CAD-C69B-CB42-B31E-5DE00393A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851" y="3995032"/>
              <a:ext cx="44658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Delay channel of </a:t>
              </a:r>
              <a:r>
                <a:rPr lang="en-US" altLang="zh-CN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this</a:t>
              </a:r>
              <a:r>
                <a:rPr lang="zh-CN" altLang="en-US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zh-CN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priority</a:t>
              </a:r>
              <a:endParaRPr kumimoji="0" lang="zh-CN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14">
              <a:extLst>
                <a:ext uri="{FF2B5EF4-FFF2-40B4-BE49-F238E27FC236}">
                  <a16:creationId xmlns:a16="http://schemas.microsoft.com/office/drawing/2014/main" id="{0143A351-55CD-E7BE-92B7-333173078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852" y="3008872"/>
              <a:ext cx="44658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Delay channel of </a:t>
              </a:r>
              <a:r>
                <a:rPr lang="en-US" altLang="zh-CN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the higher</a:t>
              </a:r>
              <a:r>
                <a:rPr lang="zh-CN" altLang="en-US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zh-CN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priority</a:t>
              </a:r>
              <a:endParaRPr kumimoji="0" lang="zh-CN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4">
              <a:extLst>
                <a:ext uri="{FF2B5EF4-FFF2-40B4-BE49-F238E27FC236}">
                  <a16:creationId xmlns:a16="http://schemas.microsoft.com/office/drawing/2014/main" id="{A93C731B-C4C9-A3C7-0878-F93518CE3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0852" y="4978988"/>
              <a:ext cx="44658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Delay channel of </a:t>
              </a:r>
              <a:r>
                <a:rPr lang="en-US" altLang="zh-CN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the lower</a:t>
              </a:r>
              <a:r>
                <a:rPr lang="zh-CN" altLang="en-US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zh-CN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priority</a:t>
              </a:r>
              <a:endParaRPr kumimoji="0" lang="zh-CN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6249B16F-714B-2E43-CE67-F7A37A07AF64}"/>
              </a:ext>
            </a:extLst>
          </p:cNvPr>
          <p:cNvGrpSpPr/>
          <p:nvPr/>
        </p:nvGrpSpPr>
        <p:grpSpPr>
          <a:xfrm>
            <a:off x="9026439" y="2920170"/>
            <a:ext cx="566209" cy="2569008"/>
            <a:chOff x="9026439" y="2920170"/>
            <a:chExt cx="566209" cy="2569008"/>
          </a:xfrm>
        </p:grpSpPr>
        <p:grpSp>
          <p:nvGrpSpPr>
            <p:cNvPr id="138" name="组合 137">
              <a:extLst>
                <a:ext uri="{FF2B5EF4-FFF2-40B4-BE49-F238E27FC236}">
                  <a16:creationId xmlns:a16="http://schemas.microsoft.com/office/drawing/2014/main" id="{21977F0B-B18E-165D-5165-78C7AD8C979A}"/>
                </a:ext>
              </a:extLst>
            </p:cNvPr>
            <p:cNvGrpSpPr/>
            <p:nvPr/>
          </p:nvGrpSpPr>
          <p:grpSpPr>
            <a:xfrm>
              <a:off x="9057130" y="4960011"/>
              <a:ext cx="535518" cy="529167"/>
              <a:chOff x="12090400" y="3687233"/>
              <a:chExt cx="535518" cy="529167"/>
            </a:xfrm>
          </p:grpSpPr>
          <p:sp>
            <p:nvSpPr>
              <p:cNvPr id="133" name="椭圆 132">
                <a:extLst>
                  <a:ext uri="{FF2B5EF4-FFF2-40B4-BE49-F238E27FC236}">
                    <a16:creationId xmlns:a16="http://schemas.microsoft.com/office/drawing/2014/main" id="{096B4433-E7F2-3749-991A-71597BD08629}"/>
                  </a:ext>
                </a:extLst>
              </p:cNvPr>
              <p:cNvSpPr/>
              <p:nvPr/>
            </p:nvSpPr>
            <p:spPr>
              <a:xfrm>
                <a:off x="12090400" y="3687233"/>
                <a:ext cx="503767" cy="503767"/>
              </a:xfrm>
              <a:prstGeom prst="ellipse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4" name="矩形 133">
                <a:extLst>
                  <a:ext uri="{FF2B5EF4-FFF2-40B4-BE49-F238E27FC236}">
                    <a16:creationId xmlns:a16="http://schemas.microsoft.com/office/drawing/2014/main" id="{B989D82A-34DD-C5AD-D451-473C8AC36E71}"/>
                  </a:ext>
                </a:extLst>
              </p:cNvPr>
              <p:cNvSpPr/>
              <p:nvPr/>
            </p:nvSpPr>
            <p:spPr>
              <a:xfrm>
                <a:off x="12090400" y="4053735"/>
                <a:ext cx="535518" cy="162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椭圆 134">
                <a:extLst>
                  <a:ext uri="{FF2B5EF4-FFF2-40B4-BE49-F238E27FC236}">
                    <a16:creationId xmlns:a16="http://schemas.microsoft.com/office/drawing/2014/main" id="{2FF146A1-5344-5A3E-2E7D-DD6D6588C631}"/>
                  </a:ext>
                </a:extLst>
              </p:cNvPr>
              <p:cNvSpPr/>
              <p:nvPr/>
            </p:nvSpPr>
            <p:spPr>
              <a:xfrm>
                <a:off x="12295716" y="3960601"/>
                <a:ext cx="93134" cy="9313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37" name="直接连接符 136">
                <a:extLst>
                  <a:ext uri="{FF2B5EF4-FFF2-40B4-BE49-F238E27FC236}">
                    <a16:creationId xmlns:a16="http://schemas.microsoft.com/office/drawing/2014/main" id="{3886F605-CC76-FCAC-61F0-6BA1A4D7B097}"/>
                  </a:ext>
                </a:extLst>
              </p:cNvPr>
              <p:cNvCxnSpPr>
                <a:stCxn id="135" idx="7"/>
              </p:cNvCxnSpPr>
              <p:nvPr/>
            </p:nvCxnSpPr>
            <p:spPr>
              <a:xfrm flipV="1">
                <a:off x="12375211" y="3871383"/>
                <a:ext cx="143303" cy="10285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" name="组合 139">
              <a:extLst>
                <a:ext uri="{FF2B5EF4-FFF2-40B4-BE49-F238E27FC236}">
                  <a16:creationId xmlns:a16="http://schemas.microsoft.com/office/drawing/2014/main" id="{EC0B6890-EA61-D2B0-D6E1-E090567273EC}"/>
                </a:ext>
              </a:extLst>
            </p:cNvPr>
            <p:cNvGrpSpPr/>
            <p:nvPr/>
          </p:nvGrpSpPr>
          <p:grpSpPr>
            <a:xfrm>
              <a:off x="9026439" y="4002419"/>
              <a:ext cx="535518" cy="529167"/>
              <a:chOff x="12090400" y="3687233"/>
              <a:chExt cx="535518" cy="529167"/>
            </a:xfrm>
          </p:grpSpPr>
          <p:sp>
            <p:nvSpPr>
              <p:cNvPr id="141" name="椭圆 140">
                <a:extLst>
                  <a:ext uri="{FF2B5EF4-FFF2-40B4-BE49-F238E27FC236}">
                    <a16:creationId xmlns:a16="http://schemas.microsoft.com/office/drawing/2014/main" id="{F70552A1-F542-A15B-2910-2B1A70113ED4}"/>
                  </a:ext>
                </a:extLst>
              </p:cNvPr>
              <p:cNvSpPr/>
              <p:nvPr/>
            </p:nvSpPr>
            <p:spPr>
              <a:xfrm>
                <a:off x="12090400" y="3687233"/>
                <a:ext cx="503767" cy="503767"/>
              </a:xfrm>
              <a:prstGeom prst="ellipse">
                <a:avLst/>
              </a:prstGeom>
              <a:noFill/>
              <a:ln w="38100">
                <a:solidFill>
                  <a:srgbClr val="FFD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矩形 141">
                <a:extLst>
                  <a:ext uri="{FF2B5EF4-FFF2-40B4-BE49-F238E27FC236}">
                    <a16:creationId xmlns:a16="http://schemas.microsoft.com/office/drawing/2014/main" id="{9F82CBF1-8D2A-6D89-0DE2-CE0BC9369415}"/>
                  </a:ext>
                </a:extLst>
              </p:cNvPr>
              <p:cNvSpPr/>
              <p:nvPr/>
            </p:nvSpPr>
            <p:spPr>
              <a:xfrm>
                <a:off x="12090400" y="4053735"/>
                <a:ext cx="535518" cy="162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椭圆 142">
                <a:extLst>
                  <a:ext uri="{FF2B5EF4-FFF2-40B4-BE49-F238E27FC236}">
                    <a16:creationId xmlns:a16="http://schemas.microsoft.com/office/drawing/2014/main" id="{49B420CB-6697-99E7-F800-21E66F0A3986}"/>
                  </a:ext>
                </a:extLst>
              </p:cNvPr>
              <p:cNvSpPr/>
              <p:nvPr/>
            </p:nvSpPr>
            <p:spPr>
              <a:xfrm>
                <a:off x="12295716" y="3960601"/>
                <a:ext cx="93134" cy="93134"/>
              </a:xfrm>
              <a:prstGeom prst="ellipse">
                <a:avLst/>
              </a:prstGeom>
              <a:solidFill>
                <a:srgbClr val="FFD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4" name="直接连接符 143">
                <a:extLst>
                  <a:ext uri="{FF2B5EF4-FFF2-40B4-BE49-F238E27FC236}">
                    <a16:creationId xmlns:a16="http://schemas.microsoft.com/office/drawing/2014/main" id="{9146870B-2E23-22E7-7AD6-53B5F2E124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345283" y="3767171"/>
                <a:ext cx="0" cy="207069"/>
              </a:xfrm>
              <a:prstGeom prst="line">
                <a:avLst/>
              </a:prstGeom>
              <a:ln w="19050">
                <a:solidFill>
                  <a:srgbClr val="FFD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组合 145">
              <a:extLst>
                <a:ext uri="{FF2B5EF4-FFF2-40B4-BE49-F238E27FC236}">
                  <a16:creationId xmlns:a16="http://schemas.microsoft.com/office/drawing/2014/main" id="{7CFEA8BF-23E4-F11B-3FB7-3C4ECDA80124}"/>
                </a:ext>
              </a:extLst>
            </p:cNvPr>
            <p:cNvGrpSpPr/>
            <p:nvPr/>
          </p:nvGrpSpPr>
          <p:grpSpPr>
            <a:xfrm>
              <a:off x="9026439" y="2920170"/>
              <a:ext cx="535518" cy="529167"/>
              <a:chOff x="12090400" y="3687233"/>
              <a:chExt cx="535518" cy="529167"/>
            </a:xfrm>
          </p:grpSpPr>
          <p:sp>
            <p:nvSpPr>
              <p:cNvPr id="147" name="椭圆 146">
                <a:extLst>
                  <a:ext uri="{FF2B5EF4-FFF2-40B4-BE49-F238E27FC236}">
                    <a16:creationId xmlns:a16="http://schemas.microsoft.com/office/drawing/2014/main" id="{77118730-F9B2-4F8E-FFF9-8F86AE1D2CCD}"/>
                  </a:ext>
                </a:extLst>
              </p:cNvPr>
              <p:cNvSpPr/>
              <p:nvPr/>
            </p:nvSpPr>
            <p:spPr>
              <a:xfrm>
                <a:off x="12090400" y="3687233"/>
                <a:ext cx="503767" cy="503767"/>
              </a:xfrm>
              <a:prstGeom prst="ellipse">
                <a:avLst/>
              </a:prstGeom>
              <a:noFill/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矩形 147">
                <a:extLst>
                  <a:ext uri="{FF2B5EF4-FFF2-40B4-BE49-F238E27FC236}">
                    <a16:creationId xmlns:a16="http://schemas.microsoft.com/office/drawing/2014/main" id="{69D411FA-DDB1-FE4E-6D06-04283C89F11A}"/>
                  </a:ext>
                </a:extLst>
              </p:cNvPr>
              <p:cNvSpPr/>
              <p:nvPr/>
            </p:nvSpPr>
            <p:spPr>
              <a:xfrm>
                <a:off x="12090400" y="4053735"/>
                <a:ext cx="535518" cy="1626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椭圆 148">
                <a:extLst>
                  <a:ext uri="{FF2B5EF4-FFF2-40B4-BE49-F238E27FC236}">
                    <a16:creationId xmlns:a16="http://schemas.microsoft.com/office/drawing/2014/main" id="{F43BF89E-3AE9-13F6-DB91-F007B4DEF446}"/>
                  </a:ext>
                </a:extLst>
              </p:cNvPr>
              <p:cNvSpPr/>
              <p:nvPr/>
            </p:nvSpPr>
            <p:spPr>
              <a:xfrm>
                <a:off x="12310390" y="3960601"/>
                <a:ext cx="93134" cy="9313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50" name="直接连接符 149">
                <a:extLst>
                  <a:ext uri="{FF2B5EF4-FFF2-40B4-BE49-F238E27FC236}">
                    <a16:creationId xmlns:a16="http://schemas.microsoft.com/office/drawing/2014/main" id="{93BB96F5-F2B6-FB16-53D8-97CF4F0BF8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59135" y="4007168"/>
                <a:ext cx="166955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7148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/>
              </a:rPr>
              <a:t>The N</a:t>
            </a:r>
            <a:r>
              <a:rPr lang="en-US" altLang="zh-CN" dirty="0">
                <a:solidFill>
                  <a:srgbClr val="000000"/>
                </a:solidFill>
                <a:cs typeface="Arial" panose="020B0604020202020204"/>
              </a:rPr>
              <a:t>eed for a Large Number of Priority Queues</a:t>
            </a:r>
            <a:endParaRPr lang="zh-CN" altLang="en-US" dirty="0">
              <a:solidFill>
                <a:srgbClr val="000000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8013" y="1529605"/>
            <a:ext cx="1064794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In general, priority queues serve </a:t>
            </a: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two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 primary purposes: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EB86B37-C08B-BF0D-FD15-CF52D74D3884}"/>
              </a:ext>
            </a:extLst>
          </p:cNvPr>
          <p:cNvGrpSpPr/>
          <p:nvPr/>
        </p:nvGrpSpPr>
        <p:grpSpPr>
          <a:xfrm>
            <a:off x="716119" y="2106847"/>
            <a:ext cx="4811596" cy="4188476"/>
            <a:chOff x="716119" y="2106847"/>
            <a:chExt cx="4811596" cy="4188476"/>
          </a:xfrm>
        </p:grpSpPr>
        <p:sp>
          <p:nvSpPr>
            <p:cNvPr id="38" name="矩形 37"/>
            <p:cNvSpPr/>
            <p:nvPr/>
          </p:nvSpPr>
          <p:spPr>
            <a:xfrm>
              <a:off x="957054" y="2348347"/>
              <a:ext cx="4570661" cy="8203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426836" y="2396947"/>
              <a:ext cx="3776513" cy="71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Trebuchet MS" panose="020B0603020202020204" pitchFamily="34" charset="0"/>
                </a:rPr>
                <a:t>Providing traffic </a:t>
              </a:r>
              <a:r>
                <a:rPr lang="en-US" altLang="zh-CN" sz="2000" b="1" dirty="0">
                  <a:solidFill>
                    <a:srgbClr val="7030A0"/>
                  </a:solidFill>
                  <a:latin typeface="Trebuchet MS" panose="020B0603020202020204" pitchFamily="34" charset="0"/>
                </a:rPr>
                <a:t>isolation</a:t>
              </a:r>
              <a:r>
                <a:rPr lang="en-US" altLang="zh-CN" sz="2000" b="1" dirty="0">
                  <a:latin typeface="Trebuchet MS" panose="020B0603020202020204" pitchFamily="34" charset="0"/>
                </a:rPr>
                <a:t> for different traffic classes</a:t>
              </a:r>
              <a:endParaRPr lang="zh-CN" altLang="en-US" sz="2000" b="1" dirty="0">
                <a:latin typeface="Trebuchet MS" panose="020B0603020202020204" pitchFamily="34" charset="0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957054" y="2348347"/>
              <a:ext cx="4570661" cy="32291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716119" y="2106847"/>
              <a:ext cx="503408" cy="5034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i="1" dirty="0">
                  <a:latin typeface="Trebuchet MS" panose="020B0603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zh-CN" altLang="en-US" sz="2400" b="1" i="1" dirty="0"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BF13810B-8036-741C-D207-277C3774EF1B}"/>
                </a:ext>
              </a:extLst>
            </p:cNvPr>
            <p:cNvSpPr txBox="1"/>
            <p:nvPr/>
          </p:nvSpPr>
          <p:spPr>
            <a:xfrm>
              <a:off x="1218709" y="3295436"/>
              <a:ext cx="1980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rgbClr val="2E7D32"/>
                  </a:solidFill>
                  <a:latin typeface="Trebuchet MS" panose="020B0603020202020204" pitchFamily="34" charset="0"/>
                  <a:cs typeface="Arial" panose="020B0604020202020204"/>
                </a:rPr>
                <a:t>Real-time services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5DD9F702-DD2E-70BB-F049-F6A224E9FF16}"/>
                </a:ext>
              </a:extLst>
            </p:cNvPr>
            <p:cNvSpPr txBox="1"/>
            <p:nvPr/>
          </p:nvSpPr>
          <p:spPr>
            <a:xfrm>
              <a:off x="1218709" y="4018881"/>
              <a:ext cx="1980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rgbClr val="FBC02D"/>
                  </a:solidFill>
                  <a:latin typeface="Trebuchet MS" panose="020B0603020202020204" pitchFamily="34" charset="0"/>
                  <a:cs typeface="Arial" panose="020B0604020202020204"/>
                </a:rPr>
                <a:t>Distributed computing jobs 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4A147047-8AE2-685A-2B1B-94A04F2A1B1F}"/>
                </a:ext>
              </a:extLst>
            </p:cNvPr>
            <p:cNvSpPr txBox="1"/>
            <p:nvPr/>
          </p:nvSpPr>
          <p:spPr>
            <a:xfrm>
              <a:off x="1218709" y="4712633"/>
              <a:ext cx="1980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rgbClr val="D50000"/>
                  </a:solidFill>
                  <a:latin typeface="Trebuchet MS" panose="020B0603020202020204" pitchFamily="34" charset="0"/>
                  <a:cs typeface="Arial" panose="020B0604020202020204"/>
                </a:rPr>
                <a:t>Background </a:t>
              </a:r>
            </a:p>
            <a:p>
              <a:r>
                <a:rPr lang="en-US" altLang="zh-CN" b="1" dirty="0">
                  <a:solidFill>
                    <a:srgbClr val="D50000"/>
                  </a:solidFill>
                  <a:latin typeface="Trebuchet MS" panose="020B0603020202020204" pitchFamily="34" charset="0"/>
                  <a:cs typeface="Arial" panose="020B0604020202020204"/>
                </a:rPr>
                <a:t>tasks</a:t>
              </a: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30E742AA-36E9-1E71-DC70-F886DBFEA4A3}"/>
                </a:ext>
              </a:extLst>
            </p:cNvPr>
            <p:cNvGrpSpPr/>
            <p:nvPr/>
          </p:nvGrpSpPr>
          <p:grpSpPr>
            <a:xfrm>
              <a:off x="3048029" y="3375218"/>
              <a:ext cx="1226578" cy="420188"/>
              <a:chOff x="2232621" y="2376512"/>
              <a:chExt cx="1113990" cy="285726"/>
            </a:xfrm>
          </p:grpSpPr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02470630-D84A-B4CD-8EE6-C8B8B37669F3}"/>
                  </a:ext>
                </a:extLst>
              </p:cNvPr>
              <p:cNvCxnSpPr/>
              <p:nvPr/>
            </p:nvCxnSpPr>
            <p:spPr>
              <a:xfrm>
                <a:off x="2232621" y="2376512"/>
                <a:ext cx="11139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0FBF98B5-B525-1BD6-CA3B-9334FE4922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6611" y="2376512"/>
                <a:ext cx="0" cy="2857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1C494B4D-1558-9192-3EA1-DDEF455FA06D}"/>
                  </a:ext>
                </a:extLst>
              </p:cNvPr>
              <p:cNvCxnSpPr/>
              <p:nvPr/>
            </p:nvCxnSpPr>
            <p:spPr>
              <a:xfrm>
                <a:off x="2232621" y="2662238"/>
                <a:ext cx="11139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箭头: 右 43">
              <a:extLst>
                <a:ext uri="{FF2B5EF4-FFF2-40B4-BE49-F238E27FC236}">
                  <a16:creationId xmlns:a16="http://schemas.microsoft.com/office/drawing/2014/main" id="{00671072-0CD0-4137-494F-01D3BA3E5F4A}"/>
                </a:ext>
              </a:extLst>
            </p:cNvPr>
            <p:cNvSpPr/>
            <p:nvPr/>
          </p:nvSpPr>
          <p:spPr>
            <a:xfrm>
              <a:off x="4247339" y="3480005"/>
              <a:ext cx="1042988" cy="199901"/>
            </a:xfrm>
            <a:prstGeom prst="rightArrow">
              <a:avLst/>
            </a:prstGeom>
            <a:solidFill>
              <a:srgbClr val="4CA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23E06738-E300-D50C-A8B5-6E6C9E211357}"/>
                </a:ext>
              </a:extLst>
            </p:cNvPr>
            <p:cNvSpPr/>
            <p:nvPr/>
          </p:nvSpPr>
          <p:spPr>
            <a:xfrm>
              <a:off x="4000403" y="3433881"/>
              <a:ext cx="144778" cy="292450"/>
            </a:xfrm>
            <a:prstGeom prst="rect">
              <a:avLst/>
            </a:prstGeom>
            <a:solidFill>
              <a:srgbClr val="4CAF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F81513BA-61C8-3EBD-EAFE-B9D92627CC4A}"/>
                </a:ext>
              </a:extLst>
            </p:cNvPr>
            <p:cNvSpPr/>
            <p:nvPr/>
          </p:nvSpPr>
          <p:spPr>
            <a:xfrm>
              <a:off x="3762318" y="3433881"/>
              <a:ext cx="144778" cy="292450"/>
            </a:xfrm>
            <a:prstGeom prst="rect">
              <a:avLst/>
            </a:prstGeom>
            <a:solidFill>
              <a:srgbClr val="4CAF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F83C2DE6-5E1C-488E-F609-C5B5CE62669C}"/>
                </a:ext>
              </a:extLst>
            </p:cNvPr>
            <p:cNvSpPr/>
            <p:nvPr/>
          </p:nvSpPr>
          <p:spPr>
            <a:xfrm>
              <a:off x="3546042" y="3433881"/>
              <a:ext cx="144778" cy="292450"/>
            </a:xfrm>
            <a:prstGeom prst="rect">
              <a:avLst/>
            </a:prstGeom>
            <a:solidFill>
              <a:srgbClr val="4CAF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2" name="组合 231">
              <a:extLst>
                <a:ext uri="{FF2B5EF4-FFF2-40B4-BE49-F238E27FC236}">
                  <a16:creationId xmlns:a16="http://schemas.microsoft.com/office/drawing/2014/main" id="{0EB5BEA8-48E1-3908-A22F-D44790CD31C2}"/>
                </a:ext>
              </a:extLst>
            </p:cNvPr>
            <p:cNvGrpSpPr/>
            <p:nvPr/>
          </p:nvGrpSpPr>
          <p:grpSpPr>
            <a:xfrm>
              <a:off x="3048029" y="4138835"/>
              <a:ext cx="1938960" cy="420188"/>
              <a:chOff x="3140383" y="4357061"/>
              <a:chExt cx="1938960" cy="420188"/>
            </a:xfrm>
          </p:grpSpPr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14D89B41-EB3C-9B3D-FFD9-ED81C14CFBE1}"/>
                  </a:ext>
                </a:extLst>
              </p:cNvPr>
              <p:cNvGrpSpPr/>
              <p:nvPr/>
            </p:nvGrpSpPr>
            <p:grpSpPr>
              <a:xfrm>
                <a:off x="3140383" y="4357061"/>
                <a:ext cx="1226578" cy="420188"/>
                <a:chOff x="2232621" y="2376512"/>
                <a:chExt cx="1113990" cy="285726"/>
              </a:xfrm>
            </p:grpSpPr>
            <p:cxnSp>
              <p:nvCxnSpPr>
                <p:cNvPr id="21" name="直接连接符 20">
                  <a:extLst>
                    <a:ext uri="{FF2B5EF4-FFF2-40B4-BE49-F238E27FC236}">
                      <a16:creationId xmlns:a16="http://schemas.microsoft.com/office/drawing/2014/main" id="{9C1E19EE-64BB-A583-2A3D-ED30E7F6F3B6}"/>
                    </a:ext>
                  </a:extLst>
                </p:cNvPr>
                <p:cNvCxnSpPr/>
                <p:nvPr/>
              </p:nvCxnSpPr>
              <p:spPr>
                <a:xfrm>
                  <a:off x="2232621" y="2376512"/>
                  <a:ext cx="111399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>
                  <a:extLst>
                    <a:ext uri="{FF2B5EF4-FFF2-40B4-BE49-F238E27FC236}">
                      <a16:creationId xmlns:a16="http://schemas.microsoft.com/office/drawing/2014/main" id="{197ED9CF-760B-61A5-1E68-528049E8E1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46611" y="2376512"/>
                  <a:ext cx="0" cy="2857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>
                  <a:extLst>
                    <a:ext uri="{FF2B5EF4-FFF2-40B4-BE49-F238E27FC236}">
                      <a16:creationId xmlns:a16="http://schemas.microsoft.com/office/drawing/2014/main" id="{4348C17F-6EFD-0BEC-EA5B-F3BBB1BDB6FC}"/>
                    </a:ext>
                  </a:extLst>
                </p:cNvPr>
                <p:cNvCxnSpPr/>
                <p:nvPr/>
              </p:nvCxnSpPr>
              <p:spPr>
                <a:xfrm>
                  <a:off x="2232621" y="2662238"/>
                  <a:ext cx="111399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A7FE2EBF-ADF6-12BB-2DF9-30DEB6FE8FC6}"/>
                  </a:ext>
                </a:extLst>
              </p:cNvPr>
              <p:cNvSpPr/>
              <p:nvPr/>
            </p:nvSpPr>
            <p:spPr>
              <a:xfrm>
                <a:off x="4092757" y="4419187"/>
                <a:ext cx="144778" cy="292450"/>
              </a:xfrm>
              <a:prstGeom prst="rect">
                <a:avLst/>
              </a:prstGeom>
              <a:solidFill>
                <a:srgbClr val="FDD8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7B485E7C-4D59-9F3E-0E76-05CC785D31D0}"/>
                  </a:ext>
                </a:extLst>
              </p:cNvPr>
              <p:cNvSpPr/>
              <p:nvPr/>
            </p:nvSpPr>
            <p:spPr>
              <a:xfrm>
                <a:off x="3854672" y="4419187"/>
                <a:ext cx="144778" cy="292450"/>
              </a:xfrm>
              <a:prstGeom prst="rect">
                <a:avLst/>
              </a:prstGeom>
              <a:solidFill>
                <a:srgbClr val="FDD8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箭头: 右 83">
                <a:extLst>
                  <a:ext uri="{FF2B5EF4-FFF2-40B4-BE49-F238E27FC236}">
                    <a16:creationId xmlns:a16="http://schemas.microsoft.com/office/drawing/2014/main" id="{60C4D86B-E268-E143-FB15-6DF0690E4D54}"/>
                  </a:ext>
                </a:extLst>
              </p:cNvPr>
              <p:cNvSpPr/>
              <p:nvPr/>
            </p:nvSpPr>
            <p:spPr>
              <a:xfrm>
                <a:off x="4339692" y="4465311"/>
                <a:ext cx="739651" cy="199901"/>
              </a:xfrm>
              <a:prstGeom prst="rightArrow">
                <a:avLst/>
              </a:prstGeom>
              <a:solidFill>
                <a:srgbClr val="FDD8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1" name="组合 230">
              <a:extLst>
                <a:ext uri="{FF2B5EF4-FFF2-40B4-BE49-F238E27FC236}">
                  <a16:creationId xmlns:a16="http://schemas.microsoft.com/office/drawing/2014/main" id="{D945FA9D-8756-6AE0-8820-7F239C3BAFA7}"/>
                </a:ext>
              </a:extLst>
            </p:cNvPr>
            <p:cNvGrpSpPr/>
            <p:nvPr/>
          </p:nvGrpSpPr>
          <p:grpSpPr>
            <a:xfrm>
              <a:off x="3048029" y="4818390"/>
              <a:ext cx="1790573" cy="420188"/>
              <a:chOff x="3140383" y="5253967"/>
              <a:chExt cx="1790573" cy="420188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259CD518-B1D4-13BB-ABB8-3C21F0FC8C9B}"/>
                  </a:ext>
                </a:extLst>
              </p:cNvPr>
              <p:cNvGrpSpPr/>
              <p:nvPr/>
            </p:nvGrpSpPr>
            <p:grpSpPr>
              <a:xfrm>
                <a:off x="3140383" y="5253967"/>
                <a:ext cx="1226578" cy="420188"/>
                <a:chOff x="2232621" y="2376512"/>
                <a:chExt cx="1113990" cy="285726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4A461F99-0831-6476-51FC-29C380DDDEED}"/>
                    </a:ext>
                  </a:extLst>
                </p:cNvPr>
                <p:cNvCxnSpPr/>
                <p:nvPr/>
              </p:nvCxnSpPr>
              <p:spPr>
                <a:xfrm>
                  <a:off x="2232621" y="2376512"/>
                  <a:ext cx="111399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5AC10E9F-0E63-7B33-862A-20613DC9C5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46611" y="2376512"/>
                  <a:ext cx="0" cy="2857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>
                  <a:extLst>
                    <a:ext uri="{FF2B5EF4-FFF2-40B4-BE49-F238E27FC236}">
                      <a16:creationId xmlns:a16="http://schemas.microsoft.com/office/drawing/2014/main" id="{BBDB9BA3-2433-6A81-1692-974E38019C97}"/>
                    </a:ext>
                  </a:extLst>
                </p:cNvPr>
                <p:cNvCxnSpPr/>
                <p:nvPr/>
              </p:nvCxnSpPr>
              <p:spPr>
                <a:xfrm>
                  <a:off x="2232621" y="2662238"/>
                  <a:ext cx="111399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4F7243F3-0A62-AD04-EBF2-FFE1AD7E75CB}"/>
                  </a:ext>
                </a:extLst>
              </p:cNvPr>
              <p:cNvSpPr/>
              <p:nvPr/>
            </p:nvSpPr>
            <p:spPr>
              <a:xfrm>
                <a:off x="4092757" y="5310377"/>
                <a:ext cx="144778" cy="292450"/>
              </a:xfrm>
              <a:prstGeom prst="rect">
                <a:avLst/>
              </a:prstGeom>
              <a:solidFill>
                <a:srgbClr val="F4433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DF329B63-4E1A-2062-4DF3-A76F3F42BC6E}"/>
                  </a:ext>
                </a:extLst>
              </p:cNvPr>
              <p:cNvSpPr/>
              <p:nvPr/>
            </p:nvSpPr>
            <p:spPr>
              <a:xfrm>
                <a:off x="3854672" y="5310377"/>
                <a:ext cx="144778" cy="292450"/>
              </a:xfrm>
              <a:prstGeom prst="rect">
                <a:avLst/>
              </a:prstGeom>
              <a:solidFill>
                <a:srgbClr val="F4433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5C4AE7CC-AE49-9945-6CD6-58B46E79A0D0}"/>
                  </a:ext>
                </a:extLst>
              </p:cNvPr>
              <p:cNvSpPr/>
              <p:nvPr/>
            </p:nvSpPr>
            <p:spPr>
              <a:xfrm>
                <a:off x="3638396" y="5310377"/>
                <a:ext cx="144778" cy="292450"/>
              </a:xfrm>
              <a:prstGeom prst="rect">
                <a:avLst/>
              </a:prstGeom>
              <a:solidFill>
                <a:srgbClr val="F4433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54BB9CF6-956D-7FDA-9608-2CAD0DA37AB2}"/>
                  </a:ext>
                </a:extLst>
              </p:cNvPr>
              <p:cNvSpPr/>
              <p:nvPr/>
            </p:nvSpPr>
            <p:spPr>
              <a:xfrm>
                <a:off x="3418001" y="5310377"/>
                <a:ext cx="144778" cy="292450"/>
              </a:xfrm>
              <a:prstGeom prst="rect">
                <a:avLst/>
              </a:prstGeom>
              <a:solidFill>
                <a:srgbClr val="F4433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矩形 81">
                <a:extLst>
                  <a:ext uri="{FF2B5EF4-FFF2-40B4-BE49-F238E27FC236}">
                    <a16:creationId xmlns:a16="http://schemas.microsoft.com/office/drawing/2014/main" id="{19F32492-36CE-C17C-95F1-B934C2180EAD}"/>
                  </a:ext>
                </a:extLst>
              </p:cNvPr>
              <p:cNvSpPr/>
              <p:nvPr/>
            </p:nvSpPr>
            <p:spPr>
              <a:xfrm>
                <a:off x="3206034" y="5310377"/>
                <a:ext cx="144778" cy="292450"/>
              </a:xfrm>
              <a:prstGeom prst="rect">
                <a:avLst/>
              </a:prstGeom>
              <a:solidFill>
                <a:srgbClr val="F4433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箭头: 右 84">
                <a:extLst>
                  <a:ext uri="{FF2B5EF4-FFF2-40B4-BE49-F238E27FC236}">
                    <a16:creationId xmlns:a16="http://schemas.microsoft.com/office/drawing/2014/main" id="{E907BF6E-ABA5-2024-A764-1066571D0447}"/>
                  </a:ext>
                </a:extLst>
              </p:cNvPr>
              <p:cNvSpPr/>
              <p:nvPr/>
            </p:nvSpPr>
            <p:spPr>
              <a:xfrm>
                <a:off x="4339693" y="5377576"/>
                <a:ext cx="591263" cy="199901"/>
              </a:xfrm>
              <a:prstGeom prst="rightArrow">
                <a:avLst/>
              </a:prstGeom>
              <a:solidFill>
                <a:srgbClr val="F443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0" name="文本框 269">
              <a:extLst>
                <a:ext uri="{FF2B5EF4-FFF2-40B4-BE49-F238E27FC236}">
                  <a16:creationId xmlns:a16="http://schemas.microsoft.com/office/drawing/2014/main" id="{9A0DE262-31B6-B5D6-54EE-D826B539F9CE}"/>
                </a:ext>
              </a:extLst>
            </p:cNvPr>
            <p:cNvSpPr txBox="1"/>
            <p:nvPr/>
          </p:nvSpPr>
          <p:spPr>
            <a:xfrm>
              <a:off x="1625941" y="5587437"/>
              <a:ext cx="34394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>
                  <a:latin typeface="Trebuchet MS" panose="020B0603020202020204" pitchFamily="34" charset="0"/>
                </a:rPr>
                <a:t>Priority queues weighted share the bandwidth</a:t>
              </a:r>
              <a:endParaRPr lang="zh-CN" altLang="en-US" sz="2000" b="1" i="1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1ED7AB4-0276-3ED6-AF85-68C1F8D68F8D}"/>
              </a:ext>
            </a:extLst>
          </p:cNvPr>
          <p:cNvGrpSpPr/>
          <p:nvPr/>
        </p:nvGrpSpPr>
        <p:grpSpPr>
          <a:xfrm>
            <a:off x="6530446" y="2113022"/>
            <a:ext cx="4913814" cy="4169854"/>
            <a:chOff x="6530446" y="2113022"/>
            <a:chExt cx="4913814" cy="4169854"/>
          </a:xfrm>
        </p:grpSpPr>
        <p:sp>
          <p:nvSpPr>
            <p:cNvPr id="49" name="矩形 48"/>
            <p:cNvSpPr/>
            <p:nvPr/>
          </p:nvSpPr>
          <p:spPr>
            <a:xfrm>
              <a:off x="6780152" y="2356681"/>
              <a:ext cx="4664108" cy="8138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7216462" y="2412318"/>
              <a:ext cx="3932725" cy="706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Trebuchet MS" panose="020B0603020202020204" pitchFamily="34" charset="0"/>
                </a:rPr>
                <a:t>Performing traffic </a:t>
              </a:r>
              <a:r>
                <a:rPr lang="en-US" altLang="zh-CN" sz="2000" b="1" dirty="0">
                  <a:solidFill>
                    <a:srgbClr val="7030A0"/>
                  </a:solidFill>
                  <a:latin typeface="Trebuchet MS" panose="020B0603020202020204" pitchFamily="34" charset="0"/>
                </a:rPr>
                <a:t>scheduling</a:t>
              </a:r>
              <a:r>
                <a:rPr lang="en-US" altLang="zh-CN" sz="2000" b="1" dirty="0">
                  <a:latin typeface="Trebuchet MS" panose="020B0603020202020204" pitchFamily="34" charset="0"/>
                </a:rPr>
                <a:t> in the same traffic class</a:t>
              </a:r>
              <a:endParaRPr lang="zh-CN" altLang="en-US" sz="2000" b="1" dirty="0">
                <a:latin typeface="Trebuchet MS" panose="020B0603020202020204" pitchFamily="34" charset="0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6780152" y="2345860"/>
              <a:ext cx="4664108" cy="32291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6530446" y="2113022"/>
              <a:ext cx="499412" cy="499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i="1" dirty="0">
                  <a:latin typeface="Trebuchet MS" panose="020B0603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zh-CN" altLang="en-US" sz="2400" b="1" i="1" dirty="0"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6" name="箭头: 右 265">
              <a:extLst>
                <a:ext uri="{FF2B5EF4-FFF2-40B4-BE49-F238E27FC236}">
                  <a16:creationId xmlns:a16="http://schemas.microsoft.com/office/drawing/2014/main" id="{3C12CE31-2E86-0695-64E8-F244C30C482A}"/>
                </a:ext>
              </a:extLst>
            </p:cNvPr>
            <p:cNvSpPr/>
            <p:nvPr/>
          </p:nvSpPr>
          <p:spPr>
            <a:xfrm>
              <a:off x="6880606" y="4244465"/>
              <a:ext cx="576493" cy="199901"/>
            </a:xfrm>
            <a:prstGeom prst="rightArrow">
              <a:avLst/>
            </a:prstGeom>
            <a:solidFill>
              <a:srgbClr val="4CA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4" name="组合 263">
              <a:extLst>
                <a:ext uri="{FF2B5EF4-FFF2-40B4-BE49-F238E27FC236}">
                  <a16:creationId xmlns:a16="http://schemas.microsoft.com/office/drawing/2014/main" id="{2EED6ABE-E7EC-0B48-0BF9-F0093DA2B00D}"/>
                </a:ext>
              </a:extLst>
            </p:cNvPr>
            <p:cNvGrpSpPr/>
            <p:nvPr/>
          </p:nvGrpSpPr>
          <p:grpSpPr>
            <a:xfrm>
              <a:off x="7572568" y="4055248"/>
              <a:ext cx="521612" cy="391738"/>
              <a:chOff x="7641767" y="3413980"/>
              <a:chExt cx="521612" cy="391738"/>
            </a:xfrm>
          </p:grpSpPr>
          <p:grpSp>
            <p:nvGrpSpPr>
              <p:cNvPr id="202" name="组合 201">
                <a:extLst>
                  <a:ext uri="{FF2B5EF4-FFF2-40B4-BE49-F238E27FC236}">
                    <a16:creationId xmlns:a16="http://schemas.microsoft.com/office/drawing/2014/main" id="{A8378D98-496A-296C-BD59-B602ED04ABF8}"/>
                  </a:ext>
                </a:extLst>
              </p:cNvPr>
              <p:cNvGrpSpPr/>
              <p:nvPr/>
            </p:nvGrpSpPr>
            <p:grpSpPr>
              <a:xfrm>
                <a:off x="7793869" y="3413980"/>
                <a:ext cx="369510" cy="364358"/>
                <a:chOff x="7459346" y="3755698"/>
                <a:chExt cx="304204" cy="304204"/>
              </a:xfrm>
            </p:grpSpPr>
            <p:sp>
              <p:nvSpPr>
                <p:cNvPr id="201" name="椭圆 200">
                  <a:extLst>
                    <a:ext uri="{FF2B5EF4-FFF2-40B4-BE49-F238E27FC236}">
                      <a16:creationId xmlns:a16="http://schemas.microsoft.com/office/drawing/2014/main" id="{ADAC58B2-F825-81D8-C0DF-17DF398E7E3A}"/>
                    </a:ext>
                  </a:extLst>
                </p:cNvPr>
                <p:cNvSpPr/>
                <p:nvPr/>
              </p:nvSpPr>
              <p:spPr>
                <a:xfrm>
                  <a:off x="7469982" y="3768757"/>
                  <a:ext cx="261009" cy="26100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99" name="图片 198" descr="形状&#10;&#10;AI 生成的内容可能不正确。">
                  <a:extLst>
                    <a:ext uri="{FF2B5EF4-FFF2-40B4-BE49-F238E27FC236}">
                      <a16:creationId xmlns:a16="http://schemas.microsoft.com/office/drawing/2014/main" id="{4312E311-0808-C2AB-B0A5-C6AEE4B020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9346" y="3755698"/>
                  <a:ext cx="304204" cy="304204"/>
                </a:xfrm>
                <a:prstGeom prst="rect">
                  <a:avLst/>
                </a:prstGeom>
              </p:spPr>
            </p:pic>
          </p:grpSp>
          <p:grpSp>
            <p:nvGrpSpPr>
              <p:cNvPr id="203" name="组合 202">
                <a:extLst>
                  <a:ext uri="{FF2B5EF4-FFF2-40B4-BE49-F238E27FC236}">
                    <a16:creationId xmlns:a16="http://schemas.microsoft.com/office/drawing/2014/main" id="{DA7FBAA6-88F8-1888-C857-979428D690DD}"/>
                  </a:ext>
                </a:extLst>
              </p:cNvPr>
              <p:cNvGrpSpPr/>
              <p:nvPr/>
            </p:nvGrpSpPr>
            <p:grpSpPr>
              <a:xfrm>
                <a:off x="7641767" y="3501514"/>
                <a:ext cx="304204" cy="304204"/>
                <a:chOff x="7459346" y="3755698"/>
                <a:chExt cx="304204" cy="304204"/>
              </a:xfrm>
            </p:grpSpPr>
            <p:sp>
              <p:nvSpPr>
                <p:cNvPr id="204" name="椭圆 203">
                  <a:extLst>
                    <a:ext uri="{FF2B5EF4-FFF2-40B4-BE49-F238E27FC236}">
                      <a16:creationId xmlns:a16="http://schemas.microsoft.com/office/drawing/2014/main" id="{EFE3A8AC-E81B-E2CA-AC29-E526578A15AF}"/>
                    </a:ext>
                  </a:extLst>
                </p:cNvPr>
                <p:cNvSpPr/>
                <p:nvPr/>
              </p:nvSpPr>
              <p:spPr>
                <a:xfrm>
                  <a:off x="7469982" y="3768757"/>
                  <a:ext cx="261009" cy="26100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205" name="图片 204" descr="形状&#10;&#10;AI 生成的内容可能不正确。">
                  <a:extLst>
                    <a:ext uri="{FF2B5EF4-FFF2-40B4-BE49-F238E27FC236}">
                      <a16:creationId xmlns:a16="http://schemas.microsoft.com/office/drawing/2014/main" id="{034E9E1B-7505-9752-BAB2-7C9731A397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9346" y="3755698"/>
                  <a:ext cx="304204" cy="30420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34" name="组合 233">
              <a:extLst>
                <a:ext uri="{FF2B5EF4-FFF2-40B4-BE49-F238E27FC236}">
                  <a16:creationId xmlns:a16="http://schemas.microsoft.com/office/drawing/2014/main" id="{CF364C69-1531-9C11-115B-A50689F22F9A}"/>
                </a:ext>
              </a:extLst>
            </p:cNvPr>
            <p:cNvGrpSpPr/>
            <p:nvPr/>
          </p:nvGrpSpPr>
          <p:grpSpPr>
            <a:xfrm>
              <a:off x="9117174" y="3375218"/>
              <a:ext cx="2242298" cy="420188"/>
              <a:chOff x="3140383" y="3427225"/>
              <a:chExt cx="2242298" cy="420188"/>
            </a:xfrm>
          </p:grpSpPr>
          <p:grpSp>
            <p:nvGrpSpPr>
              <p:cNvPr id="235" name="组合 234">
                <a:extLst>
                  <a:ext uri="{FF2B5EF4-FFF2-40B4-BE49-F238E27FC236}">
                    <a16:creationId xmlns:a16="http://schemas.microsoft.com/office/drawing/2014/main" id="{12BA1C55-AF1F-0C05-118F-4CB667BF42F0}"/>
                  </a:ext>
                </a:extLst>
              </p:cNvPr>
              <p:cNvGrpSpPr/>
              <p:nvPr/>
            </p:nvGrpSpPr>
            <p:grpSpPr>
              <a:xfrm>
                <a:off x="3140383" y="3427225"/>
                <a:ext cx="1226578" cy="420188"/>
                <a:chOff x="2232621" y="2376512"/>
                <a:chExt cx="1113990" cy="285726"/>
              </a:xfrm>
            </p:grpSpPr>
            <p:cxnSp>
              <p:nvCxnSpPr>
                <p:cNvPr id="240" name="直接连接符 239">
                  <a:extLst>
                    <a:ext uri="{FF2B5EF4-FFF2-40B4-BE49-F238E27FC236}">
                      <a16:creationId xmlns:a16="http://schemas.microsoft.com/office/drawing/2014/main" id="{619FEE21-7E7C-8EE7-BBDB-7D54DF4F2496}"/>
                    </a:ext>
                  </a:extLst>
                </p:cNvPr>
                <p:cNvCxnSpPr/>
                <p:nvPr/>
              </p:nvCxnSpPr>
              <p:spPr>
                <a:xfrm>
                  <a:off x="2232621" y="2376512"/>
                  <a:ext cx="111399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直接连接符 240">
                  <a:extLst>
                    <a:ext uri="{FF2B5EF4-FFF2-40B4-BE49-F238E27FC236}">
                      <a16:creationId xmlns:a16="http://schemas.microsoft.com/office/drawing/2014/main" id="{B7CFF5CC-FDB6-4CAC-3734-2BDEE964A6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46611" y="2376512"/>
                  <a:ext cx="0" cy="2857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直接连接符 241">
                  <a:extLst>
                    <a:ext uri="{FF2B5EF4-FFF2-40B4-BE49-F238E27FC236}">
                      <a16:creationId xmlns:a16="http://schemas.microsoft.com/office/drawing/2014/main" id="{596EAACA-E840-B24E-2894-90CC6D7A6D2C}"/>
                    </a:ext>
                  </a:extLst>
                </p:cNvPr>
                <p:cNvCxnSpPr/>
                <p:nvPr/>
              </p:nvCxnSpPr>
              <p:spPr>
                <a:xfrm>
                  <a:off x="2232621" y="2662238"/>
                  <a:ext cx="111399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6" name="箭头: 右 235">
                <a:extLst>
                  <a:ext uri="{FF2B5EF4-FFF2-40B4-BE49-F238E27FC236}">
                    <a16:creationId xmlns:a16="http://schemas.microsoft.com/office/drawing/2014/main" id="{DA66EF3F-0656-1A7C-88A4-2A9F614B3FFD}"/>
                  </a:ext>
                </a:extLst>
              </p:cNvPr>
              <p:cNvSpPr/>
              <p:nvPr/>
            </p:nvSpPr>
            <p:spPr>
              <a:xfrm>
                <a:off x="4339693" y="3532012"/>
                <a:ext cx="1042988" cy="199901"/>
              </a:xfrm>
              <a:prstGeom prst="rightArrow">
                <a:avLst/>
              </a:prstGeom>
              <a:solidFill>
                <a:srgbClr val="388E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7" name="矩形 236">
                <a:extLst>
                  <a:ext uri="{FF2B5EF4-FFF2-40B4-BE49-F238E27FC236}">
                    <a16:creationId xmlns:a16="http://schemas.microsoft.com/office/drawing/2014/main" id="{0F8EB4D7-0890-D61D-92A1-BECEB66A84B0}"/>
                  </a:ext>
                </a:extLst>
              </p:cNvPr>
              <p:cNvSpPr/>
              <p:nvPr/>
            </p:nvSpPr>
            <p:spPr>
              <a:xfrm>
                <a:off x="4092757" y="3485888"/>
                <a:ext cx="144778" cy="292450"/>
              </a:xfrm>
              <a:prstGeom prst="rect">
                <a:avLst/>
              </a:prstGeom>
              <a:solidFill>
                <a:srgbClr val="388E3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8" name="矩形 237">
                <a:extLst>
                  <a:ext uri="{FF2B5EF4-FFF2-40B4-BE49-F238E27FC236}">
                    <a16:creationId xmlns:a16="http://schemas.microsoft.com/office/drawing/2014/main" id="{3C588A0B-CBA7-7FE4-B7A5-CE1D9BC57346}"/>
                  </a:ext>
                </a:extLst>
              </p:cNvPr>
              <p:cNvSpPr/>
              <p:nvPr/>
            </p:nvSpPr>
            <p:spPr>
              <a:xfrm>
                <a:off x="3854672" y="3485888"/>
                <a:ext cx="144778" cy="292450"/>
              </a:xfrm>
              <a:prstGeom prst="rect">
                <a:avLst/>
              </a:prstGeom>
              <a:solidFill>
                <a:srgbClr val="388E3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4" name="组合 243">
              <a:extLst>
                <a:ext uri="{FF2B5EF4-FFF2-40B4-BE49-F238E27FC236}">
                  <a16:creationId xmlns:a16="http://schemas.microsoft.com/office/drawing/2014/main" id="{86E76CF3-910E-8159-F970-E57EA55D26CE}"/>
                </a:ext>
              </a:extLst>
            </p:cNvPr>
            <p:cNvGrpSpPr/>
            <p:nvPr/>
          </p:nvGrpSpPr>
          <p:grpSpPr>
            <a:xfrm>
              <a:off x="9117174" y="4138835"/>
              <a:ext cx="1226578" cy="420188"/>
              <a:chOff x="2232621" y="2376512"/>
              <a:chExt cx="1113990" cy="285726"/>
            </a:xfrm>
          </p:grpSpPr>
          <p:cxnSp>
            <p:nvCxnSpPr>
              <p:cNvPr id="248" name="直接连接符 247">
                <a:extLst>
                  <a:ext uri="{FF2B5EF4-FFF2-40B4-BE49-F238E27FC236}">
                    <a16:creationId xmlns:a16="http://schemas.microsoft.com/office/drawing/2014/main" id="{715FBAC4-A8AA-8DC3-3F51-2873AB7DA935}"/>
                  </a:ext>
                </a:extLst>
              </p:cNvPr>
              <p:cNvCxnSpPr/>
              <p:nvPr/>
            </p:nvCxnSpPr>
            <p:spPr>
              <a:xfrm>
                <a:off x="2232621" y="2376512"/>
                <a:ext cx="11139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直接连接符 248">
                <a:extLst>
                  <a:ext uri="{FF2B5EF4-FFF2-40B4-BE49-F238E27FC236}">
                    <a16:creationId xmlns:a16="http://schemas.microsoft.com/office/drawing/2014/main" id="{51CC82BD-0A9C-BCEC-77CC-ACF01A6097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6611" y="2376512"/>
                <a:ext cx="0" cy="2857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直接连接符 249">
                <a:extLst>
                  <a:ext uri="{FF2B5EF4-FFF2-40B4-BE49-F238E27FC236}">
                    <a16:creationId xmlns:a16="http://schemas.microsoft.com/office/drawing/2014/main" id="{4480CDE6-7687-5201-E098-9E1CB83AF914}"/>
                  </a:ext>
                </a:extLst>
              </p:cNvPr>
              <p:cNvCxnSpPr/>
              <p:nvPr/>
            </p:nvCxnSpPr>
            <p:spPr>
              <a:xfrm>
                <a:off x="2232621" y="2662238"/>
                <a:ext cx="11139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" name="矩形 244">
              <a:extLst>
                <a:ext uri="{FF2B5EF4-FFF2-40B4-BE49-F238E27FC236}">
                  <a16:creationId xmlns:a16="http://schemas.microsoft.com/office/drawing/2014/main" id="{250492EF-12AA-9444-FCC9-12D209340FCD}"/>
                </a:ext>
              </a:extLst>
            </p:cNvPr>
            <p:cNvSpPr/>
            <p:nvPr/>
          </p:nvSpPr>
          <p:spPr>
            <a:xfrm>
              <a:off x="10069548" y="4200961"/>
              <a:ext cx="144778" cy="292450"/>
            </a:xfrm>
            <a:prstGeom prst="rect">
              <a:avLst/>
            </a:prstGeom>
            <a:solidFill>
              <a:srgbClr val="81C78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" name="矩形 245">
              <a:extLst>
                <a:ext uri="{FF2B5EF4-FFF2-40B4-BE49-F238E27FC236}">
                  <a16:creationId xmlns:a16="http://schemas.microsoft.com/office/drawing/2014/main" id="{9A0BE260-DB86-DB26-47B0-5C809CEF6A22}"/>
                </a:ext>
              </a:extLst>
            </p:cNvPr>
            <p:cNvSpPr/>
            <p:nvPr/>
          </p:nvSpPr>
          <p:spPr>
            <a:xfrm>
              <a:off x="9831463" y="4200961"/>
              <a:ext cx="144778" cy="292450"/>
            </a:xfrm>
            <a:prstGeom prst="rect">
              <a:avLst/>
            </a:prstGeom>
            <a:solidFill>
              <a:srgbClr val="81C78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2" name="组合 251">
              <a:extLst>
                <a:ext uri="{FF2B5EF4-FFF2-40B4-BE49-F238E27FC236}">
                  <a16:creationId xmlns:a16="http://schemas.microsoft.com/office/drawing/2014/main" id="{BA990D98-23F4-EDBC-ADAD-8CFFA01578E1}"/>
                </a:ext>
              </a:extLst>
            </p:cNvPr>
            <p:cNvGrpSpPr/>
            <p:nvPr/>
          </p:nvGrpSpPr>
          <p:grpSpPr>
            <a:xfrm>
              <a:off x="9117174" y="4818390"/>
              <a:ext cx="1226578" cy="420188"/>
              <a:chOff x="2232621" y="2376512"/>
              <a:chExt cx="1113990" cy="285726"/>
            </a:xfrm>
          </p:grpSpPr>
          <p:cxnSp>
            <p:nvCxnSpPr>
              <p:cNvPr id="259" name="直接连接符 258">
                <a:extLst>
                  <a:ext uri="{FF2B5EF4-FFF2-40B4-BE49-F238E27FC236}">
                    <a16:creationId xmlns:a16="http://schemas.microsoft.com/office/drawing/2014/main" id="{BB372450-1F7E-698D-F7C3-074CBFE306FA}"/>
                  </a:ext>
                </a:extLst>
              </p:cNvPr>
              <p:cNvCxnSpPr/>
              <p:nvPr/>
            </p:nvCxnSpPr>
            <p:spPr>
              <a:xfrm>
                <a:off x="2232621" y="2376512"/>
                <a:ext cx="11139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接连接符 259">
                <a:extLst>
                  <a:ext uri="{FF2B5EF4-FFF2-40B4-BE49-F238E27FC236}">
                    <a16:creationId xmlns:a16="http://schemas.microsoft.com/office/drawing/2014/main" id="{F9D65301-2578-22F5-CD9E-D0DA3A93A1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6611" y="2376512"/>
                <a:ext cx="0" cy="2857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接连接符 260">
                <a:extLst>
                  <a:ext uri="{FF2B5EF4-FFF2-40B4-BE49-F238E27FC236}">
                    <a16:creationId xmlns:a16="http://schemas.microsoft.com/office/drawing/2014/main" id="{2A1CA840-5B55-A7BA-5DE8-F65FF345D8F5}"/>
                  </a:ext>
                </a:extLst>
              </p:cNvPr>
              <p:cNvCxnSpPr/>
              <p:nvPr/>
            </p:nvCxnSpPr>
            <p:spPr>
              <a:xfrm>
                <a:off x="2232621" y="2662238"/>
                <a:ext cx="11139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3" name="矩形 252">
              <a:extLst>
                <a:ext uri="{FF2B5EF4-FFF2-40B4-BE49-F238E27FC236}">
                  <a16:creationId xmlns:a16="http://schemas.microsoft.com/office/drawing/2014/main" id="{CBC26B24-8F4A-B70B-A381-19C733DB6C17}"/>
                </a:ext>
              </a:extLst>
            </p:cNvPr>
            <p:cNvSpPr/>
            <p:nvPr/>
          </p:nvSpPr>
          <p:spPr>
            <a:xfrm>
              <a:off x="10069548" y="4874800"/>
              <a:ext cx="144778" cy="292450"/>
            </a:xfrm>
            <a:prstGeom prst="rect">
              <a:avLst/>
            </a:prstGeom>
            <a:solidFill>
              <a:srgbClr val="C5E1A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4" name="矩形 253">
              <a:extLst>
                <a:ext uri="{FF2B5EF4-FFF2-40B4-BE49-F238E27FC236}">
                  <a16:creationId xmlns:a16="http://schemas.microsoft.com/office/drawing/2014/main" id="{429BB22C-517A-E1C8-F76A-E240AB187BB2}"/>
                </a:ext>
              </a:extLst>
            </p:cNvPr>
            <p:cNvSpPr/>
            <p:nvPr/>
          </p:nvSpPr>
          <p:spPr>
            <a:xfrm>
              <a:off x="9831463" y="4874800"/>
              <a:ext cx="144778" cy="292450"/>
            </a:xfrm>
            <a:prstGeom prst="rect">
              <a:avLst/>
            </a:prstGeom>
            <a:solidFill>
              <a:srgbClr val="C5E1A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5" name="矩形 254">
              <a:extLst>
                <a:ext uri="{FF2B5EF4-FFF2-40B4-BE49-F238E27FC236}">
                  <a16:creationId xmlns:a16="http://schemas.microsoft.com/office/drawing/2014/main" id="{FC9DFA7C-FD29-2EB3-DA31-BEB4A56F30D4}"/>
                </a:ext>
              </a:extLst>
            </p:cNvPr>
            <p:cNvSpPr/>
            <p:nvPr/>
          </p:nvSpPr>
          <p:spPr>
            <a:xfrm>
              <a:off x="9615187" y="4874800"/>
              <a:ext cx="144778" cy="292450"/>
            </a:xfrm>
            <a:prstGeom prst="rect">
              <a:avLst/>
            </a:prstGeom>
            <a:solidFill>
              <a:srgbClr val="C5E1A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6" name="矩形 255">
              <a:extLst>
                <a:ext uri="{FF2B5EF4-FFF2-40B4-BE49-F238E27FC236}">
                  <a16:creationId xmlns:a16="http://schemas.microsoft.com/office/drawing/2014/main" id="{FE640DF2-BD84-B757-F4DA-6B78BFDF50A3}"/>
                </a:ext>
              </a:extLst>
            </p:cNvPr>
            <p:cNvSpPr/>
            <p:nvPr/>
          </p:nvSpPr>
          <p:spPr>
            <a:xfrm>
              <a:off x="9394792" y="4874800"/>
              <a:ext cx="144778" cy="292450"/>
            </a:xfrm>
            <a:prstGeom prst="rect">
              <a:avLst/>
            </a:prstGeom>
            <a:solidFill>
              <a:srgbClr val="C5E1A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7" name="矩形 256">
              <a:extLst>
                <a:ext uri="{FF2B5EF4-FFF2-40B4-BE49-F238E27FC236}">
                  <a16:creationId xmlns:a16="http://schemas.microsoft.com/office/drawing/2014/main" id="{DCC97BEA-9B9C-7AEB-F1DD-38CB8ED33BAF}"/>
                </a:ext>
              </a:extLst>
            </p:cNvPr>
            <p:cNvSpPr/>
            <p:nvPr/>
          </p:nvSpPr>
          <p:spPr>
            <a:xfrm>
              <a:off x="9182825" y="4874800"/>
              <a:ext cx="144778" cy="292450"/>
            </a:xfrm>
            <a:prstGeom prst="rect">
              <a:avLst/>
            </a:prstGeom>
            <a:solidFill>
              <a:srgbClr val="C5E1A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" name="矩形 261">
              <a:extLst>
                <a:ext uri="{FF2B5EF4-FFF2-40B4-BE49-F238E27FC236}">
                  <a16:creationId xmlns:a16="http://schemas.microsoft.com/office/drawing/2014/main" id="{6046CD90-1E0F-069D-1313-55D45F1DF142}"/>
                </a:ext>
              </a:extLst>
            </p:cNvPr>
            <p:cNvSpPr/>
            <p:nvPr/>
          </p:nvSpPr>
          <p:spPr>
            <a:xfrm>
              <a:off x="9615187" y="4200961"/>
              <a:ext cx="144778" cy="292450"/>
            </a:xfrm>
            <a:prstGeom prst="rect">
              <a:avLst/>
            </a:prstGeom>
            <a:solidFill>
              <a:srgbClr val="81C78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3" name="矩形 262">
              <a:extLst>
                <a:ext uri="{FF2B5EF4-FFF2-40B4-BE49-F238E27FC236}">
                  <a16:creationId xmlns:a16="http://schemas.microsoft.com/office/drawing/2014/main" id="{1FE17AB3-C88A-8354-D1D6-D183BC55812C}"/>
                </a:ext>
              </a:extLst>
            </p:cNvPr>
            <p:cNvSpPr/>
            <p:nvPr/>
          </p:nvSpPr>
          <p:spPr>
            <a:xfrm>
              <a:off x="9380700" y="4200961"/>
              <a:ext cx="144778" cy="292450"/>
            </a:xfrm>
            <a:prstGeom prst="rect">
              <a:avLst/>
            </a:prstGeom>
            <a:solidFill>
              <a:srgbClr val="81C78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5" name="文本框 264">
              <a:extLst>
                <a:ext uri="{FF2B5EF4-FFF2-40B4-BE49-F238E27FC236}">
                  <a16:creationId xmlns:a16="http://schemas.microsoft.com/office/drawing/2014/main" id="{B7C86529-CE37-5C6D-3D3F-2287D5B7197D}"/>
                </a:ext>
              </a:extLst>
            </p:cNvPr>
            <p:cNvSpPr txBox="1"/>
            <p:nvPr/>
          </p:nvSpPr>
          <p:spPr>
            <a:xfrm>
              <a:off x="7095495" y="4392837"/>
              <a:ext cx="14400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latin typeface="Trebuchet MS" panose="020B0603020202020204" pitchFamily="34" charset="0"/>
                  <a:cs typeface="Arial" panose="020B0604020202020204"/>
                </a:rPr>
                <a:t>Traffic </a:t>
              </a:r>
            </a:p>
            <a:p>
              <a:pPr algn="ctr"/>
              <a:r>
                <a:rPr lang="en-US" altLang="zh-CN" b="1" dirty="0">
                  <a:latin typeface="Trebuchet MS" panose="020B0603020202020204" pitchFamily="34" charset="0"/>
                  <a:cs typeface="Arial" panose="020B0604020202020204"/>
                </a:rPr>
                <a:t>scheduling algorithm</a:t>
              </a:r>
            </a:p>
          </p:txBody>
        </p:sp>
        <p:sp>
          <p:nvSpPr>
            <p:cNvPr id="267" name="箭头: 右 266">
              <a:extLst>
                <a:ext uri="{FF2B5EF4-FFF2-40B4-BE49-F238E27FC236}">
                  <a16:creationId xmlns:a16="http://schemas.microsoft.com/office/drawing/2014/main" id="{897B89C3-C46E-CEF1-AE8D-B3F734B5E672}"/>
                </a:ext>
              </a:extLst>
            </p:cNvPr>
            <p:cNvSpPr/>
            <p:nvPr/>
          </p:nvSpPr>
          <p:spPr>
            <a:xfrm rot="20520964">
              <a:off x="8424087" y="3585333"/>
              <a:ext cx="641012" cy="199901"/>
            </a:xfrm>
            <a:prstGeom prst="rightArrow">
              <a:avLst/>
            </a:prstGeom>
            <a:solidFill>
              <a:srgbClr val="388E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8" name="箭头: 右 267">
              <a:extLst>
                <a:ext uri="{FF2B5EF4-FFF2-40B4-BE49-F238E27FC236}">
                  <a16:creationId xmlns:a16="http://schemas.microsoft.com/office/drawing/2014/main" id="{CCF5700F-24C0-54FE-8673-B6D7DA3BB402}"/>
                </a:ext>
              </a:extLst>
            </p:cNvPr>
            <p:cNvSpPr/>
            <p:nvPr/>
          </p:nvSpPr>
          <p:spPr>
            <a:xfrm rot="1296544">
              <a:off x="8425497" y="4783161"/>
              <a:ext cx="625796" cy="199901"/>
            </a:xfrm>
            <a:prstGeom prst="rightArrow">
              <a:avLst/>
            </a:prstGeom>
            <a:solidFill>
              <a:srgbClr val="C5E1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9" name="箭头: 右 268">
              <a:extLst>
                <a:ext uri="{FF2B5EF4-FFF2-40B4-BE49-F238E27FC236}">
                  <a16:creationId xmlns:a16="http://schemas.microsoft.com/office/drawing/2014/main" id="{5D30D327-8B37-267B-772D-C67827357E56}"/>
                </a:ext>
              </a:extLst>
            </p:cNvPr>
            <p:cNvSpPr/>
            <p:nvPr/>
          </p:nvSpPr>
          <p:spPr>
            <a:xfrm>
              <a:off x="8443369" y="4238850"/>
              <a:ext cx="622741" cy="199901"/>
            </a:xfrm>
            <a:prstGeom prst="rightArrow">
              <a:avLst/>
            </a:prstGeom>
            <a:solidFill>
              <a:srgbClr val="4CA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1" name="文本框 270">
              <a:extLst>
                <a:ext uri="{FF2B5EF4-FFF2-40B4-BE49-F238E27FC236}">
                  <a16:creationId xmlns:a16="http://schemas.microsoft.com/office/drawing/2014/main" id="{FBFE3EAA-3E07-46BC-698E-BA4A9C5A5D56}"/>
                </a:ext>
              </a:extLst>
            </p:cNvPr>
            <p:cNvSpPr txBox="1"/>
            <p:nvPr/>
          </p:nvSpPr>
          <p:spPr>
            <a:xfrm>
              <a:off x="7312903" y="5574990"/>
              <a:ext cx="34394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>
                  <a:latin typeface="Trebuchet MS" panose="020B0603020202020204" pitchFamily="34" charset="0"/>
                </a:rPr>
                <a:t>The higher priority queue is strictly prioritized</a:t>
              </a:r>
              <a:endParaRPr lang="zh-CN" altLang="en-US" sz="2000" b="1" i="1" dirty="0">
                <a:latin typeface="Trebuchet MS" panose="020B0603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0483A-D58E-9898-ADB6-14740FB8B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2A6ED3-4679-C56A-B9D0-8E36CFB8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PrioPlus’s</a:t>
            </a:r>
            <a:r>
              <a:rPr lang="en-US" altLang="zh-CN" dirty="0"/>
              <a:t> Key Concept :</a:t>
            </a:r>
            <a:r>
              <a:rPr lang="zh-CN" altLang="en-US" dirty="0"/>
              <a:t> </a:t>
            </a:r>
            <a:r>
              <a:rPr lang="en-US" altLang="zh-CN" dirty="0"/>
              <a:t>Delay Channel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499A019-0D6E-FC61-8484-DF9FCFCA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2D0FD7C-4404-119A-2D9C-A3933A051A67}"/>
              </a:ext>
            </a:extLst>
          </p:cNvPr>
          <p:cNvSpPr/>
          <p:nvPr/>
        </p:nvSpPr>
        <p:spPr>
          <a:xfrm>
            <a:off x="608013" y="1529605"/>
            <a:ext cx="1064794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PrioPlus assigns specific delay ranges, termed as channels, to each priority. </a:t>
            </a:r>
          </a:p>
        </p:txBody>
      </p:sp>
      <p:sp>
        <p:nvSpPr>
          <p:cNvPr id="110" name="Rectangle 12">
            <a:extLst>
              <a:ext uri="{FF2B5EF4-FFF2-40B4-BE49-F238E27FC236}">
                <a16:creationId xmlns:a16="http://schemas.microsoft.com/office/drawing/2014/main" id="{52DC87D2-9BAE-3C65-9772-5EF7F6C52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8399" y="4701838"/>
            <a:ext cx="5056279" cy="7896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08" name="Rectangle 15">
            <a:extLst>
              <a:ext uri="{FF2B5EF4-FFF2-40B4-BE49-F238E27FC236}">
                <a16:creationId xmlns:a16="http://schemas.microsoft.com/office/drawing/2014/main" id="{79DDBCC9-F0B2-8FE6-DEF4-CDB0C6377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8399" y="2824589"/>
            <a:ext cx="5056279" cy="690241"/>
          </a:xfrm>
          <a:prstGeom prst="rect">
            <a:avLst/>
          </a:prstGeom>
          <a:solidFill>
            <a:srgbClr val="FFC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Rectangle 12">
            <a:extLst>
              <a:ext uri="{FF2B5EF4-FFF2-40B4-BE49-F238E27FC236}">
                <a16:creationId xmlns:a16="http://schemas.microsoft.com/office/drawing/2014/main" id="{1F2860BD-B432-5A36-8A59-84B1B8BFA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8399" y="3508418"/>
            <a:ext cx="5056279" cy="1232015"/>
          </a:xfrm>
          <a:prstGeom prst="rect">
            <a:avLst/>
          </a:prstGeom>
          <a:solidFill>
            <a:srgbClr val="BBDE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F7067536-F5F9-FB45-1233-2E0DA4E63585}"/>
              </a:ext>
            </a:extLst>
          </p:cNvPr>
          <p:cNvCxnSpPr>
            <a:cxnSpLocks/>
          </p:cNvCxnSpPr>
          <p:nvPr/>
        </p:nvCxnSpPr>
        <p:spPr>
          <a:xfrm flipV="1">
            <a:off x="3658399" y="2634089"/>
            <a:ext cx="0" cy="287278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6E61F213-7B3A-EED3-31A8-E9194F18BE6A}"/>
              </a:ext>
            </a:extLst>
          </p:cNvPr>
          <p:cNvCxnSpPr>
            <a:cxnSpLocks/>
          </p:cNvCxnSpPr>
          <p:nvPr/>
        </p:nvCxnSpPr>
        <p:spPr>
          <a:xfrm>
            <a:off x="3658399" y="5506875"/>
            <a:ext cx="511004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14">
            <a:extLst>
              <a:ext uri="{FF2B5EF4-FFF2-40B4-BE49-F238E27FC236}">
                <a16:creationId xmlns:a16="http://schemas.microsoft.com/office/drawing/2014/main" id="{11B85464-3F34-0172-9047-E6832B1D6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783" y="2692400"/>
            <a:ext cx="6359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Delay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FE29B901-22A9-6B93-7DCA-C9D6F505F7D3}"/>
              </a:ext>
            </a:extLst>
          </p:cNvPr>
          <p:cNvCxnSpPr/>
          <p:nvPr/>
        </p:nvCxnSpPr>
        <p:spPr>
          <a:xfrm>
            <a:off x="3658399" y="3506156"/>
            <a:ext cx="511004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F9010E2C-72C6-E50E-EA25-A183CBA1D3B7}"/>
              </a:ext>
            </a:extLst>
          </p:cNvPr>
          <p:cNvCxnSpPr/>
          <p:nvPr/>
        </p:nvCxnSpPr>
        <p:spPr>
          <a:xfrm>
            <a:off x="3658399" y="4738169"/>
            <a:ext cx="511004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4">
            <a:extLst>
              <a:ext uri="{FF2B5EF4-FFF2-40B4-BE49-F238E27FC236}">
                <a16:creationId xmlns:a16="http://schemas.microsoft.com/office/drawing/2014/main" id="{84113C34-BC35-2FB7-CB97-9CEC0D0AA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851" y="3734665"/>
            <a:ext cx="4465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Delay channel of 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</a:rPr>
              <a:t>this</a:t>
            </a:r>
            <a:r>
              <a:rPr lang="zh-CN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</a:rPr>
              <a:t>priority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14">
            <a:extLst>
              <a:ext uri="{FF2B5EF4-FFF2-40B4-BE49-F238E27FC236}">
                <a16:creationId xmlns:a16="http://schemas.microsoft.com/office/drawing/2014/main" id="{425EFB1B-03FA-FEDD-BEEF-A7ABD717C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852" y="3008872"/>
            <a:ext cx="44658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Delay channel of 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</a:rPr>
              <a:t>the higher</a:t>
            </a:r>
            <a:r>
              <a:rPr lang="zh-CN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</a:rPr>
              <a:t>priority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Rectangle 14">
            <a:extLst>
              <a:ext uri="{FF2B5EF4-FFF2-40B4-BE49-F238E27FC236}">
                <a16:creationId xmlns:a16="http://schemas.microsoft.com/office/drawing/2014/main" id="{9BE9D297-80FD-0F99-57E2-C2D498C42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852" y="4978988"/>
            <a:ext cx="44658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Delay channel of 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</a:rPr>
              <a:t>the lower</a:t>
            </a:r>
            <a:r>
              <a:rPr lang="zh-CN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</a:rPr>
              <a:t>priority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4F10E6F-88DD-DCD8-76BF-9BC9F69D6F87}"/>
              </a:ext>
            </a:extLst>
          </p:cNvPr>
          <p:cNvCxnSpPr/>
          <p:nvPr/>
        </p:nvCxnSpPr>
        <p:spPr>
          <a:xfrm>
            <a:off x="3658399" y="4264641"/>
            <a:ext cx="511004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CFD68CF-9F82-2893-7D4B-D41F23F5894D}"/>
                  </a:ext>
                </a:extLst>
              </p:cNvPr>
              <p:cNvSpPr txBox="1"/>
              <p:nvPr/>
            </p:nvSpPr>
            <p:spPr>
              <a:xfrm>
                <a:off x="8768444" y="3156747"/>
                <a:ext cx="10286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𝑙𝑖𝑚𝑖𝑡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CFD68CF-9F82-2893-7D4B-D41F23F58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444" y="3156747"/>
                <a:ext cx="1028615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BF49BAB-E312-330F-E48C-37A3260CCED3}"/>
                  </a:ext>
                </a:extLst>
              </p:cNvPr>
              <p:cNvSpPr txBox="1"/>
              <p:nvPr/>
            </p:nvSpPr>
            <p:spPr>
              <a:xfrm>
                <a:off x="8768444" y="3914390"/>
                <a:ext cx="1212961" cy="491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𝑡𝑎𝑟𝑔𝑒𝑡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BF49BAB-E312-330F-E48C-37A3260CC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444" y="3914390"/>
                <a:ext cx="1212961" cy="491738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EDA4336-1280-876D-1C2A-6CEA3D4389E2}"/>
                  </a:ext>
                </a:extLst>
              </p:cNvPr>
              <p:cNvSpPr txBox="1"/>
              <p:nvPr/>
            </p:nvSpPr>
            <p:spPr>
              <a:xfrm>
                <a:off x="8768444" y="4421508"/>
                <a:ext cx="173874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𝑙𝑖𝑚𝑖𝑡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000" dirty="0"/>
                  <a:t>of the </a:t>
                </a:r>
              </a:p>
              <a:p>
                <a:r>
                  <a:rPr lang="en-US" altLang="zh-CN" sz="2000" dirty="0"/>
                  <a:t>lower priority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EDA4336-1280-876D-1C2A-6CEA3D438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444" y="4421508"/>
                <a:ext cx="1738746" cy="769441"/>
              </a:xfrm>
              <a:prstGeom prst="rect">
                <a:avLst/>
              </a:prstGeom>
              <a:blipFill>
                <a:blip r:embed="rId5"/>
                <a:stretch>
                  <a:fillRect l="-3497" r="-2448" b="-133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690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42384-C656-C86A-4898-60FDA17A7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8886E7-C842-A21D-2075-698049FD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PrioPlus’s</a:t>
            </a:r>
            <a:r>
              <a:rPr lang="en-US" altLang="zh-CN" dirty="0"/>
              <a:t> Workflow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6AA08BA-CA21-CA28-D16F-B8CA0CBF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9C367ACA-1012-E5ED-9AE3-3B61CEF5E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983" y="2949334"/>
            <a:ext cx="6586327" cy="578338"/>
          </a:xfrm>
          <a:prstGeom prst="rect">
            <a:avLst/>
          </a:prstGeom>
          <a:solidFill>
            <a:srgbClr val="BBDE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46D48909-1E9F-C903-8339-4C59C7C50928}"/>
              </a:ext>
            </a:extLst>
          </p:cNvPr>
          <p:cNvSpPr>
            <a:spLocks noEditPoints="1"/>
          </p:cNvSpPr>
          <p:nvPr/>
        </p:nvSpPr>
        <p:spPr bwMode="auto">
          <a:xfrm>
            <a:off x="2423680" y="3345423"/>
            <a:ext cx="6840000" cy="19440"/>
          </a:xfrm>
          <a:custGeom>
            <a:avLst/>
            <a:gdLst>
              <a:gd name="T0" fmla="*/ 342 w 13492"/>
              <a:gd name="T1" fmla="*/ 22 h 43"/>
              <a:gd name="T2" fmla="*/ 0 w 13492"/>
              <a:gd name="T3" fmla="*/ 22 h 43"/>
              <a:gd name="T4" fmla="*/ 832 w 13492"/>
              <a:gd name="T5" fmla="*/ 0 h 43"/>
              <a:gd name="T6" fmla="*/ 534 w 13492"/>
              <a:gd name="T7" fmla="*/ 43 h 43"/>
              <a:gd name="T8" fmla="*/ 1046 w 13492"/>
              <a:gd name="T9" fmla="*/ 0 h 43"/>
              <a:gd name="T10" fmla="*/ 1344 w 13492"/>
              <a:gd name="T11" fmla="*/ 43 h 43"/>
              <a:gd name="T12" fmla="*/ 1046 w 13492"/>
              <a:gd name="T13" fmla="*/ 0 h 43"/>
              <a:gd name="T14" fmla="*/ 1878 w 13492"/>
              <a:gd name="T15" fmla="*/ 22 h 43"/>
              <a:gd name="T16" fmla="*/ 1536 w 13492"/>
              <a:gd name="T17" fmla="*/ 22 h 43"/>
              <a:gd name="T18" fmla="*/ 2368 w 13492"/>
              <a:gd name="T19" fmla="*/ 0 h 43"/>
              <a:gd name="T20" fmla="*/ 2070 w 13492"/>
              <a:gd name="T21" fmla="*/ 43 h 43"/>
              <a:gd name="T22" fmla="*/ 2582 w 13492"/>
              <a:gd name="T23" fmla="*/ 0 h 43"/>
              <a:gd name="T24" fmla="*/ 2880 w 13492"/>
              <a:gd name="T25" fmla="*/ 43 h 43"/>
              <a:gd name="T26" fmla="*/ 2582 w 13492"/>
              <a:gd name="T27" fmla="*/ 0 h 43"/>
              <a:gd name="T28" fmla="*/ 3414 w 13492"/>
              <a:gd name="T29" fmla="*/ 22 h 43"/>
              <a:gd name="T30" fmla="*/ 3072 w 13492"/>
              <a:gd name="T31" fmla="*/ 22 h 43"/>
              <a:gd name="T32" fmla="*/ 3904 w 13492"/>
              <a:gd name="T33" fmla="*/ 0 h 43"/>
              <a:gd name="T34" fmla="*/ 3606 w 13492"/>
              <a:gd name="T35" fmla="*/ 43 h 43"/>
              <a:gd name="T36" fmla="*/ 4118 w 13492"/>
              <a:gd name="T37" fmla="*/ 0 h 43"/>
              <a:gd name="T38" fmla="*/ 4416 w 13492"/>
              <a:gd name="T39" fmla="*/ 43 h 43"/>
              <a:gd name="T40" fmla="*/ 4118 w 13492"/>
              <a:gd name="T41" fmla="*/ 0 h 43"/>
              <a:gd name="T42" fmla="*/ 4950 w 13492"/>
              <a:gd name="T43" fmla="*/ 22 h 43"/>
              <a:gd name="T44" fmla="*/ 4608 w 13492"/>
              <a:gd name="T45" fmla="*/ 22 h 43"/>
              <a:gd name="T46" fmla="*/ 5440 w 13492"/>
              <a:gd name="T47" fmla="*/ 0 h 43"/>
              <a:gd name="T48" fmla="*/ 5142 w 13492"/>
              <a:gd name="T49" fmla="*/ 43 h 43"/>
              <a:gd name="T50" fmla="*/ 5654 w 13492"/>
              <a:gd name="T51" fmla="*/ 0 h 43"/>
              <a:gd name="T52" fmla="*/ 5952 w 13492"/>
              <a:gd name="T53" fmla="*/ 43 h 43"/>
              <a:gd name="T54" fmla="*/ 5654 w 13492"/>
              <a:gd name="T55" fmla="*/ 0 h 43"/>
              <a:gd name="T56" fmla="*/ 6486 w 13492"/>
              <a:gd name="T57" fmla="*/ 22 h 43"/>
              <a:gd name="T58" fmla="*/ 6144 w 13492"/>
              <a:gd name="T59" fmla="*/ 22 h 43"/>
              <a:gd name="T60" fmla="*/ 6976 w 13492"/>
              <a:gd name="T61" fmla="*/ 0 h 43"/>
              <a:gd name="T62" fmla="*/ 6678 w 13492"/>
              <a:gd name="T63" fmla="*/ 43 h 43"/>
              <a:gd name="T64" fmla="*/ 7190 w 13492"/>
              <a:gd name="T65" fmla="*/ 0 h 43"/>
              <a:gd name="T66" fmla="*/ 7488 w 13492"/>
              <a:gd name="T67" fmla="*/ 43 h 43"/>
              <a:gd name="T68" fmla="*/ 7190 w 13492"/>
              <a:gd name="T69" fmla="*/ 0 h 43"/>
              <a:gd name="T70" fmla="*/ 8022 w 13492"/>
              <a:gd name="T71" fmla="*/ 22 h 43"/>
              <a:gd name="T72" fmla="*/ 7680 w 13492"/>
              <a:gd name="T73" fmla="*/ 22 h 43"/>
              <a:gd name="T74" fmla="*/ 8512 w 13492"/>
              <a:gd name="T75" fmla="*/ 0 h 43"/>
              <a:gd name="T76" fmla="*/ 8214 w 13492"/>
              <a:gd name="T77" fmla="*/ 43 h 43"/>
              <a:gd name="T78" fmla="*/ 8726 w 13492"/>
              <a:gd name="T79" fmla="*/ 0 h 43"/>
              <a:gd name="T80" fmla="*/ 9024 w 13492"/>
              <a:gd name="T81" fmla="*/ 43 h 43"/>
              <a:gd name="T82" fmla="*/ 8726 w 13492"/>
              <a:gd name="T83" fmla="*/ 0 h 43"/>
              <a:gd name="T84" fmla="*/ 9558 w 13492"/>
              <a:gd name="T85" fmla="*/ 22 h 43"/>
              <a:gd name="T86" fmla="*/ 9216 w 13492"/>
              <a:gd name="T87" fmla="*/ 22 h 43"/>
              <a:gd name="T88" fmla="*/ 10048 w 13492"/>
              <a:gd name="T89" fmla="*/ 0 h 43"/>
              <a:gd name="T90" fmla="*/ 9750 w 13492"/>
              <a:gd name="T91" fmla="*/ 43 h 43"/>
              <a:gd name="T92" fmla="*/ 10262 w 13492"/>
              <a:gd name="T93" fmla="*/ 0 h 43"/>
              <a:gd name="T94" fmla="*/ 10560 w 13492"/>
              <a:gd name="T95" fmla="*/ 43 h 43"/>
              <a:gd name="T96" fmla="*/ 10262 w 13492"/>
              <a:gd name="T97" fmla="*/ 0 h 43"/>
              <a:gd name="T98" fmla="*/ 11094 w 13492"/>
              <a:gd name="T99" fmla="*/ 22 h 43"/>
              <a:gd name="T100" fmla="*/ 10752 w 13492"/>
              <a:gd name="T101" fmla="*/ 22 h 43"/>
              <a:gd name="T102" fmla="*/ 11584 w 13492"/>
              <a:gd name="T103" fmla="*/ 0 h 43"/>
              <a:gd name="T104" fmla="*/ 11286 w 13492"/>
              <a:gd name="T105" fmla="*/ 43 h 43"/>
              <a:gd name="T106" fmla="*/ 11798 w 13492"/>
              <a:gd name="T107" fmla="*/ 0 h 43"/>
              <a:gd name="T108" fmla="*/ 12096 w 13492"/>
              <a:gd name="T109" fmla="*/ 43 h 43"/>
              <a:gd name="T110" fmla="*/ 11798 w 13492"/>
              <a:gd name="T111" fmla="*/ 0 h 43"/>
              <a:gd name="T112" fmla="*/ 12630 w 13492"/>
              <a:gd name="T113" fmla="*/ 22 h 43"/>
              <a:gd name="T114" fmla="*/ 12288 w 13492"/>
              <a:gd name="T115" fmla="*/ 22 h 43"/>
              <a:gd name="T116" fmla="*/ 13120 w 13492"/>
              <a:gd name="T117" fmla="*/ 0 h 43"/>
              <a:gd name="T118" fmla="*/ 12822 w 13492"/>
              <a:gd name="T119" fmla="*/ 43 h 43"/>
              <a:gd name="T120" fmla="*/ 13334 w 13492"/>
              <a:gd name="T121" fmla="*/ 0 h 43"/>
              <a:gd name="T122" fmla="*/ 13470 w 13492"/>
              <a:gd name="T123" fmla="*/ 43 h 43"/>
              <a:gd name="T124" fmla="*/ 13334 w 13492"/>
              <a:gd name="T12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492" h="43">
                <a:moveTo>
                  <a:pt x="22" y="0"/>
                </a:moveTo>
                <a:lnTo>
                  <a:pt x="320" y="0"/>
                </a:lnTo>
                <a:cubicBezTo>
                  <a:pt x="332" y="0"/>
                  <a:pt x="342" y="10"/>
                  <a:pt x="342" y="22"/>
                </a:cubicBezTo>
                <a:cubicBezTo>
                  <a:pt x="342" y="34"/>
                  <a:pt x="332" y="43"/>
                  <a:pt x="320" y="43"/>
                </a:cubicBezTo>
                <a:lnTo>
                  <a:pt x="22" y="43"/>
                </a:lnTo>
                <a:cubicBezTo>
                  <a:pt x="10" y="43"/>
                  <a:pt x="0" y="34"/>
                  <a:pt x="0" y="22"/>
                </a:cubicBezTo>
                <a:cubicBezTo>
                  <a:pt x="0" y="10"/>
                  <a:pt x="10" y="0"/>
                  <a:pt x="22" y="0"/>
                </a:cubicBezTo>
                <a:close/>
                <a:moveTo>
                  <a:pt x="534" y="0"/>
                </a:moveTo>
                <a:lnTo>
                  <a:pt x="832" y="0"/>
                </a:lnTo>
                <a:cubicBezTo>
                  <a:pt x="844" y="0"/>
                  <a:pt x="854" y="10"/>
                  <a:pt x="854" y="22"/>
                </a:cubicBezTo>
                <a:cubicBezTo>
                  <a:pt x="854" y="34"/>
                  <a:pt x="844" y="43"/>
                  <a:pt x="832" y="43"/>
                </a:cubicBezTo>
                <a:lnTo>
                  <a:pt x="534" y="43"/>
                </a:lnTo>
                <a:cubicBezTo>
                  <a:pt x="522" y="43"/>
                  <a:pt x="512" y="34"/>
                  <a:pt x="512" y="22"/>
                </a:cubicBezTo>
                <a:cubicBezTo>
                  <a:pt x="512" y="10"/>
                  <a:pt x="522" y="0"/>
                  <a:pt x="534" y="0"/>
                </a:cubicBezTo>
                <a:close/>
                <a:moveTo>
                  <a:pt x="1046" y="0"/>
                </a:moveTo>
                <a:lnTo>
                  <a:pt x="1344" y="0"/>
                </a:lnTo>
                <a:cubicBezTo>
                  <a:pt x="1356" y="0"/>
                  <a:pt x="1366" y="10"/>
                  <a:pt x="1366" y="22"/>
                </a:cubicBezTo>
                <a:cubicBezTo>
                  <a:pt x="1366" y="34"/>
                  <a:pt x="1356" y="43"/>
                  <a:pt x="1344" y="43"/>
                </a:cubicBezTo>
                <a:lnTo>
                  <a:pt x="1046" y="43"/>
                </a:lnTo>
                <a:cubicBezTo>
                  <a:pt x="1034" y="43"/>
                  <a:pt x="1024" y="34"/>
                  <a:pt x="1024" y="22"/>
                </a:cubicBezTo>
                <a:cubicBezTo>
                  <a:pt x="1024" y="10"/>
                  <a:pt x="1034" y="0"/>
                  <a:pt x="1046" y="0"/>
                </a:cubicBezTo>
                <a:close/>
                <a:moveTo>
                  <a:pt x="1558" y="0"/>
                </a:moveTo>
                <a:lnTo>
                  <a:pt x="1856" y="0"/>
                </a:lnTo>
                <a:cubicBezTo>
                  <a:pt x="1868" y="0"/>
                  <a:pt x="1878" y="10"/>
                  <a:pt x="1878" y="22"/>
                </a:cubicBezTo>
                <a:cubicBezTo>
                  <a:pt x="1878" y="34"/>
                  <a:pt x="1868" y="43"/>
                  <a:pt x="1856" y="43"/>
                </a:cubicBezTo>
                <a:lnTo>
                  <a:pt x="1558" y="43"/>
                </a:lnTo>
                <a:cubicBezTo>
                  <a:pt x="1546" y="43"/>
                  <a:pt x="1536" y="34"/>
                  <a:pt x="1536" y="22"/>
                </a:cubicBezTo>
                <a:cubicBezTo>
                  <a:pt x="1536" y="10"/>
                  <a:pt x="1546" y="0"/>
                  <a:pt x="1558" y="0"/>
                </a:cubicBezTo>
                <a:close/>
                <a:moveTo>
                  <a:pt x="2070" y="0"/>
                </a:moveTo>
                <a:lnTo>
                  <a:pt x="2368" y="0"/>
                </a:lnTo>
                <a:cubicBezTo>
                  <a:pt x="2380" y="0"/>
                  <a:pt x="2390" y="10"/>
                  <a:pt x="2390" y="22"/>
                </a:cubicBezTo>
                <a:cubicBezTo>
                  <a:pt x="2390" y="34"/>
                  <a:pt x="2380" y="43"/>
                  <a:pt x="2368" y="43"/>
                </a:cubicBezTo>
                <a:lnTo>
                  <a:pt x="2070" y="43"/>
                </a:lnTo>
                <a:cubicBezTo>
                  <a:pt x="2058" y="43"/>
                  <a:pt x="2048" y="34"/>
                  <a:pt x="2048" y="22"/>
                </a:cubicBezTo>
                <a:cubicBezTo>
                  <a:pt x="2048" y="10"/>
                  <a:pt x="2058" y="0"/>
                  <a:pt x="2070" y="0"/>
                </a:cubicBezTo>
                <a:close/>
                <a:moveTo>
                  <a:pt x="2582" y="0"/>
                </a:moveTo>
                <a:lnTo>
                  <a:pt x="2880" y="0"/>
                </a:lnTo>
                <a:cubicBezTo>
                  <a:pt x="2892" y="0"/>
                  <a:pt x="2902" y="10"/>
                  <a:pt x="2902" y="22"/>
                </a:cubicBezTo>
                <a:cubicBezTo>
                  <a:pt x="2902" y="34"/>
                  <a:pt x="2892" y="43"/>
                  <a:pt x="2880" y="43"/>
                </a:cubicBezTo>
                <a:lnTo>
                  <a:pt x="2582" y="43"/>
                </a:lnTo>
                <a:cubicBezTo>
                  <a:pt x="2570" y="43"/>
                  <a:pt x="2560" y="34"/>
                  <a:pt x="2560" y="22"/>
                </a:cubicBezTo>
                <a:cubicBezTo>
                  <a:pt x="2560" y="10"/>
                  <a:pt x="2570" y="0"/>
                  <a:pt x="2582" y="0"/>
                </a:cubicBezTo>
                <a:close/>
                <a:moveTo>
                  <a:pt x="3094" y="0"/>
                </a:moveTo>
                <a:lnTo>
                  <a:pt x="3392" y="0"/>
                </a:lnTo>
                <a:cubicBezTo>
                  <a:pt x="3404" y="0"/>
                  <a:pt x="3414" y="10"/>
                  <a:pt x="3414" y="22"/>
                </a:cubicBezTo>
                <a:cubicBezTo>
                  <a:pt x="3414" y="34"/>
                  <a:pt x="3404" y="43"/>
                  <a:pt x="3392" y="43"/>
                </a:cubicBezTo>
                <a:lnTo>
                  <a:pt x="3094" y="43"/>
                </a:lnTo>
                <a:cubicBezTo>
                  <a:pt x="3082" y="43"/>
                  <a:pt x="3072" y="34"/>
                  <a:pt x="3072" y="22"/>
                </a:cubicBezTo>
                <a:cubicBezTo>
                  <a:pt x="3072" y="10"/>
                  <a:pt x="3082" y="0"/>
                  <a:pt x="3094" y="0"/>
                </a:cubicBezTo>
                <a:close/>
                <a:moveTo>
                  <a:pt x="3606" y="0"/>
                </a:moveTo>
                <a:lnTo>
                  <a:pt x="3904" y="0"/>
                </a:lnTo>
                <a:cubicBezTo>
                  <a:pt x="3916" y="0"/>
                  <a:pt x="3926" y="10"/>
                  <a:pt x="3926" y="22"/>
                </a:cubicBezTo>
                <a:cubicBezTo>
                  <a:pt x="3926" y="34"/>
                  <a:pt x="3916" y="43"/>
                  <a:pt x="3904" y="43"/>
                </a:cubicBezTo>
                <a:lnTo>
                  <a:pt x="3606" y="43"/>
                </a:lnTo>
                <a:cubicBezTo>
                  <a:pt x="3594" y="43"/>
                  <a:pt x="3584" y="34"/>
                  <a:pt x="3584" y="22"/>
                </a:cubicBezTo>
                <a:cubicBezTo>
                  <a:pt x="3584" y="10"/>
                  <a:pt x="3594" y="0"/>
                  <a:pt x="3606" y="0"/>
                </a:cubicBezTo>
                <a:close/>
                <a:moveTo>
                  <a:pt x="4118" y="0"/>
                </a:moveTo>
                <a:lnTo>
                  <a:pt x="4416" y="0"/>
                </a:lnTo>
                <a:cubicBezTo>
                  <a:pt x="4428" y="0"/>
                  <a:pt x="4438" y="10"/>
                  <a:pt x="4438" y="22"/>
                </a:cubicBezTo>
                <a:cubicBezTo>
                  <a:pt x="4438" y="34"/>
                  <a:pt x="4428" y="43"/>
                  <a:pt x="4416" y="43"/>
                </a:cubicBezTo>
                <a:lnTo>
                  <a:pt x="4118" y="43"/>
                </a:lnTo>
                <a:cubicBezTo>
                  <a:pt x="4106" y="43"/>
                  <a:pt x="4096" y="34"/>
                  <a:pt x="4096" y="22"/>
                </a:cubicBezTo>
                <a:cubicBezTo>
                  <a:pt x="4096" y="10"/>
                  <a:pt x="4106" y="0"/>
                  <a:pt x="4118" y="0"/>
                </a:cubicBezTo>
                <a:close/>
                <a:moveTo>
                  <a:pt x="4630" y="0"/>
                </a:moveTo>
                <a:lnTo>
                  <a:pt x="4928" y="0"/>
                </a:lnTo>
                <a:cubicBezTo>
                  <a:pt x="4940" y="0"/>
                  <a:pt x="4950" y="10"/>
                  <a:pt x="4950" y="22"/>
                </a:cubicBezTo>
                <a:cubicBezTo>
                  <a:pt x="4950" y="34"/>
                  <a:pt x="4940" y="43"/>
                  <a:pt x="4928" y="43"/>
                </a:cubicBezTo>
                <a:lnTo>
                  <a:pt x="4630" y="43"/>
                </a:lnTo>
                <a:cubicBezTo>
                  <a:pt x="4618" y="43"/>
                  <a:pt x="4608" y="34"/>
                  <a:pt x="4608" y="22"/>
                </a:cubicBezTo>
                <a:cubicBezTo>
                  <a:pt x="4608" y="10"/>
                  <a:pt x="4618" y="0"/>
                  <a:pt x="4630" y="0"/>
                </a:cubicBezTo>
                <a:close/>
                <a:moveTo>
                  <a:pt x="5142" y="0"/>
                </a:moveTo>
                <a:lnTo>
                  <a:pt x="5440" y="0"/>
                </a:lnTo>
                <a:cubicBezTo>
                  <a:pt x="5452" y="0"/>
                  <a:pt x="5462" y="10"/>
                  <a:pt x="5462" y="22"/>
                </a:cubicBezTo>
                <a:cubicBezTo>
                  <a:pt x="5462" y="34"/>
                  <a:pt x="5452" y="43"/>
                  <a:pt x="5440" y="43"/>
                </a:cubicBezTo>
                <a:lnTo>
                  <a:pt x="5142" y="43"/>
                </a:lnTo>
                <a:cubicBezTo>
                  <a:pt x="5130" y="43"/>
                  <a:pt x="5120" y="34"/>
                  <a:pt x="5120" y="22"/>
                </a:cubicBezTo>
                <a:cubicBezTo>
                  <a:pt x="5120" y="10"/>
                  <a:pt x="5130" y="0"/>
                  <a:pt x="5142" y="0"/>
                </a:cubicBezTo>
                <a:close/>
                <a:moveTo>
                  <a:pt x="5654" y="0"/>
                </a:moveTo>
                <a:lnTo>
                  <a:pt x="5952" y="0"/>
                </a:lnTo>
                <a:cubicBezTo>
                  <a:pt x="5964" y="0"/>
                  <a:pt x="5974" y="10"/>
                  <a:pt x="5974" y="22"/>
                </a:cubicBezTo>
                <a:cubicBezTo>
                  <a:pt x="5974" y="34"/>
                  <a:pt x="5964" y="43"/>
                  <a:pt x="5952" y="43"/>
                </a:cubicBezTo>
                <a:lnTo>
                  <a:pt x="5654" y="43"/>
                </a:lnTo>
                <a:cubicBezTo>
                  <a:pt x="5642" y="43"/>
                  <a:pt x="5632" y="34"/>
                  <a:pt x="5632" y="22"/>
                </a:cubicBezTo>
                <a:cubicBezTo>
                  <a:pt x="5632" y="10"/>
                  <a:pt x="5642" y="0"/>
                  <a:pt x="5654" y="0"/>
                </a:cubicBezTo>
                <a:close/>
                <a:moveTo>
                  <a:pt x="6166" y="0"/>
                </a:moveTo>
                <a:lnTo>
                  <a:pt x="6464" y="0"/>
                </a:lnTo>
                <a:cubicBezTo>
                  <a:pt x="6476" y="0"/>
                  <a:pt x="6486" y="10"/>
                  <a:pt x="6486" y="22"/>
                </a:cubicBezTo>
                <a:cubicBezTo>
                  <a:pt x="6486" y="34"/>
                  <a:pt x="6476" y="43"/>
                  <a:pt x="6464" y="43"/>
                </a:cubicBezTo>
                <a:lnTo>
                  <a:pt x="6166" y="43"/>
                </a:lnTo>
                <a:cubicBezTo>
                  <a:pt x="6154" y="43"/>
                  <a:pt x="6144" y="34"/>
                  <a:pt x="6144" y="22"/>
                </a:cubicBezTo>
                <a:cubicBezTo>
                  <a:pt x="6144" y="10"/>
                  <a:pt x="6154" y="0"/>
                  <a:pt x="6166" y="0"/>
                </a:cubicBezTo>
                <a:close/>
                <a:moveTo>
                  <a:pt x="6678" y="0"/>
                </a:moveTo>
                <a:lnTo>
                  <a:pt x="6976" y="0"/>
                </a:lnTo>
                <a:cubicBezTo>
                  <a:pt x="6988" y="0"/>
                  <a:pt x="6998" y="10"/>
                  <a:pt x="6998" y="22"/>
                </a:cubicBezTo>
                <a:cubicBezTo>
                  <a:pt x="6998" y="34"/>
                  <a:pt x="6988" y="43"/>
                  <a:pt x="6976" y="43"/>
                </a:cubicBezTo>
                <a:lnTo>
                  <a:pt x="6678" y="43"/>
                </a:lnTo>
                <a:cubicBezTo>
                  <a:pt x="6666" y="43"/>
                  <a:pt x="6656" y="34"/>
                  <a:pt x="6656" y="22"/>
                </a:cubicBezTo>
                <a:cubicBezTo>
                  <a:pt x="6656" y="10"/>
                  <a:pt x="6666" y="0"/>
                  <a:pt x="6678" y="0"/>
                </a:cubicBezTo>
                <a:close/>
                <a:moveTo>
                  <a:pt x="7190" y="0"/>
                </a:moveTo>
                <a:lnTo>
                  <a:pt x="7488" y="0"/>
                </a:lnTo>
                <a:cubicBezTo>
                  <a:pt x="7500" y="0"/>
                  <a:pt x="7510" y="10"/>
                  <a:pt x="7510" y="22"/>
                </a:cubicBezTo>
                <a:cubicBezTo>
                  <a:pt x="7510" y="34"/>
                  <a:pt x="7500" y="43"/>
                  <a:pt x="7488" y="43"/>
                </a:cubicBezTo>
                <a:lnTo>
                  <a:pt x="7190" y="43"/>
                </a:lnTo>
                <a:cubicBezTo>
                  <a:pt x="7178" y="43"/>
                  <a:pt x="7168" y="34"/>
                  <a:pt x="7168" y="22"/>
                </a:cubicBezTo>
                <a:cubicBezTo>
                  <a:pt x="7168" y="10"/>
                  <a:pt x="7178" y="0"/>
                  <a:pt x="7190" y="0"/>
                </a:cubicBezTo>
                <a:close/>
                <a:moveTo>
                  <a:pt x="7702" y="0"/>
                </a:moveTo>
                <a:lnTo>
                  <a:pt x="8000" y="0"/>
                </a:lnTo>
                <a:cubicBezTo>
                  <a:pt x="8012" y="0"/>
                  <a:pt x="8022" y="10"/>
                  <a:pt x="8022" y="22"/>
                </a:cubicBezTo>
                <a:cubicBezTo>
                  <a:pt x="8022" y="34"/>
                  <a:pt x="8012" y="43"/>
                  <a:pt x="8000" y="43"/>
                </a:cubicBezTo>
                <a:lnTo>
                  <a:pt x="7702" y="43"/>
                </a:lnTo>
                <a:cubicBezTo>
                  <a:pt x="7690" y="43"/>
                  <a:pt x="7680" y="34"/>
                  <a:pt x="7680" y="22"/>
                </a:cubicBezTo>
                <a:cubicBezTo>
                  <a:pt x="7680" y="10"/>
                  <a:pt x="7690" y="0"/>
                  <a:pt x="7702" y="0"/>
                </a:cubicBezTo>
                <a:close/>
                <a:moveTo>
                  <a:pt x="8214" y="0"/>
                </a:moveTo>
                <a:lnTo>
                  <a:pt x="8512" y="0"/>
                </a:lnTo>
                <a:cubicBezTo>
                  <a:pt x="8524" y="0"/>
                  <a:pt x="8534" y="10"/>
                  <a:pt x="8534" y="22"/>
                </a:cubicBezTo>
                <a:cubicBezTo>
                  <a:pt x="8534" y="34"/>
                  <a:pt x="8524" y="43"/>
                  <a:pt x="8512" y="43"/>
                </a:cubicBezTo>
                <a:lnTo>
                  <a:pt x="8214" y="43"/>
                </a:lnTo>
                <a:cubicBezTo>
                  <a:pt x="8202" y="43"/>
                  <a:pt x="8192" y="34"/>
                  <a:pt x="8192" y="22"/>
                </a:cubicBezTo>
                <a:cubicBezTo>
                  <a:pt x="8192" y="10"/>
                  <a:pt x="8202" y="0"/>
                  <a:pt x="8214" y="0"/>
                </a:cubicBezTo>
                <a:close/>
                <a:moveTo>
                  <a:pt x="8726" y="0"/>
                </a:moveTo>
                <a:lnTo>
                  <a:pt x="9024" y="0"/>
                </a:lnTo>
                <a:cubicBezTo>
                  <a:pt x="9036" y="0"/>
                  <a:pt x="9046" y="10"/>
                  <a:pt x="9046" y="22"/>
                </a:cubicBezTo>
                <a:cubicBezTo>
                  <a:pt x="9046" y="34"/>
                  <a:pt x="9036" y="43"/>
                  <a:pt x="9024" y="43"/>
                </a:cubicBezTo>
                <a:lnTo>
                  <a:pt x="8726" y="43"/>
                </a:lnTo>
                <a:cubicBezTo>
                  <a:pt x="8714" y="43"/>
                  <a:pt x="8704" y="34"/>
                  <a:pt x="8704" y="22"/>
                </a:cubicBezTo>
                <a:cubicBezTo>
                  <a:pt x="8704" y="10"/>
                  <a:pt x="8714" y="0"/>
                  <a:pt x="8726" y="0"/>
                </a:cubicBezTo>
                <a:close/>
                <a:moveTo>
                  <a:pt x="9238" y="0"/>
                </a:moveTo>
                <a:lnTo>
                  <a:pt x="9536" y="0"/>
                </a:lnTo>
                <a:cubicBezTo>
                  <a:pt x="9548" y="0"/>
                  <a:pt x="9558" y="10"/>
                  <a:pt x="9558" y="22"/>
                </a:cubicBezTo>
                <a:cubicBezTo>
                  <a:pt x="9558" y="34"/>
                  <a:pt x="9548" y="43"/>
                  <a:pt x="9536" y="43"/>
                </a:cubicBezTo>
                <a:lnTo>
                  <a:pt x="9238" y="43"/>
                </a:lnTo>
                <a:cubicBezTo>
                  <a:pt x="9226" y="43"/>
                  <a:pt x="9216" y="34"/>
                  <a:pt x="9216" y="22"/>
                </a:cubicBezTo>
                <a:cubicBezTo>
                  <a:pt x="9216" y="10"/>
                  <a:pt x="9226" y="0"/>
                  <a:pt x="9238" y="0"/>
                </a:cubicBezTo>
                <a:close/>
                <a:moveTo>
                  <a:pt x="9750" y="0"/>
                </a:moveTo>
                <a:lnTo>
                  <a:pt x="10048" y="0"/>
                </a:lnTo>
                <a:cubicBezTo>
                  <a:pt x="10060" y="0"/>
                  <a:pt x="10070" y="10"/>
                  <a:pt x="10070" y="22"/>
                </a:cubicBezTo>
                <a:cubicBezTo>
                  <a:pt x="10070" y="34"/>
                  <a:pt x="10060" y="43"/>
                  <a:pt x="10048" y="43"/>
                </a:cubicBezTo>
                <a:lnTo>
                  <a:pt x="9750" y="43"/>
                </a:lnTo>
                <a:cubicBezTo>
                  <a:pt x="9738" y="43"/>
                  <a:pt x="9728" y="34"/>
                  <a:pt x="9728" y="22"/>
                </a:cubicBezTo>
                <a:cubicBezTo>
                  <a:pt x="9728" y="10"/>
                  <a:pt x="9738" y="0"/>
                  <a:pt x="9750" y="0"/>
                </a:cubicBezTo>
                <a:close/>
                <a:moveTo>
                  <a:pt x="10262" y="0"/>
                </a:moveTo>
                <a:lnTo>
                  <a:pt x="10560" y="0"/>
                </a:lnTo>
                <a:cubicBezTo>
                  <a:pt x="10572" y="0"/>
                  <a:pt x="10582" y="10"/>
                  <a:pt x="10582" y="22"/>
                </a:cubicBezTo>
                <a:cubicBezTo>
                  <a:pt x="10582" y="34"/>
                  <a:pt x="10572" y="43"/>
                  <a:pt x="10560" y="43"/>
                </a:cubicBezTo>
                <a:lnTo>
                  <a:pt x="10262" y="43"/>
                </a:lnTo>
                <a:cubicBezTo>
                  <a:pt x="10250" y="43"/>
                  <a:pt x="10240" y="34"/>
                  <a:pt x="10240" y="22"/>
                </a:cubicBezTo>
                <a:cubicBezTo>
                  <a:pt x="10240" y="10"/>
                  <a:pt x="10250" y="0"/>
                  <a:pt x="10262" y="0"/>
                </a:cubicBezTo>
                <a:close/>
                <a:moveTo>
                  <a:pt x="10774" y="0"/>
                </a:moveTo>
                <a:lnTo>
                  <a:pt x="11072" y="0"/>
                </a:lnTo>
                <a:cubicBezTo>
                  <a:pt x="11084" y="0"/>
                  <a:pt x="11094" y="10"/>
                  <a:pt x="11094" y="22"/>
                </a:cubicBezTo>
                <a:cubicBezTo>
                  <a:pt x="11094" y="34"/>
                  <a:pt x="11084" y="43"/>
                  <a:pt x="11072" y="43"/>
                </a:cubicBezTo>
                <a:lnTo>
                  <a:pt x="10774" y="43"/>
                </a:lnTo>
                <a:cubicBezTo>
                  <a:pt x="10762" y="43"/>
                  <a:pt x="10752" y="34"/>
                  <a:pt x="10752" y="22"/>
                </a:cubicBezTo>
                <a:cubicBezTo>
                  <a:pt x="10752" y="10"/>
                  <a:pt x="10762" y="0"/>
                  <a:pt x="10774" y="0"/>
                </a:cubicBezTo>
                <a:close/>
                <a:moveTo>
                  <a:pt x="11286" y="0"/>
                </a:moveTo>
                <a:lnTo>
                  <a:pt x="11584" y="0"/>
                </a:lnTo>
                <a:cubicBezTo>
                  <a:pt x="11596" y="0"/>
                  <a:pt x="11606" y="10"/>
                  <a:pt x="11606" y="22"/>
                </a:cubicBezTo>
                <a:cubicBezTo>
                  <a:pt x="11606" y="34"/>
                  <a:pt x="11596" y="43"/>
                  <a:pt x="11584" y="43"/>
                </a:cubicBezTo>
                <a:lnTo>
                  <a:pt x="11286" y="43"/>
                </a:lnTo>
                <a:cubicBezTo>
                  <a:pt x="11274" y="43"/>
                  <a:pt x="11264" y="34"/>
                  <a:pt x="11264" y="22"/>
                </a:cubicBezTo>
                <a:cubicBezTo>
                  <a:pt x="11264" y="10"/>
                  <a:pt x="11274" y="0"/>
                  <a:pt x="11286" y="0"/>
                </a:cubicBezTo>
                <a:close/>
                <a:moveTo>
                  <a:pt x="11798" y="0"/>
                </a:moveTo>
                <a:lnTo>
                  <a:pt x="12096" y="0"/>
                </a:lnTo>
                <a:cubicBezTo>
                  <a:pt x="12108" y="0"/>
                  <a:pt x="12118" y="10"/>
                  <a:pt x="12118" y="22"/>
                </a:cubicBezTo>
                <a:cubicBezTo>
                  <a:pt x="12118" y="34"/>
                  <a:pt x="12108" y="43"/>
                  <a:pt x="12096" y="43"/>
                </a:cubicBezTo>
                <a:lnTo>
                  <a:pt x="11798" y="43"/>
                </a:lnTo>
                <a:cubicBezTo>
                  <a:pt x="11786" y="43"/>
                  <a:pt x="11776" y="34"/>
                  <a:pt x="11776" y="22"/>
                </a:cubicBezTo>
                <a:cubicBezTo>
                  <a:pt x="11776" y="10"/>
                  <a:pt x="11786" y="0"/>
                  <a:pt x="11798" y="0"/>
                </a:cubicBezTo>
                <a:close/>
                <a:moveTo>
                  <a:pt x="12310" y="0"/>
                </a:moveTo>
                <a:lnTo>
                  <a:pt x="12608" y="0"/>
                </a:lnTo>
                <a:cubicBezTo>
                  <a:pt x="12620" y="0"/>
                  <a:pt x="12630" y="10"/>
                  <a:pt x="12630" y="22"/>
                </a:cubicBezTo>
                <a:cubicBezTo>
                  <a:pt x="12630" y="34"/>
                  <a:pt x="12620" y="43"/>
                  <a:pt x="12608" y="43"/>
                </a:cubicBezTo>
                <a:lnTo>
                  <a:pt x="12310" y="43"/>
                </a:lnTo>
                <a:cubicBezTo>
                  <a:pt x="12298" y="43"/>
                  <a:pt x="12288" y="34"/>
                  <a:pt x="12288" y="22"/>
                </a:cubicBezTo>
                <a:cubicBezTo>
                  <a:pt x="12288" y="10"/>
                  <a:pt x="12298" y="0"/>
                  <a:pt x="12310" y="0"/>
                </a:cubicBezTo>
                <a:close/>
                <a:moveTo>
                  <a:pt x="12822" y="0"/>
                </a:moveTo>
                <a:lnTo>
                  <a:pt x="13120" y="0"/>
                </a:lnTo>
                <a:cubicBezTo>
                  <a:pt x="13132" y="0"/>
                  <a:pt x="13142" y="10"/>
                  <a:pt x="13142" y="22"/>
                </a:cubicBezTo>
                <a:cubicBezTo>
                  <a:pt x="13142" y="34"/>
                  <a:pt x="13132" y="43"/>
                  <a:pt x="13120" y="43"/>
                </a:cubicBezTo>
                <a:lnTo>
                  <a:pt x="12822" y="43"/>
                </a:lnTo>
                <a:cubicBezTo>
                  <a:pt x="12810" y="43"/>
                  <a:pt x="12800" y="34"/>
                  <a:pt x="12800" y="22"/>
                </a:cubicBezTo>
                <a:cubicBezTo>
                  <a:pt x="12800" y="10"/>
                  <a:pt x="12810" y="0"/>
                  <a:pt x="12822" y="0"/>
                </a:cubicBezTo>
                <a:close/>
                <a:moveTo>
                  <a:pt x="13334" y="0"/>
                </a:moveTo>
                <a:lnTo>
                  <a:pt x="13470" y="0"/>
                </a:lnTo>
                <a:cubicBezTo>
                  <a:pt x="13482" y="0"/>
                  <a:pt x="13492" y="10"/>
                  <a:pt x="13492" y="22"/>
                </a:cubicBezTo>
                <a:cubicBezTo>
                  <a:pt x="13492" y="34"/>
                  <a:pt x="13482" y="43"/>
                  <a:pt x="13470" y="43"/>
                </a:cubicBezTo>
                <a:lnTo>
                  <a:pt x="13334" y="43"/>
                </a:lnTo>
                <a:cubicBezTo>
                  <a:pt x="13322" y="43"/>
                  <a:pt x="13312" y="34"/>
                  <a:pt x="13312" y="22"/>
                </a:cubicBezTo>
                <a:cubicBezTo>
                  <a:pt x="13312" y="10"/>
                  <a:pt x="13322" y="0"/>
                  <a:pt x="13334" y="0"/>
                </a:cubicBezTo>
                <a:close/>
              </a:path>
            </a:pathLst>
          </a:custGeom>
          <a:solidFill>
            <a:srgbClr val="4086E3"/>
          </a:solidFill>
          <a:ln w="0" cap="flat">
            <a:solidFill>
              <a:srgbClr val="4086E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6555CF50-3875-DE3E-6DD4-7914E3CD1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265" y="2033229"/>
            <a:ext cx="618751" cy="30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Delay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9DD1DD2D-F8D4-4270-4424-1A8EE8F4D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983" y="2368568"/>
            <a:ext cx="6586327" cy="578338"/>
          </a:xfrm>
          <a:prstGeom prst="rect">
            <a:avLst/>
          </a:prstGeom>
          <a:solidFill>
            <a:srgbClr val="FFC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CF2DCCE1-FEB8-787A-5824-EF67CACC8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8212" y="5544562"/>
            <a:ext cx="552457" cy="30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Time</a:t>
            </a:r>
            <a:endParaRPr kumimoji="0" lang="zh-CN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" name="Freeform 38">
            <a:extLst>
              <a:ext uri="{FF2B5EF4-FFF2-40B4-BE49-F238E27FC236}">
                <a16:creationId xmlns:a16="http://schemas.microsoft.com/office/drawing/2014/main" id="{CD40B700-4CC9-6010-2B10-87C5B57646E0}"/>
              </a:ext>
            </a:extLst>
          </p:cNvPr>
          <p:cNvSpPr>
            <a:spLocks noEditPoints="1"/>
          </p:cNvSpPr>
          <p:nvPr/>
        </p:nvSpPr>
        <p:spPr bwMode="auto">
          <a:xfrm>
            <a:off x="2397760" y="2742786"/>
            <a:ext cx="6840000" cy="19440"/>
          </a:xfrm>
          <a:custGeom>
            <a:avLst/>
            <a:gdLst>
              <a:gd name="T0" fmla="*/ 341 w 13510"/>
              <a:gd name="T1" fmla="*/ 21 h 42"/>
              <a:gd name="T2" fmla="*/ 0 w 13510"/>
              <a:gd name="T3" fmla="*/ 21 h 42"/>
              <a:gd name="T4" fmla="*/ 832 w 13510"/>
              <a:gd name="T5" fmla="*/ 0 h 42"/>
              <a:gd name="T6" fmla="*/ 533 w 13510"/>
              <a:gd name="T7" fmla="*/ 42 h 42"/>
              <a:gd name="T8" fmla="*/ 1045 w 13510"/>
              <a:gd name="T9" fmla="*/ 0 h 42"/>
              <a:gd name="T10" fmla="*/ 1344 w 13510"/>
              <a:gd name="T11" fmla="*/ 42 h 42"/>
              <a:gd name="T12" fmla="*/ 1045 w 13510"/>
              <a:gd name="T13" fmla="*/ 0 h 42"/>
              <a:gd name="T14" fmla="*/ 1877 w 13510"/>
              <a:gd name="T15" fmla="*/ 21 h 42"/>
              <a:gd name="T16" fmla="*/ 1536 w 13510"/>
              <a:gd name="T17" fmla="*/ 21 h 42"/>
              <a:gd name="T18" fmla="*/ 2368 w 13510"/>
              <a:gd name="T19" fmla="*/ 0 h 42"/>
              <a:gd name="T20" fmla="*/ 2069 w 13510"/>
              <a:gd name="T21" fmla="*/ 42 h 42"/>
              <a:gd name="T22" fmla="*/ 2581 w 13510"/>
              <a:gd name="T23" fmla="*/ 0 h 42"/>
              <a:gd name="T24" fmla="*/ 2880 w 13510"/>
              <a:gd name="T25" fmla="*/ 42 h 42"/>
              <a:gd name="T26" fmla="*/ 2581 w 13510"/>
              <a:gd name="T27" fmla="*/ 0 h 42"/>
              <a:gd name="T28" fmla="*/ 3413 w 13510"/>
              <a:gd name="T29" fmla="*/ 21 h 42"/>
              <a:gd name="T30" fmla="*/ 3072 w 13510"/>
              <a:gd name="T31" fmla="*/ 21 h 42"/>
              <a:gd name="T32" fmla="*/ 3904 w 13510"/>
              <a:gd name="T33" fmla="*/ 0 h 42"/>
              <a:gd name="T34" fmla="*/ 3605 w 13510"/>
              <a:gd name="T35" fmla="*/ 42 h 42"/>
              <a:gd name="T36" fmla="*/ 4117 w 13510"/>
              <a:gd name="T37" fmla="*/ 0 h 42"/>
              <a:gd name="T38" fmla="*/ 4416 w 13510"/>
              <a:gd name="T39" fmla="*/ 42 h 42"/>
              <a:gd name="T40" fmla="*/ 4117 w 13510"/>
              <a:gd name="T41" fmla="*/ 0 h 42"/>
              <a:gd name="T42" fmla="*/ 4949 w 13510"/>
              <a:gd name="T43" fmla="*/ 21 h 42"/>
              <a:gd name="T44" fmla="*/ 4608 w 13510"/>
              <a:gd name="T45" fmla="*/ 21 h 42"/>
              <a:gd name="T46" fmla="*/ 5440 w 13510"/>
              <a:gd name="T47" fmla="*/ 0 h 42"/>
              <a:gd name="T48" fmla="*/ 5141 w 13510"/>
              <a:gd name="T49" fmla="*/ 42 h 42"/>
              <a:gd name="T50" fmla="*/ 5653 w 13510"/>
              <a:gd name="T51" fmla="*/ 0 h 42"/>
              <a:gd name="T52" fmla="*/ 5952 w 13510"/>
              <a:gd name="T53" fmla="*/ 42 h 42"/>
              <a:gd name="T54" fmla="*/ 5653 w 13510"/>
              <a:gd name="T55" fmla="*/ 0 h 42"/>
              <a:gd name="T56" fmla="*/ 6485 w 13510"/>
              <a:gd name="T57" fmla="*/ 21 h 42"/>
              <a:gd name="T58" fmla="*/ 6144 w 13510"/>
              <a:gd name="T59" fmla="*/ 21 h 42"/>
              <a:gd name="T60" fmla="*/ 6976 w 13510"/>
              <a:gd name="T61" fmla="*/ 0 h 42"/>
              <a:gd name="T62" fmla="*/ 6677 w 13510"/>
              <a:gd name="T63" fmla="*/ 42 h 42"/>
              <a:gd name="T64" fmla="*/ 7189 w 13510"/>
              <a:gd name="T65" fmla="*/ 0 h 42"/>
              <a:gd name="T66" fmla="*/ 7488 w 13510"/>
              <a:gd name="T67" fmla="*/ 42 h 42"/>
              <a:gd name="T68" fmla="*/ 7189 w 13510"/>
              <a:gd name="T69" fmla="*/ 0 h 42"/>
              <a:gd name="T70" fmla="*/ 8021 w 13510"/>
              <a:gd name="T71" fmla="*/ 21 h 42"/>
              <a:gd name="T72" fmla="*/ 7680 w 13510"/>
              <a:gd name="T73" fmla="*/ 21 h 42"/>
              <a:gd name="T74" fmla="*/ 8512 w 13510"/>
              <a:gd name="T75" fmla="*/ 0 h 42"/>
              <a:gd name="T76" fmla="*/ 8213 w 13510"/>
              <a:gd name="T77" fmla="*/ 42 h 42"/>
              <a:gd name="T78" fmla="*/ 8725 w 13510"/>
              <a:gd name="T79" fmla="*/ 0 h 42"/>
              <a:gd name="T80" fmla="*/ 9024 w 13510"/>
              <a:gd name="T81" fmla="*/ 42 h 42"/>
              <a:gd name="T82" fmla="*/ 8725 w 13510"/>
              <a:gd name="T83" fmla="*/ 0 h 42"/>
              <a:gd name="T84" fmla="*/ 9557 w 13510"/>
              <a:gd name="T85" fmla="*/ 21 h 42"/>
              <a:gd name="T86" fmla="*/ 9216 w 13510"/>
              <a:gd name="T87" fmla="*/ 21 h 42"/>
              <a:gd name="T88" fmla="*/ 10048 w 13510"/>
              <a:gd name="T89" fmla="*/ 0 h 42"/>
              <a:gd name="T90" fmla="*/ 9749 w 13510"/>
              <a:gd name="T91" fmla="*/ 42 h 42"/>
              <a:gd name="T92" fmla="*/ 10261 w 13510"/>
              <a:gd name="T93" fmla="*/ 0 h 42"/>
              <a:gd name="T94" fmla="*/ 10560 w 13510"/>
              <a:gd name="T95" fmla="*/ 42 h 42"/>
              <a:gd name="T96" fmla="*/ 10261 w 13510"/>
              <a:gd name="T97" fmla="*/ 0 h 42"/>
              <a:gd name="T98" fmla="*/ 11093 w 13510"/>
              <a:gd name="T99" fmla="*/ 21 h 42"/>
              <a:gd name="T100" fmla="*/ 10752 w 13510"/>
              <a:gd name="T101" fmla="*/ 21 h 42"/>
              <a:gd name="T102" fmla="*/ 11584 w 13510"/>
              <a:gd name="T103" fmla="*/ 0 h 42"/>
              <a:gd name="T104" fmla="*/ 11285 w 13510"/>
              <a:gd name="T105" fmla="*/ 42 h 42"/>
              <a:gd name="T106" fmla="*/ 11797 w 13510"/>
              <a:gd name="T107" fmla="*/ 0 h 42"/>
              <a:gd name="T108" fmla="*/ 12096 w 13510"/>
              <a:gd name="T109" fmla="*/ 42 h 42"/>
              <a:gd name="T110" fmla="*/ 11797 w 13510"/>
              <a:gd name="T111" fmla="*/ 0 h 42"/>
              <a:gd name="T112" fmla="*/ 12629 w 13510"/>
              <a:gd name="T113" fmla="*/ 21 h 42"/>
              <a:gd name="T114" fmla="*/ 12288 w 13510"/>
              <a:gd name="T115" fmla="*/ 21 h 42"/>
              <a:gd name="T116" fmla="*/ 13120 w 13510"/>
              <a:gd name="T117" fmla="*/ 0 h 42"/>
              <a:gd name="T118" fmla="*/ 12821 w 13510"/>
              <a:gd name="T119" fmla="*/ 42 h 42"/>
              <a:gd name="T120" fmla="*/ 13333 w 13510"/>
              <a:gd name="T121" fmla="*/ 0 h 42"/>
              <a:gd name="T122" fmla="*/ 13488 w 13510"/>
              <a:gd name="T123" fmla="*/ 42 h 42"/>
              <a:gd name="T124" fmla="*/ 13333 w 13510"/>
              <a:gd name="T12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510" h="42">
                <a:moveTo>
                  <a:pt x="21" y="0"/>
                </a:moveTo>
                <a:lnTo>
                  <a:pt x="320" y="0"/>
                </a:lnTo>
                <a:cubicBezTo>
                  <a:pt x="331" y="0"/>
                  <a:pt x="341" y="9"/>
                  <a:pt x="341" y="21"/>
                </a:cubicBezTo>
                <a:cubicBezTo>
                  <a:pt x="341" y="33"/>
                  <a:pt x="331" y="42"/>
                  <a:pt x="320" y="42"/>
                </a:cubicBezTo>
                <a:lnTo>
                  <a:pt x="21" y="42"/>
                </a:lnTo>
                <a:cubicBezTo>
                  <a:pt x="9" y="42"/>
                  <a:pt x="0" y="33"/>
                  <a:pt x="0" y="21"/>
                </a:cubicBezTo>
                <a:cubicBezTo>
                  <a:pt x="0" y="9"/>
                  <a:pt x="9" y="0"/>
                  <a:pt x="21" y="0"/>
                </a:cubicBezTo>
                <a:close/>
                <a:moveTo>
                  <a:pt x="533" y="0"/>
                </a:moveTo>
                <a:lnTo>
                  <a:pt x="832" y="0"/>
                </a:lnTo>
                <a:cubicBezTo>
                  <a:pt x="843" y="0"/>
                  <a:pt x="853" y="9"/>
                  <a:pt x="853" y="21"/>
                </a:cubicBezTo>
                <a:cubicBezTo>
                  <a:pt x="853" y="33"/>
                  <a:pt x="843" y="42"/>
                  <a:pt x="832" y="42"/>
                </a:cubicBezTo>
                <a:lnTo>
                  <a:pt x="533" y="42"/>
                </a:lnTo>
                <a:cubicBezTo>
                  <a:pt x="521" y="42"/>
                  <a:pt x="512" y="33"/>
                  <a:pt x="512" y="21"/>
                </a:cubicBezTo>
                <a:cubicBezTo>
                  <a:pt x="512" y="9"/>
                  <a:pt x="521" y="0"/>
                  <a:pt x="533" y="0"/>
                </a:cubicBezTo>
                <a:close/>
                <a:moveTo>
                  <a:pt x="1045" y="0"/>
                </a:moveTo>
                <a:lnTo>
                  <a:pt x="1344" y="0"/>
                </a:lnTo>
                <a:cubicBezTo>
                  <a:pt x="1355" y="0"/>
                  <a:pt x="1365" y="9"/>
                  <a:pt x="1365" y="21"/>
                </a:cubicBezTo>
                <a:cubicBezTo>
                  <a:pt x="1365" y="33"/>
                  <a:pt x="1355" y="42"/>
                  <a:pt x="1344" y="42"/>
                </a:cubicBezTo>
                <a:lnTo>
                  <a:pt x="1045" y="42"/>
                </a:lnTo>
                <a:cubicBezTo>
                  <a:pt x="1033" y="42"/>
                  <a:pt x="1024" y="33"/>
                  <a:pt x="1024" y="21"/>
                </a:cubicBezTo>
                <a:cubicBezTo>
                  <a:pt x="1024" y="9"/>
                  <a:pt x="1033" y="0"/>
                  <a:pt x="1045" y="0"/>
                </a:cubicBezTo>
                <a:close/>
                <a:moveTo>
                  <a:pt x="1557" y="0"/>
                </a:moveTo>
                <a:lnTo>
                  <a:pt x="1856" y="0"/>
                </a:lnTo>
                <a:cubicBezTo>
                  <a:pt x="1867" y="0"/>
                  <a:pt x="1877" y="9"/>
                  <a:pt x="1877" y="21"/>
                </a:cubicBezTo>
                <a:cubicBezTo>
                  <a:pt x="1877" y="33"/>
                  <a:pt x="1867" y="42"/>
                  <a:pt x="1856" y="42"/>
                </a:cubicBezTo>
                <a:lnTo>
                  <a:pt x="1557" y="42"/>
                </a:lnTo>
                <a:cubicBezTo>
                  <a:pt x="1545" y="42"/>
                  <a:pt x="1536" y="33"/>
                  <a:pt x="1536" y="21"/>
                </a:cubicBezTo>
                <a:cubicBezTo>
                  <a:pt x="1536" y="9"/>
                  <a:pt x="1545" y="0"/>
                  <a:pt x="1557" y="0"/>
                </a:cubicBezTo>
                <a:close/>
                <a:moveTo>
                  <a:pt x="2069" y="0"/>
                </a:moveTo>
                <a:lnTo>
                  <a:pt x="2368" y="0"/>
                </a:lnTo>
                <a:cubicBezTo>
                  <a:pt x="2379" y="0"/>
                  <a:pt x="2389" y="9"/>
                  <a:pt x="2389" y="21"/>
                </a:cubicBezTo>
                <a:cubicBezTo>
                  <a:pt x="2389" y="33"/>
                  <a:pt x="2379" y="42"/>
                  <a:pt x="2368" y="42"/>
                </a:cubicBezTo>
                <a:lnTo>
                  <a:pt x="2069" y="42"/>
                </a:lnTo>
                <a:cubicBezTo>
                  <a:pt x="2057" y="42"/>
                  <a:pt x="2048" y="33"/>
                  <a:pt x="2048" y="21"/>
                </a:cubicBezTo>
                <a:cubicBezTo>
                  <a:pt x="2048" y="9"/>
                  <a:pt x="2057" y="0"/>
                  <a:pt x="2069" y="0"/>
                </a:cubicBezTo>
                <a:close/>
                <a:moveTo>
                  <a:pt x="2581" y="0"/>
                </a:moveTo>
                <a:lnTo>
                  <a:pt x="2880" y="0"/>
                </a:lnTo>
                <a:cubicBezTo>
                  <a:pt x="2891" y="0"/>
                  <a:pt x="2901" y="9"/>
                  <a:pt x="2901" y="21"/>
                </a:cubicBezTo>
                <a:cubicBezTo>
                  <a:pt x="2901" y="33"/>
                  <a:pt x="2891" y="42"/>
                  <a:pt x="2880" y="42"/>
                </a:cubicBezTo>
                <a:lnTo>
                  <a:pt x="2581" y="42"/>
                </a:lnTo>
                <a:cubicBezTo>
                  <a:pt x="2569" y="42"/>
                  <a:pt x="2560" y="33"/>
                  <a:pt x="2560" y="21"/>
                </a:cubicBezTo>
                <a:cubicBezTo>
                  <a:pt x="2560" y="9"/>
                  <a:pt x="2569" y="0"/>
                  <a:pt x="2581" y="0"/>
                </a:cubicBezTo>
                <a:close/>
                <a:moveTo>
                  <a:pt x="3093" y="0"/>
                </a:moveTo>
                <a:lnTo>
                  <a:pt x="3392" y="0"/>
                </a:lnTo>
                <a:cubicBezTo>
                  <a:pt x="3403" y="0"/>
                  <a:pt x="3413" y="9"/>
                  <a:pt x="3413" y="21"/>
                </a:cubicBezTo>
                <a:cubicBezTo>
                  <a:pt x="3413" y="33"/>
                  <a:pt x="3403" y="42"/>
                  <a:pt x="3392" y="42"/>
                </a:cubicBezTo>
                <a:lnTo>
                  <a:pt x="3093" y="42"/>
                </a:lnTo>
                <a:cubicBezTo>
                  <a:pt x="3081" y="42"/>
                  <a:pt x="3072" y="33"/>
                  <a:pt x="3072" y="21"/>
                </a:cubicBezTo>
                <a:cubicBezTo>
                  <a:pt x="3072" y="9"/>
                  <a:pt x="3081" y="0"/>
                  <a:pt x="3093" y="0"/>
                </a:cubicBezTo>
                <a:close/>
                <a:moveTo>
                  <a:pt x="3605" y="0"/>
                </a:moveTo>
                <a:lnTo>
                  <a:pt x="3904" y="0"/>
                </a:lnTo>
                <a:cubicBezTo>
                  <a:pt x="3915" y="0"/>
                  <a:pt x="3925" y="9"/>
                  <a:pt x="3925" y="21"/>
                </a:cubicBezTo>
                <a:cubicBezTo>
                  <a:pt x="3925" y="33"/>
                  <a:pt x="3915" y="42"/>
                  <a:pt x="3904" y="42"/>
                </a:cubicBezTo>
                <a:lnTo>
                  <a:pt x="3605" y="42"/>
                </a:lnTo>
                <a:cubicBezTo>
                  <a:pt x="3593" y="42"/>
                  <a:pt x="3584" y="33"/>
                  <a:pt x="3584" y="21"/>
                </a:cubicBezTo>
                <a:cubicBezTo>
                  <a:pt x="3584" y="9"/>
                  <a:pt x="3593" y="0"/>
                  <a:pt x="3605" y="0"/>
                </a:cubicBezTo>
                <a:close/>
                <a:moveTo>
                  <a:pt x="4117" y="0"/>
                </a:moveTo>
                <a:lnTo>
                  <a:pt x="4416" y="0"/>
                </a:lnTo>
                <a:cubicBezTo>
                  <a:pt x="4427" y="0"/>
                  <a:pt x="4437" y="9"/>
                  <a:pt x="4437" y="21"/>
                </a:cubicBezTo>
                <a:cubicBezTo>
                  <a:pt x="4437" y="33"/>
                  <a:pt x="4427" y="42"/>
                  <a:pt x="4416" y="42"/>
                </a:cubicBezTo>
                <a:lnTo>
                  <a:pt x="4117" y="42"/>
                </a:lnTo>
                <a:cubicBezTo>
                  <a:pt x="4105" y="42"/>
                  <a:pt x="4096" y="33"/>
                  <a:pt x="4096" y="21"/>
                </a:cubicBezTo>
                <a:cubicBezTo>
                  <a:pt x="4096" y="9"/>
                  <a:pt x="4105" y="0"/>
                  <a:pt x="4117" y="0"/>
                </a:cubicBezTo>
                <a:close/>
                <a:moveTo>
                  <a:pt x="4629" y="0"/>
                </a:moveTo>
                <a:lnTo>
                  <a:pt x="4928" y="0"/>
                </a:lnTo>
                <a:cubicBezTo>
                  <a:pt x="4939" y="0"/>
                  <a:pt x="4949" y="9"/>
                  <a:pt x="4949" y="21"/>
                </a:cubicBezTo>
                <a:cubicBezTo>
                  <a:pt x="4949" y="33"/>
                  <a:pt x="4939" y="42"/>
                  <a:pt x="4928" y="42"/>
                </a:cubicBezTo>
                <a:lnTo>
                  <a:pt x="4629" y="42"/>
                </a:lnTo>
                <a:cubicBezTo>
                  <a:pt x="4617" y="42"/>
                  <a:pt x="4608" y="33"/>
                  <a:pt x="4608" y="21"/>
                </a:cubicBezTo>
                <a:cubicBezTo>
                  <a:pt x="4608" y="9"/>
                  <a:pt x="4617" y="0"/>
                  <a:pt x="4629" y="0"/>
                </a:cubicBezTo>
                <a:close/>
                <a:moveTo>
                  <a:pt x="5141" y="0"/>
                </a:moveTo>
                <a:lnTo>
                  <a:pt x="5440" y="0"/>
                </a:lnTo>
                <a:cubicBezTo>
                  <a:pt x="5451" y="0"/>
                  <a:pt x="5461" y="9"/>
                  <a:pt x="5461" y="21"/>
                </a:cubicBezTo>
                <a:cubicBezTo>
                  <a:pt x="5461" y="33"/>
                  <a:pt x="5451" y="42"/>
                  <a:pt x="5440" y="42"/>
                </a:cubicBezTo>
                <a:lnTo>
                  <a:pt x="5141" y="42"/>
                </a:lnTo>
                <a:cubicBezTo>
                  <a:pt x="5129" y="42"/>
                  <a:pt x="5120" y="33"/>
                  <a:pt x="5120" y="21"/>
                </a:cubicBezTo>
                <a:cubicBezTo>
                  <a:pt x="5120" y="9"/>
                  <a:pt x="5129" y="0"/>
                  <a:pt x="5141" y="0"/>
                </a:cubicBezTo>
                <a:close/>
                <a:moveTo>
                  <a:pt x="5653" y="0"/>
                </a:moveTo>
                <a:lnTo>
                  <a:pt x="5952" y="0"/>
                </a:lnTo>
                <a:cubicBezTo>
                  <a:pt x="5963" y="0"/>
                  <a:pt x="5973" y="9"/>
                  <a:pt x="5973" y="21"/>
                </a:cubicBezTo>
                <a:cubicBezTo>
                  <a:pt x="5973" y="33"/>
                  <a:pt x="5963" y="42"/>
                  <a:pt x="5952" y="42"/>
                </a:cubicBezTo>
                <a:lnTo>
                  <a:pt x="5653" y="42"/>
                </a:lnTo>
                <a:cubicBezTo>
                  <a:pt x="5641" y="42"/>
                  <a:pt x="5632" y="33"/>
                  <a:pt x="5632" y="21"/>
                </a:cubicBezTo>
                <a:cubicBezTo>
                  <a:pt x="5632" y="9"/>
                  <a:pt x="5641" y="0"/>
                  <a:pt x="5653" y="0"/>
                </a:cubicBezTo>
                <a:close/>
                <a:moveTo>
                  <a:pt x="6165" y="0"/>
                </a:moveTo>
                <a:lnTo>
                  <a:pt x="6464" y="0"/>
                </a:lnTo>
                <a:cubicBezTo>
                  <a:pt x="6475" y="0"/>
                  <a:pt x="6485" y="9"/>
                  <a:pt x="6485" y="21"/>
                </a:cubicBezTo>
                <a:cubicBezTo>
                  <a:pt x="6485" y="33"/>
                  <a:pt x="6475" y="42"/>
                  <a:pt x="6464" y="42"/>
                </a:cubicBezTo>
                <a:lnTo>
                  <a:pt x="6165" y="42"/>
                </a:lnTo>
                <a:cubicBezTo>
                  <a:pt x="6153" y="42"/>
                  <a:pt x="6144" y="33"/>
                  <a:pt x="6144" y="21"/>
                </a:cubicBezTo>
                <a:cubicBezTo>
                  <a:pt x="6144" y="9"/>
                  <a:pt x="6153" y="0"/>
                  <a:pt x="6165" y="0"/>
                </a:cubicBezTo>
                <a:close/>
                <a:moveTo>
                  <a:pt x="6677" y="0"/>
                </a:moveTo>
                <a:lnTo>
                  <a:pt x="6976" y="0"/>
                </a:lnTo>
                <a:cubicBezTo>
                  <a:pt x="6987" y="0"/>
                  <a:pt x="6997" y="9"/>
                  <a:pt x="6997" y="21"/>
                </a:cubicBezTo>
                <a:cubicBezTo>
                  <a:pt x="6997" y="33"/>
                  <a:pt x="6987" y="42"/>
                  <a:pt x="6976" y="42"/>
                </a:cubicBezTo>
                <a:lnTo>
                  <a:pt x="6677" y="42"/>
                </a:lnTo>
                <a:cubicBezTo>
                  <a:pt x="6665" y="42"/>
                  <a:pt x="6656" y="33"/>
                  <a:pt x="6656" y="21"/>
                </a:cubicBezTo>
                <a:cubicBezTo>
                  <a:pt x="6656" y="9"/>
                  <a:pt x="6665" y="0"/>
                  <a:pt x="6677" y="0"/>
                </a:cubicBezTo>
                <a:close/>
                <a:moveTo>
                  <a:pt x="7189" y="0"/>
                </a:moveTo>
                <a:lnTo>
                  <a:pt x="7488" y="0"/>
                </a:lnTo>
                <a:cubicBezTo>
                  <a:pt x="7499" y="0"/>
                  <a:pt x="7509" y="9"/>
                  <a:pt x="7509" y="21"/>
                </a:cubicBezTo>
                <a:cubicBezTo>
                  <a:pt x="7509" y="33"/>
                  <a:pt x="7499" y="42"/>
                  <a:pt x="7488" y="42"/>
                </a:cubicBezTo>
                <a:lnTo>
                  <a:pt x="7189" y="42"/>
                </a:lnTo>
                <a:cubicBezTo>
                  <a:pt x="7177" y="42"/>
                  <a:pt x="7168" y="33"/>
                  <a:pt x="7168" y="21"/>
                </a:cubicBezTo>
                <a:cubicBezTo>
                  <a:pt x="7168" y="9"/>
                  <a:pt x="7177" y="0"/>
                  <a:pt x="7189" y="0"/>
                </a:cubicBezTo>
                <a:close/>
                <a:moveTo>
                  <a:pt x="7701" y="0"/>
                </a:moveTo>
                <a:lnTo>
                  <a:pt x="8000" y="0"/>
                </a:lnTo>
                <a:cubicBezTo>
                  <a:pt x="8011" y="0"/>
                  <a:pt x="8021" y="9"/>
                  <a:pt x="8021" y="21"/>
                </a:cubicBezTo>
                <a:cubicBezTo>
                  <a:pt x="8021" y="33"/>
                  <a:pt x="8011" y="42"/>
                  <a:pt x="8000" y="42"/>
                </a:cubicBezTo>
                <a:lnTo>
                  <a:pt x="7701" y="42"/>
                </a:lnTo>
                <a:cubicBezTo>
                  <a:pt x="7689" y="42"/>
                  <a:pt x="7680" y="33"/>
                  <a:pt x="7680" y="21"/>
                </a:cubicBezTo>
                <a:cubicBezTo>
                  <a:pt x="7680" y="9"/>
                  <a:pt x="7689" y="0"/>
                  <a:pt x="7701" y="0"/>
                </a:cubicBezTo>
                <a:close/>
                <a:moveTo>
                  <a:pt x="8213" y="0"/>
                </a:moveTo>
                <a:lnTo>
                  <a:pt x="8512" y="0"/>
                </a:lnTo>
                <a:cubicBezTo>
                  <a:pt x="8523" y="0"/>
                  <a:pt x="8533" y="9"/>
                  <a:pt x="8533" y="21"/>
                </a:cubicBezTo>
                <a:cubicBezTo>
                  <a:pt x="8533" y="33"/>
                  <a:pt x="8523" y="42"/>
                  <a:pt x="8512" y="42"/>
                </a:cubicBezTo>
                <a:lnTo>
                  <a:pt x="8213" y="42"/>
                </a:lnTo>
                <a:cubicBezTo>
                  <a:pt x="8201" y="42"/>
                  <a:pt x="8192" y="33"/>
                  <a:pt x="8192" y="21"/>
                </a:cubicBezTo>
                <a:cubicBezTo>
                  <a:pt x="8192" y="9"/>
                  <a:pt x="8201" y="0"/>
                  <a:pt x="8213" y="0"/>
                </a:cubicBezTo>
                <a:close/>
                <a:moveTo>
                  <a:pt x="8725" y="0"/>
                </a:moveTo>
                <a:lnTo>
                  <a:pt x="9024" y="0"/>
                </a:lnTo>
                <a:cubicBezTo>
                  <a:pt x="9035" y="0"/>
                  <a:pt x="9045" y="9"/>
                  <a:pt x="9045" y="21"/>
                </a:cubicBezTo>
                <a:cubicBezTo>
                  <a:pt x="9045" y="33"/>
                  <a:pt x="9035" y="42"/>
                  <a:pt x="9024" y="42"/>
                </a:cubicBezTo>
                <a:lnTo>
                  <a:pt x="8725" y="42"/>
                </a:lnTo>
                <a:cubicBezTo>
                  <a:pt x="8713" y="42"/>
                  <a:pt x="8704" y="33"/>
                  <a:pt x="8704" y="21"/>
                </a:cubicBezTo>
                <a:cubicBezTo>
                  <a:pt x="8704" y="9"/>
                  <a:pt x="8713" y="0"/>
                  <a:pt x="8725" y="0"/>
                </a:cubicBezTo>
                <a:close/>
                <a:moveTo>
                  <a:pt x="9237" y="0"/>
                </a:moveTo>
                <a:lnTo>
                  <a:pt x="9536" y="0"/>
                </a:lnTo>
                <a:cubicBezTo>
                  <a:pt x="9547" y="0"/>
                  <a:pt x="9557" y="9"/>
                  <a:pt x="9557" y="21"/>
                </a:cubicBezTo>
                <a:cubicBezTo>
                  <a:pt x="9557" y="33"/>
                  <a:pt x="9547" y="42"/>
                  <a:pt x="9536" y="42"/>
                </a:cubicBezTo>
                <a:lnTo>
                  <a:pt x="9237" y="42"/>
                </a:lnTo>
                <a:cubicBezTo>
                  <a:pt x="9225" y="42"/>
                  <a:pt x="9216" y="33"/>
                  <a:pt x="9216" y="21"/>
                </a:cubicBezTo>
                <a:cubicBezTo>
                  <a:pt x="9216" y="9"/>
                  <a:pt x="9225" y="0"/>
                  <a:pt x="9237" y="0"/>
                </a:cubicBezTo>
                <a:close/>
                <a:moveTo>
                  <a:pt x="9749" y="0"/>
                </a:moveTo>
                <a:lnTo>
                  <a:pt x="10048" y="0"/>
                </a:lnTo>
                <a:cubicBezTo>
                  <a:pt x="10059" y="0"/>
                  <a:pt x="10069" y="9"/>
                  <a:pt x="10069" y="21"/>
                </a:cubicBezTo>
                <a:cubicBezTo>
                  <a:pt x="10069" y="33"/>
                  <a:pt x="10059" y="42"/>
                  <a:pt x="10048" y="42"/>
                </a:cubicBezTo>
                <a:lnTo>
                  <a:pt x="9749" y="42"/>
                </a:lnTo>
                <a:cubicBezTo>
                  <a:pt x="9737" y="42"/>
                  <a:pt x="9728" y="33"/>
                  <a:pt x="9728" y="21"/>
                </a:cubicBezTo>
                <a:cubicBezTo>
                  <a:pt x="9728" y="9"/>
                  <a:pt x="9737" y="0"/>
                  <a:pt x="9749" y="0"/>
                </a:cubicBezTo>
                <a:close/>
                <a:moveTo>
                  <a:pt x="10261" y="0"/>
                </a:moveTo>
                <a:lnTo>
                  <a:pt x="10560" y="0"/>
                </a:lnTo>
                <a:cubicBezTo>
                  <a:pt x="10571" y="0"/>
                  <a:pt x="10581" y="9"/>
                  <a:pt x="10581" y="21"/>
                </a:cubicBezTo>
                <a:cubicBezTo>
                  <a:pt x="10581" y="33"/>
                  <a:pt x="10571" y="42"/>
                  <a:pt x="10560" y="42"/>
                </a:cubicBezTo>
                <a:lnTo>
                  <a:pt x="10261" y="42"/>
                </a:lnTo>
                <a:cubicBezTo>
                  <a:pt x="10249" y="42"/>
                  <a:pt x="10240" y="33"/>
                  <a:pt x="10240" y="21"/>
                </a:cubicBezTo>
                <a:cubicBezTo>
                  <a:pt x="10240" y="9"/>
                  <a:pt x="10249" y="0"/>
                  <a:pt x="10261" y="0"/>
                </a:cubicBezTo>
                <a:close/>
                <a:moveTo>
                  <a:pt x="10773" y="0"/>
                </a:moveTo>
                <a:lnTo>
                  <a:pt x="11072" y="0"/>
                </a:lnTo>
                <a:cubicBezTo>
                  <a:pt x="11083" y="0"/>
                  <a:pt x="11093" y="9"/>
                  <a:pt x="11093" y="21"/>
                </a:cubicBezTo>
                <a:cubicBezTo>
                  <a:pt x="11093" y="33"/>
                  <a:pt x="11083" y="42"/>
                  <a:pt x="11072" y="42"/>
                </a:cubicBezTo>
                <a:lnTo>
                  <a:pt x="10773" y="42"/>
                </a:lnTo>
                <a:cubicBezTo>
                  <a:pt x="10761" y="42"/>
                  <a:pt x="10752" y="33"/>
                  <a:pt x="10752" y="21"/>
                </a:cubicBezTo>
                <a:cubicBezTo>
                  <a:pt x="10752" y="9"/>
                  <a:pt x="10761" y="0"/>
                  <a:pt x="10773" y="0"/>
                </a:cubicBezTo>
                <a:close/>
                <a:moveTo>
                  <a:pt x="11285" y="0"/>
                </a:moveTo>
                <a:lnTo>
                  <a:pt x="11584" y="0"/>
                </a:lnTo>
                <a:cubicBezTo>
                  <a:pt x="11595" y="0"/>
                  <a:pt x="11605" y="9"/>
                  <a:pt x="11605" y="21"/>
                </a:cubicBezTo>
                <a:cubicBezTo>
                  <a:pt x="11605" y="33"/>
                  <a:pt x="11595" y="42"/>
                  <a:pt x="11584" y="42"/>
                </a:cubicBezTo>
                <a:lnTo>
                  <a:pt x="11285" y="42"/>
                </a:lnTo>
                <a:cubicBezTo>
                  <a:pt x="11273" y="42"/>
                  <a:pt x="11264" y="33"/>
                  <a:pt x="11264" y="21"/>
                </a:cubicBezTo>
                <a:cubicBezTo>
                  <a:pt x="11264" y="9"/>
                  <a:pt x="11273" y="0"/>
                  <a:pt x="11285" y="0"/>
                </a:cubicBezTo>
                <a:close/>
                <a:moveTo>
                  <a:pt x="11797" y="0"/>
                </a:moveTo>
                <a:lnTo>
                  <a:pt x="12096" y="0"/>
                </a:lnTo>
                <a:cubicBezTo>
                  <a:pt x="12107" y="0"/>
                  <a:pt x="12117" y="9"/>
                  <a:pt x="12117" y="21"/>
                </a:cubicBezTo>
                <a:cubicBezTo>
                  <a:pt x="12117" y="33"/>
                  <a:pt x="12107" y="42"/>
                  <a:pt x="12096" y="42"/>
                </a:cubicBezTo>
                <a:lnTo>
                  <a:pt x="11797" y="42"/>
                </a:lnTo>
                <a:cubicBezTo>
                  <a:pt x="11785" y="42"/>
                  <a:pt x="11776" y="33"/>
                  <a:pt x="11776" y="21"/>
                </a:cubicBezTo>
                <a:cubicBezTo>
                  <a:pt x="11776" y="9"/>
                  <a:pt x="11785" y="0"/>
                  <a:pt x="11797" y="0"/>
                </a:cubicBezTo>
                <a:close/>
                <a:moveTo>
                  <a:pt x="12309" y="0"/>
                </a:moveTo>
                <a:lnTo>
                  <a:pt x="12608" y="0"/>
                </a:lnTo>
                <a:cubicBezTo>
                  <a:pt x="12619" y="0"/>
                  <a:pt x="12629" y="9"/>
                  <a:pt x="12629" y="21"/>
                </a:cubicBezTo>
                <a:cubicBezTo>
                  <a:pt x="12629" y="33"/>
                  <a:pt x="12619" y="42"/>
                  <a:pt x="12608" y="42"/>
                </a:cubicBezTo>
                <a:lnTo>
                  <a:pt x="12309" y="42"/>
                </a:lnTo>
                <a:cubicBezTo>
                  <a:pt x="12297" y="42"/>
                  <a:pt x="12288" y="33"/>
                  <a:pt x="12288" y="21"/>
                </a:cubicBezTo>
                <a:cubicBezTo>
                  <a:pt x="12288" y="9"/>
                  <a:pt x="12297" y="0"/>
                  <a:pt x="12309" y="0"/>
                </a:cubicBezTo>
                <a:close/>
                <a:moveTo>
                  <a:pt x="12821" y="0"/>
                </a:moveTo>
                <a:lnTo>
                  <a:pt x="13120" y="0"/>
                </a:lnTo>
                <a:cubicBezTo>
                  <a:pt x="13131" y="0"/>
                  <a:pt x="13141" y="9"/>
                  <a:pt x="13141" y="21"/>
                </a:cubicBezTo>
                <a:cubicBezTo>
                  <a:pt x="13141" y="33"/>
                  <a:pt x="13131" y="42"/>
                  <a:pt x="13120" y="42"/>
                </a:cubicBezTo>
                <a:lnTo>
                  <a:pt x="12821" y="42"/>
                </a:lnTo>
                <a:cubicBezTo>
                  <a:pt x="12809" y="42"/>
                  <a:pt x="12800" y="33"/>
                  <a:pt x="12800" y="21"/>
                </a:cubicBezTo>
                <a:cubicBezTo>
                  <a:pt x="12800" y="9"/>
                  <a:pt x="12809" y="0"/>
                  <a:pt x="12821" y="0"/>
                </a:cubicBezTo>
                <a:close/>
                <a:moveTo>
                  <a:pt x="13333" y="0"/>
                </a:moveTo>
                <a:lnTo>
                  <a:pt x="13488" y="0"/>
                </a:lnTo>
                <a:cubicBezTo>
                  <a:pt x="13500" y="0"/>
                  <a:pt x="13510" y="9"/>
                  <a:pt x="13510" y="21"/>
                </a:cubicBezTo>
                <a:cubicBezTo>
                  <a:pt x="13510" y="33"/>
                  <a:pt x="13500" y="42"/>
                  <a:pt x="13488" y="42"/>
                </a:cubicBezTo>
                <a:lnTo>
                  <a:pt x="13333" y="42"/>
                </a:lnTo>
                <a:cubicBezTo>
                  <a:pt x="13321" y="42"/>
                  <a:pt x="13312" y="33"/>
                  <a:pt x="13312" y="21"/>
                </a:cubicBezTo>
                <a:cubicBezTo>
                  <a:pt x="13312" y="9"/>
                  <a:pt x="13321" y="0"/>
                  <a:pt x="13333" y="0"/>
                </a:cubicBezTo>
                <a:close/>
              </a:path>
            </a:pathLst>
          </a:custGeom>
          <a:solidFill>
            <a:srgbClr val="F44336"/>
          </a:solidFill>
          <a:ln w="0" cap="flat">
            <a:solidFill>
              <a:srgbClr val="F4433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01500A7F-6BCB-47E8-F2B4-0A0616465E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8127" y="3870300"/>
            <a:ext cx="0" cy="1657252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20AAD6AC-DA3B-2F33-5502-56E6FA912192}"/>
              </a:ext>
            </a:extLst>
          </p:cNvPr>
          <p:cNvSpPr>
            <a:spLocks/>
          </p:cNvSpPr>
          <p:nvPr/>
        </p:nvSpPr>
        <p:spPr bwMode="auto">
          <a:xfrm>
            <a:off x="2335551" y="3870300"/>
            <a:ext cx="147746" cy="138510"/>
          </a:xfrm>
          <a:custGeom>
            <a:avLst/>
            <a:gdLst>
              <a:gd name="T0" fmla="*/ 57 w 57"/>
              <a:gd name="T1" fmla="*/ 57 h 57"/>
              <a:gd name="T2" fmla="*/ 28 w 57"/>
              <a:gd name="T3" fmla="*/ 0 h 57"/>
              <a:gd name="T4" fmla="*/ 0 w 57"/>
              <a:gd name="T5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57">
                <a:moveTo>
                  <a:pt x="57" y="57"/>
                </a:moveTo>
                <a:lnTo>
                  <a:pt x="28" y="0"/>
                </a:lnTo>
                <a:lnTo>
                  <a:pt x="0" y="57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3FE5A795-0B6B-9385-942A-0FAE4A03F5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8127" y="5527553"/>
            <a:ext cx="6622616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97B685A5-6DCC-38C0-5D4E-5FE8A980DD1A}"/>
              </a:ext>
            </a:extLst>
          </p:cNvPr>
          <p:cNvSpPr>
            <a:spLocks/>
          </p:cNvSpPr>
          <p:nvPr/>
        </p:nvSpPr>
        <p:spPr bwMode="auto">
          <a:xfrm>
            <a:off x="8882997" y="5457082"/>
            <a:ext cx="147746" cy="138510"/>
          </a:xfrm>
          <a:custGeom>
            <a:avLst/>
            <a:gdLst>
              <a:gd name="T0" fmla="*/ 0 w 57"/>
              <a:gd name="T1" fmla="*/ 57 h 57"/>
              <a:gd name="T2" fmla="*/ 57 w 57"/>
              <a:gd name="T3" fmla="*/ 29 h 57"/>
              <a:gd name="T4" fmla="*/ 0 w 57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57">
                <a:moveTo>
                  <a:pt x="0" y="57"/>
                </a:moveTo>
                <a:lnTo>
                  <a:pt x="57" y="29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0" name="Line 21">
            <a:extLst>
              <a:ext uri="{FF2B5EF4-FFF2-40B4-BE49-F238E27FC236}">
                <a16:creationId xmlns:a16="http://schemas.microsoft.com/office/drawing/2014/main" id="{F82EA667-6AAE-DF53-7C77-F7FF13BF6A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8127" y="2059958"/>
            <a:ext cx="0" cy="1567343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1" name="Freeform 22">
            <a:extLst>
              <a:ext uri="{FF2B5EF4-FFF2-40B4-BE49-F238E27FC236}">
                <a16:creationId xmlns:a16="http://schemas.microsoft.com/office/drawing/2014/main" id="{5BE66EEA-C267-5C13-13A4-BEAE25EDA552}"/>
              </a:ext>
            </a:extLst>
          </p:cNvPr>
          <p:cNvSpPr>
            <a:spLocks/>
          </p:cNvSpPr>
          <p:nvPr/>
        </p:nvSpPr>
        <p:spPr bwMode="auto">
          <a:xfrm>
            <a:off x="2335551" y="2059958"/>
            <a:ext cx="147746" cy="136080"/>
          </a:xfrm>
          <a:custGeom>
            <a:avLst/>
            <a:gdLst>
              <a:gd name="T0" fmla="*/ 57 w 57"/>
              <a:gd name="T1" fmla="*/ 56 h 56"/>
              <a:gd name="T2" fmla="*/ 28 w 57"/>
              <a:gd name="T3" fmla="*/ 0 h 56"/>
              <a:gd name="T4" fmla="*/ 0 w 57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56">
                <a:moveTo>
                  <a:pt x="57" y="56"/>
                </a:moveTo>
                <a:lnTo>
                  <a:pt x="28" y="0"/>
                </a:lnTo>
                <a:lnTo>
                  <a:pt x="0" y="56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2" name="Line 23">
            <a:extLst>
              <a:ext uri="{FF2B5EF4-FFF2-40B4-BE49-F238E27FC236}">
                <a16:creationId xmlns:a16="http://schemas.microsoft.com/office/drawing/2014/main" id="{08F9663F-FF0A-EAD8-047F-5A4B42CA64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8127" y="3627301"/>
            <a:ext cx="6622616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id="{3441E298-DAD8-710C-2F50-FF9AACEDEDEA}"/>
              </a:ext>
            </a:extLst>
          </p:cNvPr>
          <p:cNvSpPr>
            <a:spLocks/>
          </p:cNvSpPr>
          <p:nvPr/>
        </p:nvSpPr>
        <p:spPr bwMode="auto">
          <a:xfrm>
            <a:off x="8882997" y="3559262"/>
            <a:ext cx="147746" cy="136080"/>
          </a:xfrm>
          <a:custGeom>
            <a:avLst/>
            <a:gdLst>
              <a:gd name="T0" fmla="*/ 0 w 57"/>
              <a:gd name="T1" fmla="*/ 56 h 56"/>
              <a:gd name="T2" fmla="*/ 57 w 57"/>
              <a:gd name="T3" fmla="*/ 28 h 56"/>
              <a:gd name="T4" fmla="*/ 0 w 57"/>
              <a:gd name="T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56">
                <a:moveTo>
                  <a:pt x="0" y="56"/>
                </a:moveTo>
                <a:lnTo>
                  <a:pt x="57" y="28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C7524B69-CD18-72A7-1D05-7866A6E9C36B}"/>
              </a:ext>
            </a:extLst>
          </p:cNvPr>
          <p:cNvGrpSpPr/>
          <p:nvPr/>
        </p:nvGrpSpPr>
        <p:grpSpPr>
          <a:xfrm>
            <a:off x="2408127" y="3391592"/>
            <a:ext cx="484707" cy="993866"/>
            <a:chOff x="2408127" y="3651474"/>
            <a:chExt cx="484707" cy="993866"/>
          </a:xfrm>
        </p:grpSpPr>
        <p:sp>
          <p:nvSpPr>
            <p:cNvPr id="24" name="Line 25">
              <a:extLst>
                <a:ext uri="{FF2B5EF4-FFF2-40B4-BE49-F238E27FC236}">
                  <a16:creationId xmlns:a16="http://schemas.microsoft.com/office/drawing/2014/main" id="{D9477543-261F-CA2E-4F1B-8C29044697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8127" y="4625900"/>
              <a:ext cx="484707" cy="0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Line 30">
              <a:extLst>
                <a:ext uri="{FF2B5EF4-FFF2-40B4-BE49-F238E27FC236}">
                  <a16:creationId xmlns:a16="http://schemas.microsoft.com/office/drawing/2014/main" id="{FBF84C0E-471F-5C81-0052-BAF4AFD722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8127" y="3651474"/>
              <a:ext cx="456195" cy="23571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Line 31">
              <a:extLst>
                <a:ext uri="{FF2B5EF4-FFF2-40B4-BE49-F238E27FC236}">
                  <a16:creationId xmlns:a16="http://schemas.microsoft.com/office/drawing/2014/main" id="{7743E4D9-C5FC-7B49-C181-85D13A5CBC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8127" y="4645340"/>
              <a:ext cx="476932" cy="0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sp>
        <p:nvSpPr>
          <p:cNvPr id="63" name="Rectangle 64">
            <a:extLst>
              <a:ext uri="{FF2B5EF4-FFF2-40B4-BE49-F238E27FC236}">
                <a16:creationId xmlns:a16="http://schemas.microsoft.com/office/drawing/2014/main" id="{994F53FE-3232-C563-2B95-CD4B1781C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033" y="4786405"/>
            <a:ext cx="843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rebuchet MS" panose="020B0603020202020204" pitchFamily="34" charset="0"/>
              </a:rPr>
              <a:t>Probe</a:t>
            </a:r>
          </a:p>
        </p:txBody>
      </p:sp>
      <p:sp>
        <p:nvSpPr>
          <p:cNvPr id="71" name="Rectangle 72">
            <a:extLst>
              <a:ext uri="{FF2B5EF4-FFF2-40B4-BE49-F238E27FC236}">
                <a16:creationId xmlns:a16="http://schemas.microsoft.com/office/drawing/2014/main" id="{9B761052-EF69-E16F-05DE-C499A9B05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386" y="3809550"/>
            <a:ext cx="502665" cy="30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Rate</a:t>
            </a:r>
            <a:endParaRPr kumimoji="0" lang="zh-CN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3" name="Rectangle 74">
            <a:extLst>
              <a:ext uri="{FF2B5EF4-FFF2-40B4-BE49-F238E27FC236}">
                <a16:creationId xmlns:a16="http://schemas.microsoft.com/office/drawing/2014/main" id="{BF7E4BAA-15E1-E2AA-FB75-FC95FFAB8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6000" y="3655757"/>
            <a:ext cx="552457" cy="30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Time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DC46828D-7900-CA09-201B-77A71F668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6913" y="1650998"/>
            <a:ext cx="2199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E53935"/>
                </a:solidFill>
                <a:effectLst/>
                <a:latin typeface="Calibri" panose="020F0502020204030204" pitchFamily="34" charset="0"/>
              </a:rPr>
              <a:t>High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E53935"/>
                </a:solidFill>
                <a:effectLst/>
                <a:latin typeface="Calibri" panose="020F0502020204030204" pitchFamily="34" charset="0"/>
              </a:rPr>
              <a:t>-priority flow</a:t>
            </a:r>
          </a:p>
        </p:txBody>
      </p:sp>
      <p:sp>
        <p:nvSpPr>
          <p:cNvPr id="5" name="Line 48">
            <a:extLst>
              <a:ext uri="{FF2B5EF4-FFF2-40B4-BE49-F238E27FC236}">
                <a16:creationId xmlns:a16="http://schemas.microsoft.com/office/drawing/2014/main" id="{A235438B-2537-0654-D355-0768D4E492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2170" y="1847932"/>
            <a:ext cx="722313" cy="0"/>
          </a:xfrm>
          <a:prstGeom prst="line">
            <a:avLst/>
          </a:prstGeom>
          <a:noFill/>
          <a:ln w="28575" cap="rnd">
            <a:solidFill>
              <a:srgbClr val="EB4C3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6" name="Rectangle 52">
            <a:extLst>
              <a:ext uri="{FF2B5EF4-FFF2-40B4-BE49-F238E27FC236}">
                <a16:creationId xmlns:a16="http://schemas.microsoft.com/office/drawing/2014/main" id="{6B6A411A-7D1D-36F7-F3E8-C02FE955C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667" y="1671434"/>
            <a:ext cx="2140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4086E3"/>
                </a:solidFill>
                <a:effectLst/>
                <a:latin typeface="Calibri" panose="020F0502020204030204" pitchFamily="34" charset="0"/>
              </a:rPr>
              <a:t>Low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4086E3"/>
                </a:solidFill>
                <a:effectLst/>
                <a:latin typeface="Calibri" panose="020F0502020204030204" pitchFamily="34" charset="0"/>
              </a:rPr>
              <a:t>-priority flow</a:t>
            </a:r>
          </a:p>
        </p:txBody>
      </p:sp>
      <p:sp>
        <p:nvSpPr>
          <p:cNvPr id="7" name="Line 55">
            <a:extLst>
              <a:ext uri="{FF2B5EF4-FFF2-40B4-BE49-F238E27FC236}">
                <a16:creationId xmlns:a16="http://schemas.microsoft.com/office/drawing/2014/main" id="{0D95DF7C-8545-18DF-1297-E40ADBBE1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9105" y="1858844"/>
            <a:ext cx="722313" cy="3175"/>
          </a:xfrm>
          <a:prstGeom prst="line">
            <a:avLst/>
          </a:prstGeom>
          <a:noFill/>
          <a:ln w="28575" cap="rnd">
            <a:solidFill>
              <a:srgbClr val="4086E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6C64CAF8-8767-6537-99B2-237093C11BE6}"/>
              </a:ext>
            </a:extLst>
          </p:cNvPr>
          <p:cNvCxnSpPr>
            <a:cxnSpLocks/>
          </p:cNvCxnSpPr>
          <p:nvPr/>
        </p:nvCxnSpPr>
        <p:spPr>
          <a:xfrm>
            <a:off x="4939623" y="5158168"/>
            <a:ext cx="0" cy="29891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EF6F7DB6-4C4D-C23E-10F7-E49816561F59}"/>
                  </a:ext>
                </a:extLst>
              </p:cNvPr>
              <p:cNvSpPr txBox="1"/>
              <p:nvPr/>
            </p:nvSpPr>
            <p:spPr>
              <a:xfrm>
                <a:off x="9287008" y="3022007"/>
                <a:ext cx="1567224" cy="6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𝑡𝑎𝑟𝑔𝑒𝑡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000" dirty="0"/>
                  <a:t>of  </a:t>
                </a:r>
              </a:p>
              <a:p>
                <a:pPr>
                  <a:lnSpc>
                    <a:spcPts val="2000"/>
                  </a:lnSpc>
                </a:pPr>
                <a:r>
                  <a:rPr lang="en-US" altLang="zh-CN" sz="2000" dirty="0"/>
                  <a:t>low priority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EF6F7DB6-4C4D-C23E-10F7-E49816561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008" y="3022007"/>
                <a:ext cx="1567224" cy="605294"/>
              </a:xfrm>
              <a:prstGeom prst="rect">
                <a:avLst/>
              </a:prstGeom>
              <a:blipFill>
                <a:blip r:embed="rId3"/>
                <a:stretch>
                  <a:fillRect l="-3876" t="-16162" r="-3101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C99B1DF2-0FC5-F677-1E0C-EBAF325AE370}"/>
                  </a:ext>
                </a:extLst>
              </p:cNvPr>
              <p:cNvSpPr txBox="1"/>
              <p:nvPr/>
            </p:nvSpPr>
            <p:spPr>
              <a:xfrm>
                <a:off x="9287008" y="2416713"/>
                <a:ext cx="1567224" cy="6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𝑡𝑎𝑟𝑔𝑒𝑡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000" dirty="0"/>
                  <a:t>of  </a:t>
                </a:r>
              </a:p>
              <a:p>
                <a:pPr>
                  <a:lnSpc>
                    <a:spcPts val="2000"/>
                  </a:lnSpc>
                </a:pPr>
                <a:r>
                  <a:rPr lang="en-US" altLang="zh-CN" sz="2000" dirty="0"/>
                  <a:t>high priority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C99B1DF2-0FC5-F677-1E0C-EBAF325AE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008" y="2416713"/>
                <a:ext cx="1567224" cy="605294"/>
              </a:xfrm>
              <a:prstGeom prst="rect">
                <a:avLst/>
              </a:prstGeom>
              <a:blipFill>
                <a:blip r:embed="rId4"/>
                <a:stretch>
                  <a:fillRect l="-3876" t="-15000" r="-3101" b="-17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组合 83">
            <a:extLst>
              <a:ext uri="{FF2B5EF4-FFF2-40B4-BE49-F238E27FC236}">
                <a16:creationId xmlns:a16="http://schemas.microsoft.com/office/drawing/2014/main" id="{875859BD-0DA6-0DD1-C272-B7E9101D3BD6}"/>
              </a:ext>
            </a:extLst>
          </p:cNvPr>
          <p:cNvGrpSpPr/>
          <p:nvPr/>
        </p:nvGrpSpPr>
        <p:grpSpPr>
          <a:xfrm>
            <a:off x="2804706" y="3207688"/>
            <a:ext cx="557350" cy="1617599"/>
            <a:chOff x="2804706" y="3467570"/>
            <a:chExt cx="557350" cy="1617599"/>
          </a:xfrm>
        </p:grpSpPr>
        <p:sp>
          <p:nvSpPr>
            <p:cNvPr id="31" name="Line 32">
              <a:extLst>
                <a:ext uri="{FF2B5EF4-FFF2-40B4-BE49-F238E27FC236}">
                  <a16:creationId xmlns:a16="http://schemas.microsoft.com/office/drawing/2014/main" id="{2D2251A5-D7F6-0D1B-E9DE-115F0AA76E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2834" y="4650200"/>
              <a:ext cx="453605" cy="434969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Line 35">
              <a:extLst>
                <a:ext uri="{FF2B5EF4-FFF2-40B4-BE49-F238E27FC236}">
                  <a16:creationId xmlns:a16="http://schemas.microsoft.com/office/drawing/2014/main" id="{4A3EB913-CEB8-071D-4C45-84E4946BA3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875" y="3641754"/>
              <a:ext cx="0" cy="998726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3F8F63D7-BC8F-4C76-4513-02BE62D6E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706" y="4501969"/>
              <a:ext cx="147746" cy="138510"/>
            </a:xfrm>
            <a:custGeom>
              <a:avLst/>
              <a:gdLst>
                <a:gd name="T0" fmla="*/ 0 w 57"/>
                <a:gd name="T1" fmla="*/ 0 h 57"/>
                <a:gd name="T2" fmla="*/ 29 w 57"/>
                <a:gd name="T3" fmla="*/ 57 h 57"/>
                <a:gd name="T4" fmla="*/ 57 w 57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7">
                  <a:moveTo>
                    <a:pt x="0" y="0"/>
                  </a:moveTo>
                  <a:lnTo>
                    <a:pt x="29" y="57"/>
                  </a:lnTo>
                  <a:lnTo>
                    <a:pt x="57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Line 37">
              <a:extLst>
                <a:ext uri="{FF2B5EF4-FFF2-40B4-BE49-F238E27FC236}">
                  <a16:creationId xmlns:a16="http://schemas.microsoft.com/office/drawing/2014/main" id="{0B0B696C-5EF8-97AF-64F9-8237082E33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6548" y="3467570"/>
              <a:ext cx="505508" cy="183904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0" name="Line 25">
              <a:extLst>
                <a:ext uri="{FF2B5EF4-FFF2-40B4-BE49-F238E27FC236}">
                  <a16:creationId xmlns:a16="http://schemas.microsoft.com/office/drawing/2014/main" id="{0CFC34C4-BA63-7670-534C-4E75C7A875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4012" y="4625900"/>
              <a:ext cx="432428" cy="0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8E8CC7C6-6E4B-9E80-B9AF-AE4915389982}"/>
              </a:ext>
            </a:extLst>
          </p:cNvPr>
          <p:cNvGrpSpPr/>
          <p:nvPr/>
        </p:nvGrpSpPr>
        <p:grpSpPr>
          <a:xfrm>
            <a:off x="3345143" y="2747645"/>
            <a:ext cx="2339298" cy="2779906"/>
            <a:chOff x="3345143" y="3007527"/>
            <a:chExt cx="2339298" cy="2779906"/>
          </a:xfrm>
        </p:grpSpPr>
        <p:sp>
          <p:nvSpPr>
            <p:cNvPr id="33" name="Line 34">
              <a:extLst>
                <a:ext uri="{FF2B5EF4-FFF2-40B4-BE49-F238E27FC236}">
                  <a16:creationId xmlns:a16="http://schemas.microsoft.com/office/drawing/2014/main" id="{6A0AB945-1585-3861-CF3D-EC164ACCEA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6439" y="4919928"/>
              <a:ext cx="725766" cy="165239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Line 42">
              <a:extLst>
                <a:ext uri="{FF2B5EF4-FFF2-40B4-BE49-F238E27FC236}">
                  <a16:creationId xmlns:a16="http://schemas.microsoft.com/office/drawing/2014/main" id="{BDE2D0DF-BB8C-E3D9-E48D-D9DA6A193B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9244" y="4924787"/>
              <a:ext cx="7777" cy="862646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Line 43">
              <a:extLst>
                <a:ext uri="{FF2B5EF4-FFF2-40B4-BE49-F238E27FC236}">
                  <a16:creationId xmlns:a16="http://schemas.microsoft.com/office/drawing/2014/main" id="{FE886584-81E6-CD4A-7E20-F8613259C1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8876" y="3007527"/>
              <a:ext cx="987561" cy="201689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Line 46">
              <a:extLst>
                <a:ext uri="{FF2B5EF4-FFF2-40B4-BE49-F238E27FC236}">
                  <a16:creationId xmlns:a16="http://schemas.microsoft.com/office/drawing/2014/main" id="{05D52196-167E-CBE9-B417-CB9D20A68E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6437" y="3007527"/>
              <a:ext cx="584511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Line 47">
              <a:extLst>
                <a:ext uri="{FF2B5EF4-FFF2-40B4-BE49-F238E27FC236}">
                  <a16:creationId xmlns:a16="http://schemas.microsoft.com/office/drawing/2014/main" id="{903E49F2-F064-3F2E-84E1-8C509F438E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9244" y="3214075"/>
              <a:ext cx="0" cy="1696132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4E0A1AC2-C1FC-FF49-EFA1-B0465D7F4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077" y="4774128"/>
              <a:ext cx="147746" cy="136080"/>
            </a:xfrm>
            <a:custGeom>
              <a:avLst/>
              <a:gdLst>
                <a:gd name="T0" fmla="*/ 0 w 57"/>
                <a:gd name="T1" fmla="*/ 0 h 56"/>
                <a:gd name="T2" fmla="*/ 29 w 57"/>
                <a:gd name="T3" fmla="*/ 56 h 56"/>
                <a:gd name="T4" fmla="*/ 57 w 57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6">
                  <a:moveTo>
                    <a:pt x="0" y="0"/>
                  </a:moveTo>
                  <a:lnTo>
                    <a:pt x="29" y="56"/>
                  </a:lnTo>
                  <a:lnTo>
                    <a:pt x="57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" name="Line 42">
              <a:extLst>
                <a:ext uri="{FF2B5EF4-FFF2-40B4-BE49-F238E27FC236}">
                  <a16:creationId xmlns:a16="http://schemas.microsoft.com/office/drawing/2014/main" id="{20A3959C-15C1-17A8-218A-98B3D6D470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7019" y="5772854"/>
              <a:ext cx="1617422" cy="0"/>
            </a:xfrm>
            <a:prstGeom prst="line">
              <a:avLst/>
            </a:prstGeom>
            <a:noFill/>
            <a:ln w="38100" cap="rnd">
              <a:solidFill>
                <a:srgbClr val="4086E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1" name="Line 25">
              <a:extLst>
                <a:ext uri="{FF2B5EF4-FFF2-40B4-BE49-F238E27FC236}">
                  <a16:creationId xmlns:a16="http://schemas.microsoft.com/office/drawing/2014/main" id="{959B4415-1485-5D12-C3C6-172D8D51CB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2055" y="4625900"/>
              <a:ext cx="2258893" cy="0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2" name="Line 37">
              <a:extLst>
                <a:ext uri="{FF2B5EF4-FFF2-40B4-BE49-F238E27FC236}">
                  <a16:creationId xmlns:a16="http://schemas.microsoft.com/office/drawing/2014/main" id="{9E84C6FB-5EFE-74CF-D659-4123081929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5143" y="3214424"/>
              <a:ext cx="703729" cy="256017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3AFC95DB-F721-5D23-8B49-9306B1CB4CBF}"/>
              </a:ext>
            </a:extLst>
          </p:cNvPr>
          <p:cNvGrpSpPr/>
          <p:nvPr/>
        </p:nvGrpSpPr>
        <p:grpSpPr>
          <a:xfrm>
            <a:off x="5968279" y="3357571"/>
            <a:ext cx="1435883" cy="2155401"/>
            <a:chOff x="5968279" y="3617453"/>
            <a:chExt cx="1435883" cy="2155401"/>
          </a:xfrm>
        </p:grpSpPr>
        <p:sp>
          <p:nvSpPr>
            <p:cNvPr id="9" name="Line 28">
              <a:extLst>
                <a:ext uri="{FF2B5EF4-FFF2-40B4-BE49-F238E27FC236}">
                  <a16:creationId xmlns:a16="http://schemas.microsoft.com/office/drawing/2014/main" id="{5DA306B7-2A76-1503-909F-07B2338F16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79582" y="3617453"/>
              <a:ext cx="32918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Line 33">
              <a:extLst>
                <a:ext uri="{FF2B5EF4-FFF2-40B4-BE49-F238E27FC236}">
                  <a16:creationId xmlns:a16="http://schemas.microsoft.com/office/drawing/2014/main" id="{7442E31D-8E4F-0047-E189-B667CBE9D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68279" y="4633189"/>
              <a:ext cx="396580" cy="1139665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Line 40">
              <a:extLst>
                <a:ext uri="{FF2B5EF4-FFF2-40B4-BE49-F238E27FC236}">
                  <a16:creationId xmlns:a16="http://schemas.microsoft.com/office/drawing/2014/main" id="{7C7C5B0B-43E6-472C-9E25-10B26B81AF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61178" y="3617453"/>
              <a:ext cx="518404" cy="26973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Line 41">
              <a:extLst>
                <a:ext uri="{FF2B5EF4-FFF2-40B4-BE49-F238E27FC236}">
                  <a16:creationId xmlns:a16="http://schemas.microsoft.com/office/drawing/2014/main" id="{0EA269CB-230B-1512-3D68-E78BA43EA0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4859" y="4645339"/>
              <a:ext cx="1039303" cy="12141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5E31F110-2574-E897-8966-5924FA7D7B9B}"/>
              </a:ext>
            </a:extLst>
          </p:cNvPr>
          <p:cNvGrpSpPr/>
          <p:nvPr/>
        </p:nvGrpSpPr>
        <p:grpSpPr>
          <a:xfrm>
            <a:off x="4833637" y="2747645"/>
            <a:ext cx="1204627" cy="2767759"/>
            <a:chOff x="4833637" y="3007527"/>
            <a:chExt cx="1204627" cy="2767759"/>
          </a:xfrm>
        </p:grpSpPr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8746654B-AB20-648C-B450-93655D0C1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0948" y="3007527"/>
              <a:ext cx="347331" cy="865076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Line 44">
              <a:extLst>
                <a:ext uri="{FF2B5EF4-FFF2-40B4-BE49-F238E27FC236}">
                  <a16:creationId xmlns:a16="http://schemas.microsoft.com/office/drawing/2014/main" id="{C146BF85-017F-6C32-6EDF-0674F93F4B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3095" y="3865313"/>
              <a:ext cx="0" cy="1844362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DE69656C-2288-8C43-CFBC-3033025E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518" y="5573595"/>
              <a:ext cx="147746" cy="136080"/>
            </a:xfrm>
            <a:custGeom>
              <a:avLst/>
              <a:gdLst>
                <a:gd name="T0" fmla="*/ 0 w 57"/>
                <a:gd name="T1" fmla="*/ 0 h 56"/>
                <a:gd name="T2" fmla="*/ 28 w 57"/>
                <a:gd name="T3" fmla="*/ 56 h 56"/>
                <a:gd name="T4" fmla="*/ 57 w 57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6">
                  <a:moveTo>
                    <a:pt x="0" y="0"/>
                  </a:moveTo>
                  <a:lnTo>
                    <a:pt x="28" y="56"/>
                  </a:lnTo>
                  <a:lnTo>
                    <a:pt x="57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id="{0C66A28B-0D69-D73B-AA4A-CF1B6884E1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2804" y="4625900"/>
              <a:ext cx="0" cy="1149386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/>
            </a:p>
          </p:txBody>
        </p:sp>
        <p:sp>
          <p:nvSpPr>
            <p:cNvPr id="48" name="Rectangle 70">
              <a:extLst>
                <a:ext uri="{FF2B5EF4-FFF2-40B4-BE49-F238E27FC236}">
                  <a16:creationId xmlns:a16="http://schemas.microsoft.com/office/drawing/2014/main" id="{2F770971-036A-B810-1743-273BF2218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637" y="4591880"/>
              <a:ext cx="646675" cy="308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>
                  <a:ln>
                    <a:noFill/>
                  </a:ln>
                  <a:solidFill>
                    <a:srgbClr val="E53935"/>
                  </a:solidFill>
                  <a:effectLst/>
                  <a:latin typeface="Calibri" panose="020F0502020204030204" pitchFamily="34" charset="0"/>
                </a:rPr>
                <a:t>Finish</a:t>
              </a:r>
              <a:endPara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0ACF1543-5008-FC8B-6125-CB3E9097BBBE}"/>
              </a:ext>
            </a:extLst>
          </p:cNvPr>
          <p:cNvCxnSpPr>
            <a:cxnSpLocks/>
          </p:cNvCxnSpPr>
          <p:nvPr/>
        </p:nvCxnSpPr>
        <p:spPr>
          <a:xfrm>
            <a:off x="6261178" y="4072207"/>
            <a:ext cx="0" cy="4420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B75E7ECF-89AE-8E7F-2199-9C21A97291D3}"/>
              </a:ext>
            </a:extLst>
          </p:cNvPr>
          <p:cNvGrpSpPr/>
          <p:nvPr/>
        </p:nvGrpSpPr>
        <p:grpSpPr>
          <a:xfrm>
            <a:off x="6561756" y="2747645"/>
            <a:ext cx="2369109" cy="2779908"/>
            <a:chOff x="6561756" y="3007527"/>
            <a:chExt cx="2369109" cy="2779908"/>
          </a:xfrm>
        </p:grpSpPr>
        <p:sp>
          <p:nvSpPr>
            <p:cNvPr id="52" name="Line 26">
              <a:extLst>
                <a:ext uri="{FF2B5EF4-FFF2-40B4-BE49-F238E27FC236}">
                  <a16:creationId xmlns:a16="http://schemas.microsoft.com/office/drawing/2014/main" id="{8D9CA1BB-4F92-4C62-C383-5757F7AC70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2306" y="3318566"/>
              <a:ext cx="0" cy="1326774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21F742D0-EB75-5B1E-EFDE-622EF0F9A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9729" y="4506830"/>
              <a:ext cx="145153" cy="138510"/>
            </a:xfrm>
            <a:custGeom>
              <a:avLst/>
              <a:gdLst>
                <a:gd name="T0" fmla="*/ 0 w 56"/>
                <a:gd name="T1" fmla="*/ 0 h 57"/>
                <a:gd name="T2" fmla="*/ 28 w 56"/>
                <a:gd name="T3" fmla="*/ 57 h 57"/>
                <a:gd name="T4" fmla="*/ 56 w 56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0" y="0"/>
                  </a:moveTo>
                  <a:lnTo>
                    <a:pt x="28" y="57"/>
                  </a:lnTo>
                  <a:lnTo>
                    <a:pt x="56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Line 50">
              <a:extLst>
                <a:ext uri="{FF2B5EF4-FFF2-40B4-BE49-F238E27FC236}">
                  <a16:creationId xmlns:a16="http://schemas.microsoft.com/office/drawing/2014/main" id="{3268F745-DEA4-D5F0-94A5-335F749DDC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0881" y="5196946"/>
              <a:ext cx="233282" cy="590488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D01BE2D1-0A7E-740C-414C-815F3D2533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4163" y="5196946"/>
              <a:ext cx="425092" cy="0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Line 52">
              <a:extLst>
                <a:ext uri="{FF2B5EF4-FFF2-40B4-BE49-F238E27FC236}">
                  <a16:creationId xmlns:a16="http://schemas.microsoft.com/office/drawing/2014/main" id="{3E91B31B-D952-0C16-D204-7F67145D33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29254" y="4642909"/>
              <a:ext cx="220323" cy="554038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Line 53">
              <a:extLst>
                <a:ext uri="{FF2B5EF4-FFF2-40B4-BE49-F238E27FC236}">
                  <a16:creationId xmlns:a16="http://schemas.microsoft.com/office/drawing/2014/main" id="{5FAFF160-D950-4DFD-C98A-61906316C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49575" y="4642909"/>
              <a:ext cx="798342" cy="0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Line 54">
              <a:extLst>
                <a:ext uri="{FF2B5EF4-FFF2-40B4-BE49-F238E27FC236}">
                  <a16:creationId xmlns:a16="http://schemas.microsoft.com/office/drawing/2014/main" id="{3E54F419-26D9-CD9D-2F53-EB763D910B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17383" y="4864039"/>
              <a:ext cx="0" cy="923396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9" name="Line 56">
              <a:extLst>
                <a:ext uri="{FF2B5EF4-FFF2-40B4-BE49-F238E27FC236}">
                  <a16:creationId xmlns:a16="http://schemas.microsoft.com/office/drawing/2014/main" id="{E304811F-A57E-C02B-5C82-012A6ABC0C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73472" y="3303986"/>
              <a:ext cx="248834" cy="313469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0" name="Line 57">
              <a:extLst>
                <a:ext uri="{FF2B5EF4-FFF2-40B4-BE49-F238E27FC236}">
                  <a16:creationId xmlns:a16="http://schemas.microsoft.com/office/drawing/2014/main" id="{6A3E5D50-2754-EF98-CE43-317F29C170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2306" y="3303986"/>
              <a:ext cx="39658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1" name="Line 58">
              <a:extLst>
                <a:ext uri="{FF2B5EF4-FFF2-40B4-BE49-F238E27FC236}">
                  <a16:creationId xmlns:a16="http://schemas.microsoft.com/office/drawing/2014/main" id="{8FD373AD-8161-B425-777F-4F8741507E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39623" y="3017247"/>
              <a:ext cx="222913" cy="274589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2" name="Line 59">
              <a:extLst>
                <a:ext uri="{FF2B5EF4-FFF2-40B4-BE49-F238E27FC236}">
                  <a16:creationId xmlns:a16="http://schemas.microsoft.com/office/drawing/2014/main" id="{879D9CE7-F1BE-D60F-232D-6FCCBA948D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2536" y="3007527"/>
              <a:ext cx="86832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C3DCD459-05B0-0EA1-8EF1-CE97EEB19F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2306" y="4650200"/>
              <a:ext cx="246243" cy="269730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Line 61">
              <a:extLst>
                <a:ext uri="{FF2B5EF4-FFF2-40B4-BE49-F238E27FC236}">
                  <a16:creationId xmlns:a16="http://schemas.microsoft.com/office/drawing/2014/main" id="{649A3B81-7AE8-E8ED-9227-C25F2320CD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65956" y="4864039"/>
              <a:ext cx="238466" cy="53460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Line 62">
              <a:extLst>
                <a:ext uri="{FF2B5EF4-FFF2-40B4-BE49-F238E27FC236}">
                  <a16:creationId xmlns:a16="http://schemas.microsoft.com/office/drawing/2014/main" id="{04CED325-16DD-3866-A226-33A882DD7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12199" y="3209216"/>
              <a:ext cx="0" cy="1654823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C034B768-C343-EEDC-1973-FE93FA5D7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9623" y="4727959"/>
              <a:ext cx="147746" cy="136080"/>
            </a:xfrm>
            <a:custGeom>
              <a:avLst/>
              <a:gdLst>
                <a:gd name="T0" fmla="*/ 0 w 57"/>
                <a:gd name="T1" fmla="*/ 0 h 56"/>
                <a:gd name="T2" fmla="*/ 28 w 57"/>
                <a:gd name="T3" fmla="*/ 56 h 56"/>
                <a:gd name="T4" fmla="*/ 57 w 57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6">
                  <a:moveTo>
                    <a:pt x="0" y="0"/>
                  </a:moveTo>
                  <a:lnTo>
                    <a:pt x="28" y="56"/>
                  </a:lnTo>
                  <a:lnTo>
                    <a:pt x="57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Line 42">
              <a:extLst>
                <a:ext uri="{FF2B5EF4-FFF2-40B4-BE49-F238E27FC236}">
                  <a16:creationId xmlns:a16="http://schemas.microsoft.com/office/drawing/2014/main" id="{016AA941-2E9A-A209-E134-29DF446B5E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39415" y="5772854"/>
              <a:ext cx="991450" cy="0"/>
            </a:xfrm>
            <a:prstGeom prst="line">
              <a:avLst/>
            </a:prstGeom>
            <a:noFill/>
            <a:ln w="38100" cap="rnd">
              <a:solidFill>
                <a:srgbClr val="4086E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Rectangle 71">
              <a:extLst>
                <a:ext uri="{FF2B5EF4-FFF2-40B4-BE49-F238E27FC236}">
                  <a16:creationId xmlns:a16="http://schemas.microsoft.com/office/drawing/2014/main" id="{96CFBC7A-F128-4A9C-C2E2-203B9F02C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1756" y="5469105"/>
              <a:ext cx="531958" cy="308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>
                  <a:ln>
                    <a:noFill/>
                  </a:ln>
                  <a:solidFill>
                    <a:srgbClr val="E53935"/>
                  </a:solidFill>
                  <a:effectLst/>
                  <a:latin typeface="Calibri" panose="020F0502020204030204" pitchFamily="34" charset="0"/>
                </a:rPr>
                <a:t>Start</a:t>
              </a:r>
              <a:endParaRPr kumimoji="0" lang="zh-CN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EC604182-60AA-7B61-0377-C7CB50B1FE48}"/>
              </a:ext>
            </a:extLst>
          </p:cNvPr>
          <p:cNvGrpSpPr/>
          <p:nvPr/>
        </p:nvGrpSpPr>
        <p:grpSpPr>
          <a:xfrm>
            <a:off x="8164919" y="4409572"/>
            <a:ext cx="3205897" cy="1107996"/>
            <a:chOff x="8164919" y="4669454"/>
            <a:chExt cx="3205897" cy="1107996"/>
          </a:xfrm>
        </p:grpSpPr>
        <p:sp>
          <p:nvSpPr>
            <p:cNvPr id="74" name="Rectangle 80">
              <a:extLst>
                <a:ext uri="{FF2B5EF4-FFF2-40B4-BE49-F238E27FC236}">
                  <a16:creationId xmlns:a16="http://schemas.microsoft.com/office/drawing/2014/main" id="{5F74F22A-0A2E-BA53-2BEF-F90C9A91F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4161" y="4669454"/>
              <a:ext cx="227665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2400" b="1" i="1" dirty="0">
                  <a:solidFill>
                    <a:srgbClr val="7030A0"/>
                  </a:solidFill>
                  <a:latin typeface="Trebuchet MS" panose="020B0603020202020204" pitchFamily="34" charset="0"/>
                </a:rPr>
                <a:t>Dual</a:t>
              </a:r>
              <a:r>
                <a:rPr lang="en-US" altLang="zh-CN" sz="2400" b="1" i="1" dirty="0">
                  <a:solidFill>
                    <a:srgbClr val="7030A0"/>
                  </a:solidFill>
                  <a:latin typeface="Trebuchet MS" panose="020B0603020202020204" pitchFamily="34" charset="0"/>
                </a:rPr>
                <a:t>-</a:t>
              </a:r>
              <a:r>
                <a:rPr lang="zh-CN" altLang="zh-CN" sz="2400" b="1" i="1" dirty="0">
                  <a:solidFill>
                    <a:srgbClr val="7030A0"/>
                  </a:solidFill>
                  <a:latin typeface="Trebuchet MS" panose="020B0603020202020204" pitchFamily="34" charset="0"/>
                </a:rPr>
                <a:t>RTT adaptive</a:t>
              </a:r>
              <a:r>
                <a:rPr lang="en-US" altLang="zh-CN" sz="2400" b="1" i="1" dirty="0">
                  <a:solidFill>
                    <a:srgbClr val="7030A0"/>
                  </a:solidFill>
                  <a:latin typeface="Trebuchet MS" panose="020B0603020202020204" pitchFamily="34" charset="0"/>
                </a:rPr>
                <a:t> increase</a:t>
              </a:r>
              <a:r>
                <a:rPr lang="zh-CN" altLang="zh-CN" sz="2400" b="1" i="1" dirty="0">
                  <a:solidFill>
                    <a:srgbClr val="7030A0"/>
                  </a:solidFill>
                  <a:latin typeface="Trebuchet MS" panose="020B0603020202020204" pitchFamily="34" charset="0"/>
                </a:rPr>
                <a:t> </a:t>
              </a:r>
            </a:p>
          </p:txBody>
        </p:sp>
        <p:cxnSp>
          <p:nvCxnSpPr>
            <p:cNvPr id="77" name="直接箭头连接符 76">
              <a:extLst>
                <a:ext uri="{FF2B5EF4-FFF2-40B4-BE49-F238E27FC236}">
                  <a16:creationId xmlns:a16="http://schemas.microsoft.com/office/drawing/2014/main" id="{B98F062F-53F2-6479-977D-29B69CDE0D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4919" y="5292850"/>
              <a:ext cx="794457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68">
            <a:extLst>
              <a:ext uri="{FF2B5EF4-FFF2-40B4-BE49-F238E27FC236}">
                <a16:creationId xmlns:a16="http://schemas.microsoft.com/office/drawing/2014/main" id="{E55AD61B-8E09-5B38-0C2E-DC9C2A7A3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5021" y="3702875"/>
            <a:ext cx="175047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400" b="1" i="1" dirty="0">
                <a:solidFill>
                  <a:srgbClr val="7030A0"/>
                </a:solidFill>
                <a:latin typeface="Trebuchet MS" panose="020B0603020202020204" pitchFamily="34" charset="0"/>
              </a:rPr>
              <a:t>Linear start</a:t>
            </a:r>
          </a:p>
        </p:txBody>
      </p:sp>
    </p:spTree>
    <p:extLst>
      <p:ext uri="{BB962C8B-B14F-4D97-AF65-F5344CB8AC3E}">
        <p14:creationId xmlns:p14="http://schemas.microsoft.com/office/powerpoint/2010/main" val="335351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B3D2A-CD6F-49DF-5002-07E14E14E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A6E036-2979-08C0-B13A-09F9E45FF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PrioPlus’s</a:t>
            </a:r>
            <a:r>
              <a:rPr lang="en-US" altLang="zh-CN" dirty="0"/>
              <a:t> Workflow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D2ADD66-7C77-17A8-CE94-0CEAB88C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10220E21-D9BB-CBCA-F788-AD7DDEEC5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983" y="2949334"/>
            <a:ext cx="6586327" cy="578338"/>
          </a:xfrm>
          <a:prstGeom prst="rect">
            <a:avLst/>
          </a:prstGeom>
          <a:solidFill>
            <a:srgbClr val="BBDE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06A6A7A2-7718-9C53-0C29-D51E0280585D}"/>
              </a:ext>
            </a:extLst>
          </p:cNvPr>
          <p:cNvSpPr>
            <a:spLocks noEditPoints="1"/>
          </p:cNvSpPr>
          <p:nvPr/>
        </p:nvSpPr>
        <p:spPr bwMode="auto">
          <a:xfrm>
            <a:off x="2423680" y="3345423"/>
            <a:ext cx="6840000" cy="19440"/>
          </a:xfrm>
          <a:custGeom>
            <a:avLst/>
            <a:gdLst>
              <a:gd name="T0" fmla="*/ 342 w 13492"/>
              <a:gd name="T1" fmla="*/ 22 h 43"/>
              <a:gd name="T2" fmla="*/ 0 w 13492"/>
              <a:gd name="T3" fmla="*/ 22 h 43"/>
              <a:gd name="T4" fmla="*/ 832 w 13492"/>
              <a:gd name="T5" fmla="*/ 0 h 43"/>
              <a:gd name="T6" fmla="*/ 534 w 13492"/>
              <a:gd name="T7" fmla="*/ 43 h 43"/>
              <a:gd name="T8" fmla="*/ 1046 w 13492"/>
              <a:gd name="T9" fmla="*/ 0 h 43"/>
              <a:gd name="T10" fmla="*/ 1344 w 13492"/>
              <a:gd name="T11" fmla="*/ 43 h 43"/>
              <a:gd name="T12" fmla="*/ 1046 w 13492"/>
              <a:gd name="T13" fmla="*/ 0 h 43"/>
              <a:gd name="T14" fmla="*/ 1878 w 13492"/>
              <a:gd name="T15" fmla="*/ 22 h 43"/>
              <a:gd name="T16" fmla="*/ 1536 w 13492"/>
              <a:gd name="T17" fmla="*/ 22 h 43"/>
              <a:gd name="T18" fmla="*/ 2368 w 13492"/>
              <a:gd name="T19" fmla="*/ 0 h 43"/>
              <a:gd name="T20" fmla="*/ 2070 w 13492"/>
              <a:gd name="T21" fmla="*/ 43 h 43"/>
              <a:gd name="T22" fmla="*/ 2582 w 13492"/>
              <a:gd name="T23" fmla="*/ 0 h 43"/>
              <a:gd name="T24" fmla="*/ 2880 w 13492"/>
              <a:gd name="T25" fmla="*/ 43 h 43"/>
              <a:gd name="T26" fmla="*/ 2582 w 13492"/>
              <a:gd name="T27" fmla="*/ 0 h 43"/>
              <a:gd name="T28" fmla="*/ 3414 w 13492"/>
              <a:gd name="T29" fmla="*/ 22 h 43"/>
              <a:gd name="T30" fmla="*/ 3072 w 13492"/>
              <a:gd name="T31" fmla="*/ 22 h 43"/>
              <a:gd name="T32" fmla="*/ 3904 w 13492"/>
              <a:gd name="T33" fmla="*/ 0 h 43"/>
              <a:gd name="T34" fmla="*/ 3606 w 13492"/>
              <a:gd name="T35" fmla="*/ 43 h 43"/>
              <a:gd name="T36" fmla="*/ 4118 w 13492"/>
              <a:gd name="T37" fmla="*/ 0 h 43"/>
              <a:gd name="T38" fmla="*/ 4416 w 13492"/>
              <a:gd name="T39" fmla="*/ 43 h 43"/>
              <a:gd name="T40" fmla="*/ 4118 w 13492"/>
              <a:gd name="T41" fmla="*/ 0 h 43"/>
              <a:gd name="T42" fmla="*/ 4950 w 13492"/>
              <a:gd name="T43" fmla="*/ 22 h 43"/>
              <a:gd name="T44" fmla="*/ 4608 w 13492"/>
              <a:gd name="T45" fmla="*/ 22 h 43"/>
              <a:gd name="T46" fmla="*/ 5440 w 13492"/>
              <a:gd name="T47" fmla="*/ 0 h 43"/>
              <a:gd name="T48" fmla="*/ 5142 w 13492"/>
              <a:gd name="T49" fmla="*/ 43 h 43"/>
              <a:gd name="T50" fmla="*/ 5654 w 13492"/>
              <a:gd name="T51" fmla="*/ 0 h 43"/>
              <a:gd name="T52" fmla="*/ 5952 w 13492"/>
              <a:gd name="T53" fmla="*/ 43 h 43"/>
              <a:gd name="T54" fmla="*/ 5654 w 13492"/>
              <a:gd name="T55" fmla="*/ 0 h 43"/>
              <a:gd name="T56" fmla="*/ 6486 w 13492"/>
              <a:gd name="T57" fmla="*/ 22 h 43"/>
              <a:gd name="T58" fmla="*/ 6144 w 13492"/>
              <a:gd name="T59" fmla="*/ 22 h 43"/>
              <a:gd name="T60" fmla="*/ 6976 w 13492"/>
              <a:gd name="T61" fmla="*/ 0 h 43"/>
              <a:gd name="T62" fmla="*/ 6678 w 13492"/>
              <a:gd name="T63" fmla="*/ 43 h 43"/>
              <a:gd name="T64" fmla="*/ 7190 w 13492"/>
              <a:gd name="T65" fmla="*/ 0 h 43"/>
              <a:gd name="T66" fmla="*/ 7488 w 13492"/>
              <a:gd name="T67" fmla="*/ 43 h 43"/>
              <a:gd name="T68" fmla="*/ 7190 w 13492"/>
              <a:gd name="T69" fmla="*/ 0 h 43"/>
              <a:gd name="T70" fmla="*/ 8022 w 13492"/>
              <a:gd name="T71" fmla="*/ 22 h 43"/>
              <a:gd name="T72" fmla="*/ 7680 w 13492"/>
              <a:gd name="T73" fmla="*/ 22 h 43"/>
              <a:gd name="T74" fmla="*/ 8512 w 13492"/>
              <a:gd name="T75" fmla="*/ 0 h 43"/>
              <a:gd name="T76" fmla="*/ 8214 w 13492"/>
              <a:gd name="T77" fmla="*/ 43 h 43"/>
              <a:gd name="T78" fmla="*/ 8726 w 13492"/>
              <a:gd name="T79" fmla="*/ 0 h 43"/>
              <a:gd name="T80" fmla="*/ 9024 w 13492"/>
              <a:gd name="T81" fmla="*/ 43 h 43"/>
              <a:gd name="T82" fmla="*/ 8726 w 13492"/>
              <a:gd name="T83" fmla="*/ 0 h 43"/>
              <a:gd name="T84" fmla="*/ 9558 w 13492"/>
              <a:gd name="T85" fmla="*/ 22 h 43"/>
              <a:gd name="T86" fmla="*/ 9216 w 13492"/>
              <a:gd name="T87" fmla="*/ 22 h 43"/>
              <a:gd name="T88" fmla="*/ 10048 w 13492"/>
              <a:gd name="T89" fmla="*/ 0 h 43"/>
              <a:gd name="T90" fmla="*/ 9750 w 13492"/>
              <a:gd name="T91" fmla="*/ 43 h 43"/>
              <a:gd name="T92" fmla="*/ 10262 w 13492"/>
              <a:gd name="T93" fmla="*/ 0 h 43"/>
              <a:gd name="T94" fmla="*/ 10560 w 13492"/>
              <a:gd name="T95" fmla="*/ 43 h 43"/>
              <a:gd name="T96" fmla="*/ 10262 w 13492"/>
              <a:gd name="T97" fmla="*/ 0 h 43"/>
              <a:gd name="T98" fmla="*/ 11094 w 13492"/>
              <a:gd name="T99" fmla="*/ 22 h 43"/>
              <a:gd name="T100" fmla="*/ 10752 w 13492"/>
              <a:gd name="T101" fmla="*/ 22 h 43"/>
              <a:gd name="T102" fmla="*/ 11584 w 13492"/>
              <a:gd name="T103" fmla="*/ 0 h 43"/>
              <a:gd name="T104" fmla="*/ 11286 w 13492"/>
              <a:gd name="T105" fmla="*/ 43 h 43"/>
              <a:gd name="T106" fmla="*/ 11798 w 13492"/>
              <a:gd name="T107" fmla="*/ 0 h 43"/>
              <a:gd name="T108" fmla="*/ 12096 w 13492"/>
              <a:gd name="T109" fmla="*/ 43 h 43"/>
              <a:gd name="T110" fmla="*/ 11798 w 13492"/>
              <a:gd name="T111" fmla="*/ 0 h 43"/>
              <a:gd name="T112" fmla="*/ 12630 w 13492"/>
              <a:gd name="T113" fmla="*/ 22 h 43"/>
              <a:gd name="T114" fmla="*/ 12288 w 13492"/>
              <a:gd name="T115" fmla="*/ 22 h 43"/>
              <a:gd name="T116" fmla="*/ 13120 w 13492"/>
              <a:gd name="T117" fmla="*/ 0 h 43"/>
              <a:gd name="T118" fmla="*/ 12822 w 13492"/>
              <a:gd name="T119" fmla="*/ 43 h 43"/>
              <a:gd name="T120" fmla="*/ 13334 w 13492"/>
              <a:gd name="T121" fmla="*/ 0 h 43"/>
              <a:gd name="T122" fmla="*/ 13470 w 13492"/>
              <a:gd name="T123" fmla="*/ 43 h 43"/>
              <a:gd name="T124" fmla="*/ 13334 w 13492"/>
              <a:gd name="T12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492" h="43">
                <a:moveTo>
                  <a:pt x="22" y="0"/>
                </a:moveTo>
                <a:lnTo>
                  <a:pt x="320" y="0"/>
                </a:lnTo>
                <a:cubicBezTo>
                  <a:pt x="332" y="0"/>
                  <a:pt x="342" y="10"/>
                  <a:pt x="342" y="22"/>
                </a:cubicBezTo>
                <a:cubicBezTo>
                  <a:pt x="342" y="34"/>
                  <a:pt x="332" y="43"/>
                  <a:pt x="320" y="43"/>
                </a:cubicBezTo>
                <a:lnTo>
                  <a:pt x="22" y="43"/>
                </a:lnTo>
                <a:cubicBezTo>
                  <a:pt x="10" y="43"/>
                  <a:pt x="0" y="34"/>
                  <a:pt x="0" y="22"/>
                </a:cubicBezTo>
                <a:cubicBezTo>
                  <a:pt x="0" y="10"/>
                  <a:pt x="10" y="0"/>
                  <a:pt x="22" y="0"/>
                </a:cubicBezTo>
                <a:close/>
                <a:moveTo>
                  <a:pt x="534" y="0"/>
                </a:moveTo>
                <a:lnTo>
                  <a:pt x="832" y="0"/>
                </a:lnTo>
                <a:cubicBezTo>
                  <a:pt x="844" y="0"/>
                  <a:pt x="854" y="10"/>
                  <a:pt x="854" y="22"/>
                </a:cubicBezTo>
                <a:cubicBezTo>
                  <a:pt x="854" y="34"/>
                  <a:pt x="844" y="43"/>
                  <a:pt x="832" y="43"/>
                </a:cubicBezTo>
                <a:lnTo>
                  <a:pt x="534" y="43"/>
                </a:lnTo>
                <a:cubicBezTo>
                  <a:pt x="522" y="43"/>
                  <a:pt x="512" y="34"/>
                  <a:pt x="512" y="22"/>
                </a:cubicBezTo>
                <a:cubicBezTo>
                  <a:pt x="512" y="10"/>
                  <a:pt x="522" y="0"/>
                  <a:pt x="534" y="0"/>
                </a:cubicBezTo>
                <a:close/>
                <a:moveTo>
                  <a:pt x="1046" y="0"/>
                </a:moveTo>
                <a:lnTo>
                  <a:pt x="1344" y="0"/>
                </a:lnTo>
                <a:cubicBezTo>
                  <a:pt x="1356" y="0"/>
                  <a:pt x="1366" y="10"/>
                  <a:pt x="1366" y="22"/>
                </a:cubicBezTo>
                <a:cubicBezTo>
                  <a:pt x="1366" y="34"/>
                  <a:pt x="1356" y="43"/>
                  <a:pt x="1344" y="43"/>
                </a:cubicBezTo>
                <a:lnTo>
                  <a:pt x="1046" y="43"/>
                </a:lnTo>
                <a:cubicBezTo>
                  <a:pt x="1034" y="43"/>
                  <a:pt x="1024" y="34"/>
                  <a:pt x="1024" y="22"/>
                </a:cubicBezTo>
                <a:cubicBezTo>
                  <a:pt x="1024" y="10"/>
                  <a:pt x="1034" y="0"/>
                  <a:pt x="1046" y="0"/>
                </a:cubicBezTo>
                <a:close/>
                <a:moveTo>
                  <a:pt x="1558" y="0"/>
                </a:moveTo>
                <a:lnTo>
                  <a:pt x="1856" y="0"/>
                </a:lnTo>
                <a:cubicBezTo>
                  <a:pt x="1868" y="0"/>
                  <a:pt x="1878" y="10"/>
                  <a:pt x="1878" y="22"/>
                </a:cubicBezTo>
                <a:cubicBezTo>
                  <a:pt x="1878" y="34"/>
                  <a:pt x="1868" y="43"/>
                  <a:pt x="1856" y="43"/>
                </a:cubicBezTo>
                <a:lnTo>
                  <a:pt x="1558" y="43"/>
                </a:lnTo>
                <a:cubicBezTo>
                  <a:pt x="1546" y="43"/>
                  <a:pt x="1536" y="34"/>
                  <a:pt x="1536" y="22"/>
                </a:cubicBezTo>
                <a:cubicBezTo>
                  <a:pt x="1536" y="10"/>
                  <a:pt x="1546" y="0"/>
                  <a:pt x="1558" y="0"/>
                </a:cubicBezTo>
                <a:close/>
                <a:moveTo>
                  <a:pt x="2070" y="0"/>
                </a:moveTo>
                <a:lnTo>
                  <a:pt x="2368" y="0"/>
                </a:lnTo>
                <a:cubicBezTo>
                  <a:pt x="2380" y="0"/>
                  <a:pt x="2390" y="10"/>
                  <a:pt x="2390" y="22"/>
                </a:cubicBezTo>
                <a:cubicBezTo>
                  <a:pt x="2390" y="34"/>
                  <a:pt x="2380" y="43"/>
                  <a:pt x="2368" y="43"/>
                </a:cubicBezTo>
                <a:lnTo>
                  <a:pt x="2070" y="43"/>
                </a:lnTo>
                <a:cubicBezTo>
                  <a:pt x="2058" y="43"/>
                  <a:pt x="2048" y="34"/>
                  <a:pt x="2048" y="22"/>
                </a:cubicBezTo>
                <a:cubicBezTo>
                  <a:pt x="2048" y="10"/>
                  <a:pt x="2058" y="0"/>
                  <a:pt x="2070" y="0"/>
                </a:cubicBezTo>
                <a:close/>
                <a:moveTo>
                  <a:pt x="2582" y="0"/>
                </a:moveTo>
                <a:lnTo>
                  <a:pt x="2880" y="0"/>
                </a:lnTo>
                <a:cubicBezTo>
                  <a:pt x="2892" y="0"/>
                  <a:pt x="2902" y="10"/>
                  <a:pt x="2902" y="22"/>
                </a:cubicBezTo>
                <a:cubicBezTo>
                  <a:pt x="2902" y="34"/>
                  <a:pt x="2892" y="43"/>
                  <a:pt x="2880" y="43"/>
                </a:cubicBezTo>
                <a:lnTo>
                  <a:pt x="2582" y="43"/>
                </a:lnTo>
                <a:cubicBezTo>
                  <a:pt x="2570" y="43"/>
                  <a:pt x="2560" y="34"/>
                  <a:pt x="2560" y="22"/>
                </a:cubicBezTo>
                <a:cubicBezTo>
                  <a:pt x="2560" y="10"/>
                  <a:pt x="2570" y="0"/>
                  <a:pt x="2582" y="0"/>
                </a:cubicBezTo>
                <a:close/>
                <a:moveTo>
                  <a:pt x="3094" y="0"/>
                </a:moveTo>
                <a:lnTo>
                  <a:pt x="3392" y="0"/>
                </a:lnTo>
                <a:cubicBezTo>
                  <a:pt x="3404" y="0"/>
                  <a:pt x="3414" y="10"/>
                  <a:pt x="3414" y="22"/>
                </a:cubicBezTo>
                <a:cubicBezTo>
                  <a:pt x="3414" y="34"/>
                  <a:pt x="3404" y="43"/>
                  <a:pt x="3392" y="43"/>
                </a:cubicBezTo>
                <a:lnTo>
                  <a:pt x="3094" y="43"/>
                </a:lnTo>
                <a:cubicBezTo>
                  <a:pt x="3082" y="43"/>
                  <a:pt x="3072" y="34"/>
                  <a:pt x="3072" y="22"/>
                </a:cubicBezTo>
                <a:cubicBezTo>
                  <a:pt x="3072" y="10"/>
                  <a:pt x="3082" y="0"/>
                  <a:pt x="3094" y="0"/>
                </a:cubicBezTo>
                <a:close/>
                <a:moveTo>
                  <a:pt x="3606" y="0"/>
                </a:moveTo>
                <a:lnTo>
                  <a:pt x="3904" y="0"/>
                </a:lnTo>
                <a:cubicBezTo>
                  <a:pt x="3916" y="0"/>
                  <a:pt x="3926" y="10"/>
                  <a:pt x="3926" y="22"/>
                </a:cubicBezTo>
                <a:cubicBezTo>
                  <a:pt x="3926" y="34"/>
                  <a:pt x="3916" y="43"/>
                  <a:pt x="3904" y="43"/>
                </a:cubicBezTo>
                <a:lnTo>
                  <a:pt x="3606" y="43"/>
                </a:lnTo>
                <a:cubicBezTo>
                  <a:pt x="3594" y="43"/>
                  <a:pt x="3584" y="34"/>
                  <a:pt x="3584" y="22"/>
                </a:cubicBezTo>
                <a:cubicBezTo>
                  <a:pt x="3584" y="10"/>
                  <a:pt x="3594" y="0"/>
                  <a:pt x="3606" y="0"/>
                </a:cubicBezTo>
                <a:close/>
                <a:moveTo>
                  <a:pt x="4118" y="0"/>
                </a:moveTo>
                <a:lnTo>
                  <a:pt x="4416" y="0"/>
                </a:lnTo>
                <a:cubicBezTo>
                  <a:pt x="4428" y="0"/>
                  <a:pt x="4438" y="10"/>
                  <a:pt x="4438" y="22"/>
                </a:cubicBezTo>
                <a:cubicBezTo>
                  <a:pt x="4438" y="34"/>
                  <a:pt x="4428" y="43"/>
                  <a:pt x="4416" y="43"/>
                </a:cubicBezTo>
                <a:lnTo>
                  <a:pt x="4118" y="43"/>
                </a:lnTo>
                <a:cubicBezTo>
                  <a:pt x="4106" y="43"/>
                  <a:pt x="4096" y="34"/>
                  <a:pt x="4096" y="22"/>
                </a:cubicBezTo>
                <a:cubicBezTo>
                  <a:pt x="4096" y="10"/>
                  <a:pt x="4106" y="0"/>
                  <a:pt x="4118" y="0"/>
                </a:cubicBezTo>
                <a:close/>
                <a:moveTo>
                  <a:pt x="4630" y="0"/>
                </a:moveTo>
                <a:lnTo>
                  <a:pt x="4928" y="0"/>
                </a:lnTo>
                <a:cubicBezTo>
                  <a:pt x="4940" y="0"/>
                  <a:pt x="4950" y="10"/>
                  <a:pt x="4950" y="22"/>
                </a:cubicBezTo>
                <a:cubicBezTo>
                  <a:pt x="4950" y="34"/>
                  <a:pt x="4940" y="43"/>
                  <a:pt x="4928" y="43"/>
                </a:cubicBezTo>
                <a:lnTo>
                  <a:pt x="4630" y="43"/>
                </a:lnTo>
                <a:cubicBezTo>
                  <a:pt x="4618" y="43"/>
                  <a:pt x="4608" y="34"/>
                  <a:pt x="4608" y="22"/>
                </a:cubicBezTo>
                <a:cubicBezTo>
                  <a:pt x="4608" y="10"/>
                  <a:pt x="4618" y="0"/>
                  <a:pt x="4630" y="0"/>
                </a:cubicBezTo>
                <a:close/>
                <a:moveTo>
                  <a:pt x="5142" y="0"/>
                </a:moveTo>
                <a:lnTo>
                  <a:pt x="5440" y="0"/>
                </a:lnTo>
                <a:cubicBezTo>
                  <a:pt x="5452" y="0"/>
                  <a:pt x="5462" y="10"/>
                  <a:pt x="5462" y="22"/>
                </a:cubicBezTo>
                <a:cubicBezTo>
                  <a:pt x="5462" y="34"/>
                  <a:pt x="5452" y="43"/>
                  <a:pt x="5440" y="43"/>
                </a:cubicBezTo>
                <a:lnTo>
                  <a:pt x="5142" y="43"/>
                </a:lnTo>
                <a:cubicBezTo>
                  <a:pt x="5130" y="43"/>
                  <a:pt x="5120" y="34"/>
                  <a:pt x="5120" y="22"/>
                </a:cubicBezTo>
                <a:cubicBezTo>
                  <a:pt x="5120" y="10"/>
                  <a:pt x="5130" y="0"/>
                  <a:pt x="5142" y="0"/>
                </a:cubicBezTo>
                <a:close/>
                <a:moveTo>
                  <a:pt x="5654" y="0"/>
                </a:moveTo>
                <a:lnTo>
                  <a:pt x="5952" y="0"/>
                </a:lnTo>
                <a:cubicBezTo>
                  <a:pt x="5964" y="0"/>
                  <a:pt x="5974" y="10"/>
                  <a:pt x="5974" y="22"/>
                </a:cubicBezTo>
                <a:cubicBezTo>
                  <a:pt x="5974" y="34"/>
                  <a:pt x="5964" y="43"/>
                  <a:pt x="5952" y="43"/>
                </a:cubicBezTo>
                <a:lnTo>
                  <a:pt x="5654" y="43"/>
                </a:lnTo>
                <a:cubicBezTo>
                  <a:pt x="5642" y="43"/>
                  <a:pt x="5632" y="34"/>
                  <a:pt x="5632" y="22"/>
                </a:cubicBezTo>
                <a:cubicBezTo>
                  <a:pt x="5632" y="10"/>
                  <a:pt x="5642" y="0"/>
                  <a:pt x="5654" y="0"/>
                </a:cubicBezTo>
                <a:close/>
                <a:moveTo>
                  <a:pt x="6166" y="0"/>
                </a:moveTo>
                <a:lnTo>
                  <a:pt x="6464" y="0"/>
                </a:lnTo>
                <a:cubicBezTo>
                  <a:pt x="6476" y="0"/>
                  <a:pt x="6486" y="10"/>
                  <a:pt x="6486" y="22"/>
                </a:cubicBezTo>
                <a:cubicBezTo>
                  <a:pt x="6486" y="34"/>
                  <a:pt x="6476" y="43"/>
                  <a:pt x="6464" y="43"/>
                </a:cubicBezTo>
                <a:lnTo>
                  <a:pt x="6166" y="43"/>
                </a:lnTo>
                <a:cubicBezTo>
                  <a:pt x="6154" y="43"/>
                  <a:pt x="6144" y="34"/>
                  <a:pt x="6144" y="22"/>
                </a:cubicBezTo>
                <a:cubicBezTo>
                  <a:pt x="6144" y="10"/>
                  <a:pt x="6154" y="0"/>
                  <a:pt x="6166" y="0"/>
                </a:cubicBezTo>
                <a:close/>
                <a:moveTo>
                  <a:pt x="6678" y="0"/>
                </a:moveTo>
                <a:lnTo>
                  <a:pt x="6976" y="0"/>
                </a:lnTo>
                <a:cubicBezTo>
                  <a:pt x="6988" y="0"/>
                  <a:pt x="6998" y="10"/>
                  <a:pt x="6998" y="22"/>
                </a:cubicBezTo>
                <a:cubicBezTo>
                  <a:pt x="6998" y="34"/>
                  <a:pt x="6988" y="43"/>
                  <a:pt x="6976" y="43"/>
                </a:cubicBezTo>
                <a:lnTo>
                  <a:pt x="6678" y="43"/>
                </a:lnTo>
                <a:cubicBezTo>
                  <a:pt x="6666" y="43"/>
                  <a:pt x="6656" y="34"/>
                  <a:pt x="6656" y="22"/>
                </a:cubicBezTo>
                <a:cubicBezTo>
                  <a:pt x="6656" y="10"/>
                  <a:pt x="6666" y="0"/>
                  <a:pt x="6678" y="0"/>
                </a:cubicBezTo>
                <a:close/>
                <a:moveTo>
                  <a:pt x="7190" y="0"/>
                </a:moveTo>
                <a:lnTo>
                  <a:pt x="7488" y="0"/>
                </a:lnTo>
                <a:cubicBezTo>
                  <a:pt x="7500" y="0"/>
                  <a:pt x="7510" y="10"/>
                  <a:pt x="7510" y="22"/>
                </a:cubicBezTo>
                <a:cubicBezTo>
                  <a:pt x="7510" y="34"/>
                  <a:pt x="7500" y="43"/>
                  <a:pt x="7488" y="43"/>
                </a:cubicBezTo>
                <a:lnTo>
                  <a:pt x="7190" y="43"/>
                </a:lnTo>
                <a:cubicBezTo>
                  <a:pt x="7178" y="43"/>
                  <a:pt x="7168" y="34"/>
                  <a:pt x="7168" y="22"/>
                </a:cubicBezTo>
                <a:cubicBezTo>
                  <a:pt x="7168" y="10"/>
                  <a:pt x="7178" y="0"/>
                  <a:pt x="7190" y="0"/>
                </a:cubicBezTo>
                <a:close/>
                <a:moveTo>
                  <a:pt x="7702" y="0"/>
                </a:moveTo>
                <a:lnTo>
                  <a:pt x="8000" y="0"/>
                </a:lnTo>
                <a:cubicBezTo>
                  <a:pt x="8012" y="0"/>
                  <a:pt x="8022" y="10"/>
                  <a:pt x="8022" y="22"/>
                </a:cubicBezTo>
                <a:cubicBezTo>
                  <a:pt x="8022" y="34"/>
                  <a:pt x="8012" y="43"/>
                  <a:pt x="8000" y="43"/>
                </a:cubicBezTo>
                <a:lnTo>
                  <a:pt x="7702" y="43"/>
                </a:lnTo>
                <a:cubicBezTo>
                  <a:pt x="7690" y="43"/>
                  <a:pt x="7680" y="34"/>
                  <a:pt x="7680" y="22"/>
                </a:cubicBezTo>
                <a:cubicBezTo>
                  <a:pt x="7680" y="10"/>
                  <a:pt x="7690" y="0"/>
                  <a:pt x="7702" y="0"/>
                </a:cubicBezTo>
                <a:close/>
                <a:moveTo>
                  <a:pt x="8214" y="0"/>
                </a:moveTo>
                <a:lnTo>
                  <a:pt x="8512" y="0"/>
                </a:lnTo>
                <a:cubicBezTo>
                  <a:pt x="8524" y="0"/>
                  <a:pt x="8534" y="10"/>
                  <a:pt x="8534" y="22"/>
                </a:cubicBezTo>
                <a:cubicBezTo>
                  <a:pt x="8534" y="34"/>
                  <a:pt x="8524" y="43"/>
                  <a:pt x="8512" y="43"/>
                </a:cubicBezTo>
                <a:lnTo>
                  <a:pt x="8214" y="43"/>
                </a:lnTo>
                <a:cubicBezTo>
                  <a:pt x="8202" y="43"/>
                  <a:pt x="8192" y="34"/>
                  <a:pt x="8192" y="22"/>
                </a:cubicBezTo>
                <a:cubicBezTo>
                  <a:pt x="8192" y="10"/>
                  <a:pt x="8202" y="0"/>
                  <a:pt x="8214" y="0"/>
                </a:cubicBezTo>
                <a:close/>
                <a:moveTo>
                  <a:pt x="8726" y="0"/>
                </a:moveTo>
                <a:lnTo>
                  <a:pt x="9024" y="0"/>
                </a:lnTo>
                <a:cubicBezTo>
                  <a:pt x="9036" y="0"/>
                  <a:pt x="9046" y="10"/>
                  <a:pt x="9046" y="22"/>
                </a:cubicBezTo>
                <a:cubicBezTo>
                  <a:pt x="9046" y="34"/>
                  <a:pt x="9036" y="43"/>
                  <a:pt x="9024" y="43"/>
                </a:cubicBezTo>
                <a:lnTo>
                  <a:pt x="8726" y="43"/>
                </a:lnTo>
                <a:cubicBezTo>
                  <a:pt x="8714" y="43"/>
                  <a:pt x="8704" y="34"/>
                  <a:pt x="8704" y="22"/>
                </a:cubicBezTo>
                <a:cubicBezTo>
                  <a:pt x="8704" y="10"/>
                  <a:pt x="8714" y="0"/>
                  <a:pt x="8726" y="0"/>
                </a:cubicBezTo>
                <a:close/>
                <a:moveTo>
                  <a:pt x="9238" y="0"/>
                </a:moveTo>
                <a:lnTo>
                  <a:pt x="9536" y="0"/>
                </a:lnTo>
                <a:cubicBezTo>
                  <a:pt x="9548" y="0"/>
                  <a:pt x="9558" y="10"/>
                  <a:pt x="9558" y="22"/>
                </a:cubicBezTo>
                <a:cubicBezTo>
                  <a:pt x="9558" y="34"/>
                  <a:pt x="9548" y="43"/>
                  <a:pt x="9536" y="43"/>
                </a:cubicBezTo>
                <a:lnTo>
                  <a:pt x="9238" y="43"/>
                </a:lnTo>
                <a:cubicBezTo>
                  <a:pt x="9226" y="43"/>
                  <a:pt x="9216" y="34"/>
                  <a:pt x="9216" y="22"/>
                </a:cubicBezTo>
                <a:cubicBezTo>
                  <a:pt x="9216" y="10"/>
                  <a:pt x="9226" y="0"/>
                  <a:pt x="9238" y="0"/>
                </a:cubicBezTo>
                <a:close/>
                <a:moveTo>
                  <a:pt x="9750" y="0"/>
                </a:moveTo>
                <a:lnTo>
                  <a:pt x="10048" y="0"/>
                </a:lnTo>
                <a:cubicBezTo>
                  <a:pt x="10060" y="0"/>
                  <a:pt x="10070" y="10"/>
                  <a:pt x="10070" y="22"/>
                </a:cubicBezTo>
                <a:cubicBezTo>
                  <a:pt x="10070" y="34"/>
                  <a:pt x="10060" y="43"/>
                  <a:pt x="10048" y="43"/>
                </a:cubicBezTo>
                <a:lnTo>
                  <a:pt x="9750" y="43"/>
                </a:lnTo>
                <a:cubicBezTo>
                  <a:pt x="9738" y="43"/>
                  <a:pt x="9728" y="34"/>
                  <a:pt x="9728" y="22"/>
                </a:cubicBezTo>
                <a:cubicBezTo>
                  <a:pt x="9728" y="10"/>
                  <a:pt x="9738" y="0"/>
                  <a:pt x="9750" y="0"/>
                </a:cubicBezTo>
                <a:close/>
                <a:moveTo>
                  <a:pt x="10262" y="0"/>
                </a:moveTo>
                <a:lnTo>
                  <a:pt x="10560" y="0"/>
                </a:lnTo>
                <a:cubicBezTo>
                  <a:pt x="10572" y="0"/>
                  <a:pt x="10582" y="10"/>
                  <a:pt x="10582" y="22"/>
                </a:cubicBezTo>
                <a:cubicBezTo>
                  <a:pt x="10582" y="34"/>
                  <a:pt x="10572" y="43"/>
                  <a:pt x="10560" y="43"/>
                </a:cubicBezTo>
                <a:lnTo>
                  <a:pt x="10262" y="43"/>
                </a:lnTo>
                <a:cubicBezTo>
                  <a:pt x="10250" y="43"/>
                  <a:pt x="10240" y="34"/>
                  <a:pt x="10240" y="22"/>
                </a:cubicBezTo>
                <a:cubicBezTo>
                  <a:pt x="10240" y="10"/>
                  <a:pt x="10250" y="0"/>
                  <a:pt x="10262" y="0"/>
                </a:cubicBezTo>
                <a:close/>
                <a:moveTo>
                  <a:pt x="10774" y="0"/>
                </a:moveTo>
                <a:lnTo>
                  <a:pt x="11072" y="0"/>
                </a:lnTo>
                <a:cubicBezTo>
                  <a:pt x="11084" y="0"/>
                  <a:pt x="11094" y="10"/>
                  <a:pt x="11094" y="22"/>
                </a:cubicBezTo>
                <a:cubicBezTo>
                  <a:pt x="11094" y="34"/>
                  <a:pt x="11084" y="43"/>
                  <a:pt x="11072" y="43"/>
                </a:cubicBezTo>
                <a:lnTo>
                  <a:pt x="10774" y="43"/>
                </a:lnTo>
                <a:cubicBezTo>
                  <a:pt x="10762" y="43"/>
                  <a:pt x="10752" y="34"/>
                  <a:pt x="10752" y="22"/>
                </a:cubicBezTo>
                <a:cubicBezTo>
                  <a:pt x="10752" y="10"/>
                  <a:pt x="10762" y="0"/>
                  <a:pt x="10774" y="0"/>
                </a:cubicBezTo>
                <a:close/>
                <a:moveTo>
                  <a:pt x="11286" y="0"/>
                </a:moveTo>
                <a:lnTo>
                  <a:pt x="11584" y="0"/>
                </a:lnTo>
                <a:cubicBezTo>
                  <a:pt x="11596" y="0"/>
                  <a:pt x="11606" y="10"/>
                  <a:pt x="11606" y="22"/>
                </a:cubicBezTo>
                <a:cubicBezTo>
                  <a:pt x="11606" y="34"/>
                  <a:pt x="11596" y="43"/>
                  <a:pt x="11584" y="43"/>
                </a:cubicBezTo>
                <a:lnTo>
                  <a:pt x="11286" y="43"/>
                </a:lnTo>
                <a:cubicBezTo>
                  <a:pt x="11274" y="43"/>
                  <a:pt x="11264" y="34"/>
                  <a:pt x="11264" y="22"/>
                </a:cubicBezTo>
                <a:cubicBezTo>
                  <a:pt x="11264" y="10"/>
                  <a:pt x="11274" y="0"/>
                  <a:pt x="11286" y="0"/>
                </a:cubicBezTo>
                <a:close/>
                <a:moveTo>
                  <a:pt x="11798" y="0"/>
                </a:moveTo>
                <a:lnTo>
                  <a:pt x="12096" y="0"/>
                </a:lnTo>
                <a:cubicBezTo>
                  <a:pt x="12108" y="0"/>
                  <a:pt x="12118" y="10"/>
                  <a:pt x="12118" y="22"/>
                </a:cubicBezTo>
                <a:cubicBezTo>
                  <a:pt x="12118" y="34"/>
                  <a:pt x="12108" y="43"/>
                  <a:pt x="12096" y="43"/>
                </a:cubicBezTo>
                <a:lnTo>
                  <a:pt x="11798" y="43"/>
                </a:lnTo>
                <a:cubicBezTo>
                  <a:pt x="11786" y="43"/>
                  <a:pt x="11776" y="34"/>
                  <a:pt x="11776" y="22"/>
                </a:cubicBezTo>
                <a:cubicBezTo>
                  <a:pt x="11776" y="10"/>
                  <a:pt x="11786" y="0"/>
                  <a:pt x="11798" y="0"/>
                </a:cubicBezTo>
                <a:close/>
                <a:moveTo>
                  <a:pt x="12310" y="0"/>
                </a:moveTo>
                <a:lnTo>
                  <a:pt x="12608" y="0"/>
                </a:lnTo>
                <a:cubicBezTo>
                  <a:pt x="12620" y="0"/>
                  <a:pt x="12630" y="10"/>
                  <a:pt x="12630" y="22"/>
                </a:cubicBezTo>
                <a:cubicBezTo>
                  <a:pt x="12630" y="34"/>
                  <a:pt x="12620" y="43"/>
                  <a:pt x="12608" y="43"/>
                </a:cubicBezTo>
                <a:lnTo>
                  <a:pt x="12310" y="43"/>
                </a:lnTo>
                <a:cubicBezTo>
                  <a:pt x="12298" y="43"/>
                  <a:pt x="12288" y="34"/>
                  <a:pt x="12288" y="22"/>
                </a:cubicBezTo>
                <a:cubicBezTo>
                  <a:pt x="12288" y="10"/>
                  <a:pt x="12298" y="0"/>
                  <a:pt x="12310" y="0"/>
                </a:cubicBezTo>
                <a:close/>
                <a:moveTo>
                  <a:pt x="12822" y="0"/>
                </a:moveTo>
                <a:lnTo>
                  <a:pt x="13120" y="0"/>
                </a:lnTo>
                <a:cubicBezTo>
                  <a:pt x="13132" y="0"/>
                  <a:pt x="13142" y="10"/>
                  <a:pt x="13142" y="22"/>
                </a:cubicBezTo>
                <a:cubicBezTo>
                  <a:pt x="13142" y="34"/>
                  <a:pt x="13132" y="43"/>
                  <a:pt x="13120" y="43"/>
                </a:cubicBezTo>
                <a:lnTo>
                  <a:pt x="12822" y="43"/>
                </a:lnTo>
                <a:cubicBezTo>
                  <a:pt x="12810" y="43"/>
                  <a:pt x="12800" y="34"/>
                  <a:pt x="12800" y="22"/>
                </a:cubicBezTo>
                <a:cubicBezTo>
                  <a:pt x="12800" y="10"/>
                  <a:pt x="12810" y="0"/>
                  <a:pt x="12822" y="0"/>
                </a:cubicBezTo>
                <a:close/>
                <a:moveTo>
                  <a:pt x="13334" y="0"/>
                </a:moveTo>
                <a:lnTo>
                  <a:pt x="13470" y="0"/>
                </a:lnTo>
                <a:cubicBezTo>
                  <a:pt x="13482" y="0"/>
                  <a:pt x="13492" y="10"/>
                  <a:pt x="13492" y="22"/>
                </a:cubicBezTo>
                <a:cubicBezTo>
                  <a:pt x="13492" y="34"/>
                  <a:pt x="13482" y="43"/>
                  <a:pt x="13470" y="43"/>
                </a:cubicBezTo>
                <a:lnTo>
                  <a:pt x="13334" y="43"/>
                </a:lnTo>
                <a:cubicBezTo>
                  <a:pt x="13322" y="43"/>
                  <a:pt x="13312" y="34"/>
                  <a:pt x="13312" y="22"/>
                </a:cubicBezTo>
                <a:cubicBezTo>
                  <a:pt x="13312" y="10"/>
                  <a:pt x="13322" y="0"/>
                  <a:pt x="13334" y="0"/>
                </a:cubicBezTo>
                <a:close/>
              </a:path>
            </a:pathLst>
          </a:custGeom>
          <a:solidFill>
            <a:srgbClr val="4086E3"/>
          </a:solidFill>
          <a:ln w="0" cap="flat">
            <a:solidFill>
              <a:srgbClr val="4086E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32272CD1-2DAE-3659-37A6-21EE4CE1D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265" y="2033229"/>
            <a:ext cx="618751" cy="30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Delay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7FE0E204-5E8D-3C60-9E0E-5A66C9834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983" y="2368568"/>
            <a:ext cx="6586327" cy="578338"/>
          </a:xfrm>
          <a:prstGeom prst="rect">
            <a:avLst/>
          </a:prstGeom>
          <a:solidFill>
            <a:srgbClr val="FFC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2B5572E4-39D5-9CF6-6CE2-3C66806AE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8212" y="5544562"/>
            <a:ext cx="552457" cy="30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Time</a:t>
            </a:r>
            <a:endParaRPr kumimoji="0" lang="zh-CN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" name="Freeform 38">
            <a:extLst>
              <a:ext uri="{FF2B5EF4-FFF2-40B4-BE49-F238E27FC236}">
                <a16:creationId xmlns:a16="http://schemas.microsoft.com/office/drawing/2014/main" id="{F3F21359-79E1-787A-951A-1F171C699758}"/>
              </a:ext>
            </a:extLst>
          </p:cNvPr>
          <p:cNvSpPr>
            <a:spLocks noEditPoints="1"/>
          </p:cNvSpPr>
          <p:nvPr/>
        </p:nvSpPr>
        <p:spPr bwMode="auto">
          <a:xfrm>
            <a:off x="2397760" y="2742786"/>
            <a:ext cx="6840000" cy="19440"/>
          </a:xfrm>
          <a:custGeom>
            <a:avLst/>
            <a:gdLst>
              <a:gd name="T0" fmla="*/ 341 w 13510"/>
              <a:gd name="T1" fmla="*/ 21 h 42"/>
              <a:gd name="T2" fmla="*/ 0 w 13510"/>
              <a:gd name="T3" fmla="*/ 21 h 42"/>
              <a:gd name="T4" fmla="*/ 832 w 13510"/>
              <a:gd name="T5" fmla="*/ 0 h 42"/>
              <a:gd name="T6" fmla="*/ 533 w 13510"/>
              <a:gd name="T7" fmla="*/ 42 h 42"/>
              <a:gd name="T8" fmla="*/ 1045 w 13510"/>
              <a:gd name="T9" fmla="*/ 0 h 42"/>
              <a:gd name="T10" fmla="*/ 1344 w 13510"/>
              <a:gd name="T11" fmla="*/ 42 h 42"/>
              <a:gd name="T12" fmla="*/ 1045 w 13510"/>
              <a:gd name="T13" fmla="*/ 0 h 42"/>
              <a:gd name="T14" fmla="*/ 1877 w 13510"/>
              <a:gd name="T15" fmla="*/ 21 h 42"/>
              <a:gd name="T16" fmla="*/ 1536 w 13510"/>
              <a:gd name="T17" fmla="*/ 21 h 42"/>
              <a:gd name="T18" fmla="*/ 2368 w 13510"/>
              <a:gd name="T19" fmla="*/ 0 h 42"/>
              <a:gd name="T20" fmla="*/ 2069 w 13510"/>
              <a:gd name="T21" fmla="*/ 42 h 42"/>
              <a:gd name="T22" fmla="*/ 2581 w 13510"/>
              <a:gd name="T23" fmla="*/ 0 h 42"/>
              <a:gd name="T24" fmla="*/ 2880 w 13510"/>
              <a:gd name="T25" fmla="*/ 42 h 42"/>
              <a:gd name="T26" fmla="*/ 2581 w 13510"/>
              <a:gd name="T27" fmla="*/ 0 h 42"/>
              <a:gd name="T28" fmla="*/ 3413 w 13510"/>
              <a:gd name="T29" fmla="*/ 21 h 42"/>
              <a:gd name="T30" fmla="*/ 3072 w 13510"/>
              <a:gd name="T31" fmla="*/ 21 h 42"/>
              <a:gd name="T32" fmla="*/ 3904 w 13510"/>
              <a:gd name="T33" fmla="*/ 0 h 42"/>
              <a:gd name="T34" fmla="*/ 3605 w 13510"/>
              <a:gd name="T35" fmla="*/ 42 h 42"/>
              <a:gd name="T36" fmla="*/ 4117 w 13510"/>
              <a:gd name="T37" fmla="*/ 0 h 42"/>
              <a:gd name="T38" fmla="*/ 4416 w 13510"/>
              <a:gd name="T39" fmla="*/ 42 h 42"/>
              <a:gd name="T40" fmla="*/ 4117 w 13510"/>
              <a:gd name="T41" fmla="*/ 0 h 42"/>
              <a:gd name="T42" fmla="*/ 4949 w 13510"/>
              <a:gd name="T43" fmla="*/ 21 h 42"/>
              <a:gd name="T44" fmla="*/ 4608 w 13510"/>
              <a:gd name="T45" fmla="*/ 21 h 42"/>
              <a:gd name="T46" fmla="*/ 5440 w 13510"/>
              <a:gd name="T47" fmla="*/ 0 h 42"/>
              <a:gd name="T48" fmla="*/ 5141 w 13510"/>
              <a:gd name="T49" fmla="*/ 42 h 42"/>
              <a:gd name="T50" fmla="*/ 5653 w 13510"/>
              <a:gd name="T51" fmla="*/ 0 h 42"/>
              <a:gd name="T52" fmla="*/ 5952 w 13510"/>
              <a:gd name="T53" fmla="*/ 42 h 42"/>
              <a:gd name="T54" fmla="*/ 5653 w 13510"/>
              <a:gd name="T55" fmla="*/ 0 h 42"/>
              <a:gd name="T56" fmla="*/ 6485 w 13510"/>
              <a:gd name="T57" fmla="*/ 21 h 42"/>
              <a:gd name="T58" fmla="*/ 6144 w 13510"/>
              <a:gd name="T59" fmla="*/ 21 h 42"/>
              <a:gd name="T60" fmla="*/ 6976 w 13510"/>
              <a:gd name="T61" fmla="*/ 0 h 42"/>
              <a:gd name="T62" fmla="*/ 6677 w 13510"/>
              <a:gd name="T63" fmla="*/ 42 h 42"/>
              <a:gd name="T64" fmla="*/ 7189 w 13510"/>
              <a:gd name="T65" fmla="*/ 0 h 42"/>
              <a:gd name="T66" fmla="*/ 7488 w 13510"/>
              <a:gd name="T67" fmla="*/ 42 h 42"/>
              <a:gd name="T68" fmla="*/ 7189 w 13510"/>
              <a:gd name="T69" fmla="*/ 0 h 42"/>
              <a:gd name="T70" fmla="*/ 8021 w 13510"/>
              <a:gd name="T71" fmla="*/ 21 h 42"/>
              <a:gd name="T72" fmla="*/ 7680 w 13510"/>
              <a:gd name="T73" fmla="*/ 21 h 42"/>
              <a:gd name="T74" fmla="*/ 8512 w 13510"/>
              <a:gd name="T75" fmla="*/ 0 h 42"/>
              <a:gd name="T76" fmla="*/ 8213 w 13510"/>
              <a:gd name="T77" fmla="*/ 42 h 42"/>
              <a:gd name="T78" fmla="*/ 8725 w 13510"/>
              <a:gd name="T79" fmla="*/ 0 h 42"/>
              <a:gd name="T80" fmla="*/ 9024 w 13510"/>
              <a:gd name="T81" fmla="*/ 42 h 42"/>
              <a:gd name="T82" fmla="*/ 8725 w 13510"/>
              <a:gd name="T83" fmla="*/ 0 h 42"/>
              <a:gd name="T84" fmla="*/ 9557 w 13510"/>
              <a:gd name="T85" fmla="*/ 21 h 42"/>
              <a:gd name="T86" fmla="*/ 9216 w 13510"/>
              <a:gd name="T87" fmla="*/ 21 h 42"/>
              <a:gd name="T88" fmla="*/ 10048 w 13510"/>
              <a:gd name="T89" fmla="*/ 0 h 42"/>
              <a:gd name="T90" fmla="*/ 9749 w 13510"/>
              <a:gd name="T91" fmla="*/ 42 h 42"/>
              <a:gd name="T92" fmla="*/ 10261 w 13510"/>
              <a:gd name="T93" fmla="*/ 0 h 42"/>
              <a:gd name="T94" fmla="*/ 10560 w 13510"/>
              <a:gd name="T95" fmla="*/ 42 h 42"/>
              <a:gd name="T96" fmla="*/ 10261 w 13510"/>
              <a:gd name="T97" fmla="*/ 0 h 42"/>
              <a:gd name="T98" fmla="*/ 11093 w 13510"/>
              <a:gd name="T99" fmla="*/ 21 h 42"/>
              <a:gd name="T100" fmla="*/ 10752 w 13510"/>
              <a:gd name="T101" fmla="*/ 21 h 42"/>
              <a:gd name="T102" fmla="*/ 11584 w 13510"/>
              <a:gd name="T103" fmla="*/ 0 h 42"/>
              <a:gd name="T104" fmla="*/ 11285 w 13510"/>
              <a:gd name="T105" fmla="*/ 42 h 42"/>
              <a:gd name="T106" fmla="*/ 11797 w 13510"/>
              <a:gd name="T107" fmla="*/ 0 h 42"/>
              <a:gd name="T108" fmla="*/ 12096 w 13510"/>
              <a:gd name="T109" fmla="*/ 42 h 42"/>
              <a:gd name="T110" fmla="*/ 11797 w 13510"/>
              <a:gd name="T111" fmla="*/ 0 h 42"/>
              <a:gd name="T112" fmla="*/ 12629 w 13510"/>
              <a:gd name="T113" fmla="*/ 21 h 42"/>
              <a:gd name="T114" fmla="*/ 12288 w 13510"/>
              <a:gd name="T115" fmla="*/ 21 h 42"/>
              <a:gd name="T116" fmla="*/ 13120 w 13510"/>
              <a:gd name="T117" fmla="*/ 0 h 42"/>
              <a:gd name="T118" fmla="*/ 12821 w 13510"/>
              <a:gd name="T119" fmla="*/ 42 h 42"/>
              <a:gd name="T120" fmla="*/ 13333 w 13510"/>
              <a:gd name="T121" fmla="*/ 0 h 42"/>
              <a:gd name="T122" fmla="*/ 13488 w 13510"/>
              <a:gd name="T123" fmla="*/ 42 h 42"/>
              <a:gd name="T124" fmla="*/ 13333 w 13510"/>
              <a:gd name="T12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510" h="42">
                <a:moveTo>
                  <a:pt x="21" y="0"/>
                </a:moveTo>
                <a:lnTo>
                  <a:pt x="320" y="0"/>
                </a:lnTo>
                <a:cubicBezTo>
                  <a:pt x="331" y="0"/>
                  <a:pt x="341" y="9"/>
                  <a:pt x="341" y="21"/>
                </a:cubicBezTo>
                <a:cubicBezTo>
                  <a:pt x="341" y="33"/>
                  <a:pt x="331" y="42"/>
                  <a:pt x="320" y="42"/>
                </a:cubicBezTo>
                <a:lnTo>
                  <a:pt x="21" y="42"/>
                </a:lnTo>
                <a:cubicBezTo>
                  <a:pt x="9" y="42"/>
                  <a:pt x="0" y="33"/>
                  <a:pt x="0" y="21"/>
                </a:cubicBezTo>
                <a:cubicBezTo>
                  <a:pt x="0" y="9"/>
                  <a:pt x="9" y="0"/>
                  <a:pt x="21" y="0"/>
                </a:cubicBezTo>
                <a:close/>
                <a:moveTo>
                  <a:pt x="533" y="0"/>
                </a:moveTo>
                <a:lnTo>
                  <a:pt x="832" y="0"/>
                </a:lnTo>
                <a:cubicBezTo>
                  <a:pt x="843" y="0"/>
                  <a:pt x="853" y="9"/>
                  <a:pt x="853" y="21"/>
                </a:cubicBezTo>
                <a:cubicBezTo>
                  <a:pt x="853" y="33"/>
                  <a:pt x="843" y="42"/>
                  <a:pt x="832" y="42"/>
                </a:cubicBezTo>
                <a:lnTo>
                  <a:pt x="533" y="42"/>
                </a:lnTo>
                <a:cubicBezTo>
                  <a:pt x="521" y="42"/>
                  <a:pt x="512" y="33"/>
                  <a:pt x="512" y="21"/>
                </a:cubicBezTo>
                <a:cubicBezTo>
                  <a:pt x="512" y="9"/>
                  <a:pt x="521" y="0"/>
                  <a:pt x="533" y="0"/>
                </a:cubicBezTo>
                <a:close/>
                <a:moveTo>
                  <a:pt x="1045" y="0"/>
                </a:moveTo>
                <a:lnTo>
                  <a:pt x="1344" y="0"/>
                </a:lnTo>
                <a:cubicBezTo>
                  <a:pt x="1355" y="0"/>
                  <a:pt x="1365" y="9"/>
                  <a:pt x="1365" y="21"/>
                </a:cubicBezTo>
                <a:cubicBezTo>
                  <a:pt x="1365" y="33"/>
                  <a:pt x="1355" y="42"/>
                  <a:pt x="1344" y="42"/>
                </a:cubicBezTo>
                <a:lnTo>
                  <a:pt x="1045" y="42"/>
                </a:lnTo>
                <a:cubicBezTo>
                  <a:pt x="1033" y="42"/>
                  <a:pt x="1024" y="33"/>
                  <a:pt x="1024" y="21"/>
                </a:cubicBezTo>
                <a:cubicBezTo>
                  <a:pt x="1024" y="9"/>
                  <a:pt x="1033" y="0"/>
                  <a:pt x="1045" y="0"/>
                </a:cubicBezTo>
                <a:close/>
                <a:moveTo>
                  <a:pt x="1557" y="0"/>
                </a:moveTo>
                <a:lnTo>
                  <a:pt x="1856" y="0"/>
                </a:lnTo>
                <a:cubicBezTo>
                  <a:pt x="1867" y="0"/>
                  <a:pt x="1877" y="9"/>
                  <a:pt x="1877" y="21"/>
                </a:cubicBezTo>
                <a:cubicBezTo>
                  <a:pt x="1877" y="33"/>
                  <a:pt x="1867" y="42"/>
                  <a:pt x="1856" y="42"/>
                </a:cubicBezTo>
                <a:lnTo>
                  <a:pt x="1557" y="42"/>
                </a:lnTo>
                <a:cubicBezTo>
                  <a:pt x="1545" y="42"/>
                  <a:pt x="1536" y="33"/>
                  <a:pt x="1536" y="21"/>
                </a:cubicBezTo>
                <a:cubicBezTo>
                  <a:pt x="1536" y="9"/>
                  <a:pt x="1545" y="0"/>
                  <a:pt x="1557" y="0"/>
                </a:cubicBezTo>
                <a:close/>
                <a:moveTo>
                  <a:pt x="2069" y="0"/>
                </a:moveTo>
                <a:lnTo>
                  <a:pt x="2368" y="0"/>
                </a:lnTo>
                <a:cubicBezTo>
                  <a:pt x="2379" y="0"/>
                  <a:pt x="2389" y="9"/>
                  <a:pt x="2389" y="21"/>
                </a:cubicBezTo>
                <a:cubicBezTo>
                  <a:pt x="2389" y="33"/>
                  <a:pt x="2379" y="42"/>
                  <a:pt x="2368" y="42"/>
                </a:cubicBezTo>
                <a:lnTo>
                  <a:pt x="2069" y="42"/>
                </a:lnTo>
                <a:cubicBezTo>
                  <a:pt x="2057" y="42"/>
                  <a:pt x="2048" y="33"/>
                  <a:pt x="2048" y="21"/>
                </a:cubicBezTo>
                <a:cubicBezTo>
                  <a:pt x="2048" y="9"/>
                  <a:pt x="2057" y="0"/>
                  <a:pt x="2069" y="0"/>
                </a:cubicBezTo>
                <a:close/>
                <a:moveTo>
                  <a:pt x="2581" y="0"/>
                </a:moveTo>
                <a:lnTo>
                  <a:pt x="2880" y="0"/>
                </a:lnTo>
                <a:cubicBezTo>
                  <a:pt x="2891" y="0"/>
                  <a:pt x="2901" y="9"/>
                  <a:pt x="2901" y="21"/>
                </a:cubicBezTo>
                <a:cubicBezTo>
                  <a:pt x="2901" y="33"/>
                  <a:pt x="2891" y="42"/>
                  <a:pt x="2880" y="42"/>
                </a:cubicBezTo>
                <a:lnTo>
                  <a:pt x="2581" y="42"/>
                </a:lnTo>
                <a:cubicBezTo>
                  <a:pt x="2569" y="42"/>
                  <a:pt x="2560" y="33"/>
                  <a:pt x="2560" y="21"/>
                </a:cubicBezTo>
                <a:cubicBezTo>
                  <a:pt x="2560" y="9"/>
                  <a:pt x="2569" y="0"/>
                  <a:pt x="2581" y="0"/>
                </a:cubicBezTo>
                <a:close/>
                <a:moveTo>
                  <a:pt x="3093" y="0"/>
                </a:moveTo>
                <a:lnTo>
                  <a:pt x="3392" y="0"/>
                </a:lnTo>
                <a:cubicBezTo>
                  <a:pt x="3403" y="0"/>
                  <a:pt x="3413" y="9"/>
                  <a:pt x="3413" y="21"/>
                </a:cubicBezTo>
                <a:cubicBezTo>
                  <a:pt x="3413" y="33"/>
                  <a:pt x="3403" y="42"/>
                  <a:pt x="3392" y="42"/>
                </a:cubicBezTo>
                <a:lnTo>
                  <a:pt x="3093" y="42"/>
                </a:lnTo>
                <a:cubicBezTo>
                  <a:pt x="3081" y="42"/>
                  <a:pt x="3072" y="33"/>
                  <a:pt x="3072" y="21"/>
                </a:cubicBezTo>
                <a:cubicBezTo>
                  <a:pt x="3072" y="9"/>
                  <a:pt x="3081" y="0"/>
                  <a:pt x="3093" y="0"/>
                </a:cubicBezTo>
                <a:close/>
                <a:moveTo>
                  <a:pt x="3605" y="0"/>
                </a:moveTo>
                <a:lnTo>
                  <a:pt x="3904" y="0"/>
                </a:lnTo>
                <a:cubicBezTo>
                  <a:pt x="3915" y="0"/>
                  <a:pt x="3925" y="9"/>
                  <a:pt x="3925" y="21"/>
                </a:cubicBezTo>
                <a:cubicBezTo>
                  <a:pt x="3925" y="33"/>
                  <a:pt x="3915" y="42"/>
                  <a:pt x="3904" y="42"/>
                </a:cubicBezTo>
                <a:lnTo>
                  <a:pt x="3605" y="42"/>
                </a:lnTo>
                <a:cubicBezTo>
                  <a:pt x="3593" y="42"/>
                  <a:pt x="3584" y="33"/>
                  <a:pt x="3584" y="21"/>
                </a:cubicBezTo>
                <a:cubicBezTo>
                  <a:pt x="3584" y="9"/>
                  <a:pt x="3593" y="0"/>
                  <a:pt x="3605" y="0"/>
                </a:cubicBezTo>
                <a:close/>
                <a:moveTo>
                  <a:pt x="4117" y="0"/>
                </a:moveTo>
                <a:lnTo>
                  <a:pt x="4416" y="0"/>
                </a:lnTo>
                <a:cubicBezTo>
                  <a:pt x="4427" y="0"/>
                  <a:pt x="4437" y="9"/>
                  <a:pt x="4437" y="21"/>
                </a:cubicBezTo>
                <a:cubicBezTo>
                  <a:pt x="4437" y="33"/>
                  <a:pt x="4427" y="42"/>
                  <a:pt x="4416" y="42"/>
                </a:cubicBezTo>
                <a:lnTo>
                  <a:pt x="4117" y="42"/>
                </a:lnTo>
                <a:cubicBezTo>
                  <a:pt x="4105" y="42"/>
                  <a:pt x="4096" y="33"/>
                  <a:pt x="4096" y="21"/>
                </a:cubicBezTo>
                <a:cubicBezTo>
                  <a:pt x="4096" y="9"/>
                  <a:pt x="4105" y="0"/>
                  <a:pt x="4117" y="0"/>
                </a:cubicBezTo>
                <a:close/>
                <a:moveTo>
                  <a:pt x="4629" y="0"/>
                </a:moveTo>
                <a:lnTo>
                  <a:pt x="4928" y="0"/>
                </a:lnTo>
                <a:cubicBezTo>
                  <a:pt x="4939" y="0"/>
                  <a:pt x="4949" y="9"/>
                  <a:pt x="4949" y="21"/>
                </a:cubicBezTo>
                <a:cubicBezTo>
                  <a:pt x="4949" y="33"/>
                  <a:pt x="4939" y="42"/>
                  <a:pt x="4928" y="42"/>
                </a:cubicBezTo>
                <a:lnTo>
                  <a:pt x="4629" y="42"/>
                </a:lnTo>
                <a:cubicBezTo>
                  <a:pt x="4617" y="42"/>
                  <a:pt x="4608" y="33"/>
                  <a:pt x="4608" y="21"/>
                </a:cubicBezTo>
                <a:cubicBezTo>
                  <a:pt x="4608" y="9"/>
                  <a:pt x="4617" y="0"/>
                  <a:pt x="4629" y="0"/>
                </a:cubicBezTo>
                <a:close/>
                <a:moveTo>
                  <a:pt x="5141" y="0"/>
                </a:moveTo>
                <a:lnTo>
                  <a:pt x="5440" y="0"/>
                </a:lnTo>
                <a:cubicBezTo>
                  <a:pt x="5451" y="0"/>
                  <a:pt x="5461" y="9"/>
                  <a:pt x="5461" y="21"/>
                </a:cubicBezTo>
                <a:cubicBezTo>
                  <a:pt x="5461" y="33"/>
                  <a:pt x="5451" y="42"/>
                  <a:pt x="5440" y="42"/>
                </a:cubicBezTo>
                <a:lnTo>
                  <a:pt x="5141" y="42"/>
                </a:lnTo>
                <a:cubicBezTo>
                  <a:pt x="5129" y="42"/>
                  <a:pt x="5120" y="33"/>
                  <a:pt x="5120" y="21"/>
                </a:cubicBezTo>
                <a:cubicBezTo>
                  <a:pt x="5120" y="9"/>
                  <a:pt x="5129" y="0"/>
                  <a:pt x="5141" y="0"/>
                </a:cubicBezTo>
                <a:close/>
                <a:moveTo>
                  <a:pt x="5653" y="0"/>
                </a:moveTo>
                <a:lnTo>
                  <a:pt x="5952" y="0"/>
                </a:lnTo>
                <a:cubicBezTo>
                  <a:pt x="5963" y="0"/>
                  <a:pt x="5973" y="9"/>
                  <a:pt x="5973" y="21"/>
                </a:cubicBezTo>
                <a:cubicBezTo>
                  <a:pt x="5973" y="33"/>
                  <a:pt x="5963" y="42"/>
                  <a:pt x="5952" y="42"/>
                </a:cubicBezTo>
                <a:lnTo>
                  <a:pt x="5653" y="42"/>
                </a:lnTo>
                <a:cubicBezTo>
                  <a:pt x="5641" y="42"/>
                  <a:pt x="5632" y="33"/>
                  <a:pt x="5632" y="21"/>
                </a:cubicBezTo>
                <a:cubicBezTo>
                  <a:pt x="5632" y="9"/>
                  <a:pt x="5641" y="0"/>
                  <a:pt x="5653" y="0"/>
                </a:cubicBezTo>
                <a:close/>
                <a:moveTo>
                  <a:pt x="6165" y="0"/>
                </a:moveTo>
                <a:lnTo>
                  <a:pt x="6464" y="0"/>
                </a:lnTo>
                <a:cubicBezTo>
                  <a:pt x="6475" y="0"/>
                  <a:pt x="6485" y="9"/>
                  <a:pt x="6485" y="21"/>
                </a:cubicBezTo>
                <a:cubicBezTo>
                  <a:pt x="6485" y="33"/>
                  <a:pt x="6475" y="42"/>
                  <a:pt x="6464" y="42"/>
                </a:cubicBezTo>
                <a:lnTo>
                  <a:pt x="6165" y="42"/>
                </a:lnTo>
                <a:cubicBezTo>
                  <a:pt x="6153" y="42"/>
                  <a:pt x="6144" y="33"/>
                  <a:pt x="6144" y="21"/>
                </a:cubicBezTo>
                <a:cubicBezTo>
                  <a:pt x="6144" y="9"/>
                  <a:pt x="6153" y="0"/>
                  <a:pt x="6165" y="0"/>
                </a:cubicBezTo>
                <a:close/>
                <a:moveTo>
                  <a:pt x="6677" y="0"/>
                </a:moveTo>
                <a:lnTo>
                  <a:pt x="6976" y="0"/>
                </a:lnTo>
                <a:cubicBezTo>
                  <a:pt x="6987" y="0"/>
                  <a:pt x="6997" y="9"/>
                  <a:pt x="6997" y="21"/>
                </a:cubicBezTo>
                <a:cubicBezTo>
                  <a:pt x="6997" y="33"/>
                  <a:pt x="6987" y="42"/>
                  <a:pt x="6976" y="42"/>
                </a:cubicBezTo>
                <a:lnTo>
                  <a:pt x="6677" y="42"/>
                </a:lnTo>
                <a:cubicBezTo>
                  <a:pt x="6665" y="42"/>
                  <a:pt x="6656" y="33"/>
                  <a:pt x="6656" y="21"/>
                </a:cubicBezTo>
                <a:cubicBezTo>
                  <a:pt x="6656" y="9"/>
                  <a:pt x="6665" y="0"/>
                  <a:pt x="6677" y="0"/>
                </a:cubicBezTo>
                <a:close/>
                <a:moveTo>
                  <a:pt x="7189" y="0"/>
                </a:moveTo>
                <a:lnTo>
                  <a:pt x="7488" y="0"/>
                </a:lnTo>
                <a:cubicBezTo>
                  <a:pt x="7499" y="0"/>
                  <a:pt x="7509" y="9"/>
                  <a:pt x="7509" y="21"/>
                </a:cubicBezTo>
                <a:cubicBezTo>
                  <a:pt x="7509" y="33"/>
                  <a:pt x="7499" y="42"/>
                  <a:pt x="7488" y="42"/>
                </a:cubicBezTo>
                <a:lnTo>
                  <a:pt x="7189" y="42"/>
                </a:lnTo>
                <a:cubicBezTo>
                  <a:pt x="7177" y="42"/>
                  <a:pt x="7168" y="33"/>
                  <a:pt x="7168" y="21"/>
                </a:cubicBezTo>
                <a:cubicBezTo>
                  <a:pt x="7168" y="9"/>
                  <a:pt x="7177" y="0"/>
                  <a:pt x="7189" y="0"/>
                </a:cubicBezTo>
                <a:close/>
                <a:moveTo>
                  <a:pt x="7701" y="0"/>
                </a:moveTo>
                <a:lnTo>
                  <a:pt x="8000" y="0"/>
                </a:lnTo>
                <a:cubicBezTo>
                  <a:pt x="8011" y="0"/>
                  <a:pt x="8021" y="9"/>
                  <a:pt x="8021" y="21"/>
                </a:cubicBezTo>
                <a:cubicBezTo>
                  <a:pt x="8021" y="33"/>
                  <a:pt x="8011" y="42"/>
                  <a:pt x="8000" y="42"/>
                </a:cubicBezTo>
                <a:lnTo>
                  <a:pt x="7701" y="42"/>
                </a:lnTo>
                <a:cubicBezTo>
                  <a:pt x="7689" y="42"/>
                  <a:pt x="7680" y="33"/>
                  <a:pt x="7680" y="21"/>
                </a:cubicBezTo>
                <a:cubicBezTo>
                  <a:pt x="7680" y="9"/>
                  <a:pt x="7689" y="0"/>
                  <a:pt x="7701" y="0"/>
                </a:cubicBezTo>
                <a:close/>
                <a:moveTo>
                  <a:pt x="8213" y="0"/>
                </a:moveTo>
                <a:lnTo>
                  <a:pt x="8512" y="0"/>
                </a:lnTo>
                <a:cubicBezTo>
                  <a:pt x="8523" y="0"/>
                  <a:pt x="8533" y="9"/>
                  <a:pt x="8533" y="21"/>
                </a:cubicBezTo>
                <a:cubicBezTo>
                  <a:pt x="8533" y="33"/>
                  <a:pt x="8523" y="42"/>
                  <a:pt x="8512" y="42"/>
                </a:cubicBezTo>
                <a:lnTo>
                  <a:pt x="8213" y="42"/>
                </a:lnTo>
                <a:cubicBezTo>
                  <a:pt x="8201" y="42"/>
                  <a:pt x="8192" y="33"/>
                  <a:pt x="8192" y="21"/>
                </a:cubicBezTo>
                <a:cubicBezTo>
                  <a:pt x="8192" y="9"/>
                  <a:pt x="8201" y="0"/>
                  <a:pt x="8213" y="0"/>
                </a:cubicBezTo>
                <a:close/>
                <a:moveTo>
                  <a:pt x="8725" y="0"/>
                </a:moveTo>
                <a:lnTo>
                  <a:pt x="9024" y="0"/>
                </a:lnTo>
                <a:cubicBezTo>
                  <a:pt x="9035" y="0"/>
                  <a:pt x="9045" y="9"/>
                  <a:pt x="9045" y="21"/>
                </a:cubicBezTo>
                <a:cubicBezTo>
                  <a:pt x="9045" y="33"/>
                  <a:pt x="9035" y="42"/>
                  <a:pt x="9024" y="42"/>
                </a:cubicBezTo>
                <a:lnTo>
                  <a:pt x="8725" y="42"/>
                </a:lnTo>
                <a:cubicBezTo>
                  <a:pt x="8713" y="42"/>
                  <a:pt x="8704" y="33"/>
                  <a:pt x="8704" y="21"/>
                </a:cubicBezTo>
                <a:cubicBezTo>
                  <a:pt x="8704" y="9"/>
                  <a:pt x="8713" y="0"/>
                  <a:pt x="8725" y="0"/>
                </a:cubicBezTo>
                <a:close/>
                <a:moveTo>
                  <a:pt x="9237" y="0"/>
                </a:moveTo>
                <a:lnTo>
                  <a:pt x="9536" y="0"/>
                </a:lnTo>
                <a:cubicBezTo>
                  <a:pt x="9547" y="0"/>
                  <a:pt x="9557" y="9"/>
                  <a:pt x="9557" y="21"/>
                </a:cubicBezTo>
                <a:cubicBezTo>
                  <a:pt x="9557" y="33"/>
                  <a:pt x="9547" y="42"/>
                  <a:pt x="9536" y="42"/>
                </a:cubicBezTo>
                <a:lnTo>
                  <a:pt x="9237" y="42"/>
                </a:lnTo>
                <a:cubicBezTo>
                  <a:pt x="9225" y="42"/>
                  <a:pt x="9216" y="33"/>
                  <a:pt x="9216" y="21"/>
                </a:cubicBezTo>
                <a:cubicBezTo>
                  <a:pt x="9216" y="9"/>
                  <a:pt x="9225" y="0"/>
                  <a:pt x="9237" y="0"/>
                </a:cubicBezTo>
                <a:close/>
                <a:moveTo>
                  <a:pt x="9749" y="0"/>
                </a:moveTo>
                <a:lnTo>
                  <a:pt x="10048" y="0"/>
                </a:lnTo>
                <a:cubicBezTo>
                  <a:pt x="10059" y="0"/>
                  <a:pt x="10069" y="9"/>
                  <a:pt x="10069" y="21"/>
                </a:cubicBezTo>
                <a:cubicBezTo>
                  <a:pt x="10069" y="33"/>
                  <a:pt x="10059" y="42"/>
                  <a:pt x="10048" y="42"/>
                </a:cubicBezTo>
                <a:lnTo>
                  <a:pt x="9749" y="42"/>
                </a:lnTo>
                <a:cubicBezTo>
                  <a:pt x="9737" y="42"/>
                  <a:pt x="9728" y="33"/>
                  <a:pt x="9728" y="21"/>
                </a:cubicBezTo>
                <a:cubicBezTo>
                  <a:pt x="9728" y="9"/>
                  <a:pt x="9737" y="0"/>
                  <a:pt x="9749" y="0"/>
                </a:cubicBezTo>
                <a:close/>
                <a:moveTo>
                  <a:pt x="10261" y="0"/>
                </a:moveTo>
                <a:lnTo>
                  <a:pt x="10560" y="0"/>
                </a:lnTo>
                <a:cubicBezTo>
                  <a:pt x="10571" y="0"/>
                  <a:pt x="10581" y="9"/>
                  <a:pt x="10581" y="21"/>
                </a:cubicBezTo>
                <a:cubicBezTo>
                  <a:pt x="10581" y="33"/>
                  <a:pt x="10571" y="42"/>
                  <a:pt x="10560" y="42"/>
                </a:cubicBezTo>
                <a:lnTo>
                  <a:pt x="10261" y="42"/>
                </a:lnTo>
                <a:cubicBezTo>
                  <a:pt x="10249" y="42"/>
                  <a:pt x="10240" y="33"/>
                  <a:pt x="10240" y="21"/>
                </a:cubicBezTo>
                <a:cubicBezTo>
                  <a:pt x="10240" y="9"/>
                  <a:pt x="10249" y="0"/>
                  <a:pt x="10261" y="0"/>
                </a:cubicBezTo>
                <a:close/>
                <a:moveTo>
                  <a:pt x="10773" y="0"/>
                </a:moveTo>
                <a:lnTo>
                  <a:pt x="11072" y="0"/>
                </a:lnTo>
                <a:cubicBezTo>
                  <a:pt x="11083" y="0"/>
                  <a:pt x="11093" y="9"/>
                  <a:pt x="11093" y="21"/>
                </a:cubicBezTo>
                <a:cubicBezTo>
                  <a:pt x="11093" y="33"/>
                  <a:pt x="11083" y="42"/>
                  <a:pt x="11072" y="42"/>
                </a:cubicBezTo>
                <a:lnTo>
                  <a:pt x="10773" y="42"/>
                </a:lnTo>
                <a:cubicBezTo>
                  <a:pt x="10761" y="42"/>
                  <a:pt x="10752" y="33"/>
                  <a:pt x="10752" y="21"/>
                </a:cubicBezTo>
                <a:cubicBezTo>
                  <a:pt x="10752" y="9"/>
                  <a:pt x="10761" y="0"/>
                  <a:pt x="10773" y="0"/>
                </a:cubicBezTo>
                <a:close/>
                <a:moveTo>
                  <a:pt x="11285" y="0"/>
                </a:moveTo>
                <a:lnTo>
                  <a:pt x="11584" y="0"/>
                </a:lnTo>
                <a:cubicBezTo>
                  <a:pt x="11595" y="0"/>
                  <a:pt x="11605" y="9"/>
                  <a:pt x="11605" y="21"/>
                </a:cubicBezTo>
                <a:cubicBezTo>
                  <a:pt x="11605" y="33"/>
                  <a:pt x="11595" y="42"/>
                  <a:pt x="11584" y="42"/>
                </a:cubicBezTo>
                <a:lnTo>
                  <a:pt x="11285" y="42"/>
                </a:lnTo>
                <a:cubicBezTo>
                  <a:pt x="11273" y="42"/>
                  <a:pt x="11264" y="33"/>
                  <a:pt x="11264" y="21"/>
                </a:cubicBezTo>
                <a:cubicBezTo>
                  <a:pt x="11264" y="9"/>
                  <a:pt x="11273" y="0"/>
                  <a:pt x="11285" y="0"/>
                </a:cubicBezTo>
                <a:close/>
                <a:moveTo>
                  <a:pt x="11797" y="0"/>
                </a:moveTo>
                <a:lnTo>
                  <a:pt x="12096" y="0"/>
                </a:lnTo>
                <a:cubicBezTo>
                  <a:pt x="12107" y="0"/>
                  <a:pt x="12117" y="9"/>
                  <a:pt x="12117" y="21"/>
                </a:cubicBezTo>
                <a:cubicBezTo>
                  <a:pt x="12117" y="33"/>
                  <a:pt x="12107" y="42"/>
                  <a:pt x="12096" y="42"/>
                </a:cubicBezTo>
                <a:lnTo>
                  <a:pt x="11797" y="42"/>
                </a:lnTo>
                <a:cubicBezTo>
                  <a:pt x="11785" y="42"/>
                  <a:pt x="11776" y="33"/>
                  <a:pt x="11776" y="21"/>
                </a:cubicBezTo>
                <a:cubicBezTo>
                  <a:pt x="11776" y="9"/>
                  <a:pt x="11785" y="0"/>
                  <a:pt x="11797" y="0"/>
                </a:cubicBezTo>
                <a:close/>
                <a:moveTo>
                  <a:pt x="12309" y="0"/>
                </a:moveTo>
                <a:lnTo>
                  <a:pt x="12608" y="0"/>
                </a:lnTo>
                <a:cubicBezTo>
                  <a:pt x="12619" y="0"/>
                  <a:pt x="12629" y="9"/>
                  <a:pt x="12629" y="21"/>
                </a:cubicBezTo>
                <a:cubicBezTo>
                  <a:pt x="12629" y="33"/>
                  <a:pt x="12619" y="42"/>
                  <a:pt x="12608" y="42"/>
                </a:cubicBezTo>
                <a:lnTo>
                  <a:pt x="12309" y="42"/>
                </a:lnTo>
                <a:cubicBezTo>
                  <a:pt x="12297" y="42"/>
                  <a:pt x="12288" y="33"/>
                  <a:pt x="12288" y="21"/>
                </a:cubicBezTo>
                <a:cubicBezTo>
                  <a:pt x="12288" y="9"/>
                  <a:pt x="12297" y="0"/>
                  <a:pt x="12309" y="0"/>
                </a:cubicBezTo>
                <a:close/>
                <a:moveTo>
                  <a:pt x="12821" y="0"/>
                </a:moveTo>
                <a:lnTo>
                  <a:pt x="13120" y="0"/>
                </a:lnTo>
                <a:cubicBezTo>
                  <a:pt x="13131" y="0"/>
                  <a:pt x="13141" y="9"/>
                  <a:pt x="13141" y="21"/>
                </a:cubicBezTo>
                <a:cubicBezTo>
                  <a:pt x="13141" y="33"/>
                  <a:pt x="13131" y="42"/>
                  <a:pt x="13120" y="42"/>
                </a:cubicBezTo>
                <a:lnTo>
                  <a:pt x="12821" y="42"/>
                </a:lnTo>
                <a:cubicBezTo>
                  <a:pt x="12809" y="42"/>
                  <a:pt x="12800" y="33"/>
                  <a:pt x="12800" y="21"/>
                </a:cubicBezTo>
                <a:cubicBezTo>
                  <a:pt x="12800" y="9"/>
                  <a:pt x="12809" y="0"/>
                  <a:pt x="12821" y="0"/>
                </a:cubicBezTo>
                <a:close/>
                <a:moveTo>
                  <a:pt x="13333" y="0"/>
                </a:moveTo>
                <a:lnTo>
                  <a:pt x="13488" y="0"/>
                </a:lnTo>
                <a:cubicBezTo>
                  <a:pt x="13500" y="0"/>
                  <a:pt x="13510" y="9"/>
                  <a:pt x="13510" y="21"/>
                </a:cubicBezTo>
                <a:cubicBezTo>
                  <a:pt x="13510" y="33"/>
                  <a:pt x="13500" y="42"/>
                  <a:pt x="13488" y="42"/>
                </a:cubicBezTo>
                <a:lnTo>
                  <a:pt x="13333" y="42"/>
                </a:lnTo>
                <a:cubicBezTo>
                  <a:pt x="13321" y="42"/>
                  <a:pt x="13312" y="33"/>
                  <a:pt x="13312" y="21"/>
                </a:cubicBezTo>
                <a:cubicBezTo>
                  <a:pt x="13312" y="9"/>
                  <a:pt x="13321" y="0"/>
                  <a:pt x="13333" y="0"/>
                </a:cubicBezTo>
                <a:close/>
              </a:path>
            </a:pathLst>
          </a:custGeom>
          <a:solidFill>
            <a:srgbClr val="F44336"/>
          </a:solidFill>
          <a:ln w="0" cap="flat">
            <a:solidFill>
              <a:srgbClr val="F4433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BE318968-E5AE-9B36-3855-6497E89EAC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8127" y="3870300"/>
            <a:ext cx="0" cy="1657252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2AEC6BA6-82E8-7A69-850B-00EDEAFE97FF}"/>
              </a:ext>
            </a:extLst>
          </p:cNvPr>
          <p:cNvSpPr>
            <a:spLocks/>
          </p:cNvSpPr>
          <p:nvPr/>
        </p:nvSpPr>
        <p:spPr bwMode="auto">
          <a:xfrm>
            <a:off x="2335551" y="3870300"/>
            <a:ext cx="147746" cy="138510"/>
          </a:xfrm>
          <a:custGeom>
            <a:avLst/>
            <a:gdLst>
              <a:gd name="T0" fmla="*/ 57 w 57"/>
              <a:gd name="T1" fmla="*/ 57 h 57"/>
              <a:gd name="T2" fmla="*/ 28 w 57"/>
              <a:gd name="T3" fmla="*/ 0 h 57"/>
              <a:gd name="T4" fmla="*/ 0 w 57"/>
              <a:gd name="T5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57">
                <a:moveTo>
                  <a:pt x="57" y="57"/>
                </a:moveTo>
                <a:lnTo>
                  <a:pt x="28" y="0"/>
                </a:lnTo>
                <a:lnTo>
                  <a:pt x="0" y="57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E654CD77-4D3D-619E-83D6-B1C818C3E4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8127" y="5527553"/>
            <a:ext cx="6622616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59020ED3-8B7D-F0F3-6815-6CFFDDD756F6}"/>
              </a:ext>
            </a:extLst>
          </p:cNvPr>
          <p:cNvSpPr>
            <a:spLocks/>
          </p:cNvSpPr>
          <p:nvPr/>
        </p:nvSpPr>
        <p:spPr bwMode="auto">
          <a:xfrm>
            <a:off x="8882997" y="5457082"/>
            <a:ext cx="147746" cy="138510"/>
          </a:xfrm>
          <a:custGeom>
            <a:avLst/>
            <a:gdLst>
              <a:gd name="T0" fmla="*/ 0 w 57"/>
              <a:gd name="T1" fmla="*/ 57 h 57"/>
              <a:gd name="T2" fmla="*/ 57 w 57"/>
              <a:gd name="T3" fmla="*/ 29 h 57"/>
              <a:gd name="T4" fmla="*/ 0 w 57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57">
                <a:moveTo>
                  <a:pt x="0" y="57"/>
                </a:moveTo>
                <a:lnTo>
                  <a:pt x="57" y="29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0" name="Line 21">
            <a:extLst>
              <a:ext uri="{FF2B5EF4-FFF2-40B4-BE49-F238E27FC236}">
                <a16:creationId xmlns:a16="http://schemas.microsoft.com/office/drawing/2014/main" id="{44E02AE7-B511-3986-24FD-2C4DE0D747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8127" y="2059958"/>
            <a:ext cx="0" cy="1567343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1" name="Freeform 22">
            <a:extLst>
              <a:ext uri="{FF2B5EF4-FFF2-40B4-BE49-F238E27FC236}">
                <a16:creationId xmlns:a16="http://schemas.microsoft.com/office/drawing/2014/main" id="{4E3CF804-4CC5-F0A9-6AE4-89704AE390A6}"/>
              </a:ext>
            </a:extLst>
          </p:cNvPr>
          <p:cNvSpPr>
            <a:spLocks/>
          </p:cNvSpPr>
          <p:nvPr/>
        </p:nvSpPr>
        <p:spPr bwMode="auto">
          <a:xfrm>
            <a:off x="2335551" y="2059958"/>
            <a:ext cx="147746" cy="136080"/>
          </a:xfrm>
          <a:custGeom>
            <a:avLst/>
            <a:gdLst>
              <a:gd name="T0" fmla="*/ 57 w 57"/>
              <a:gd name="T1" fmla="*/ 56 h 56"/>
              <a:gd name="T2" fmla="*/ 28 w 57"/>
              <a:gd name="T3" fmla="*/ 0 h 56"/>
              <a:gd name="T4" fmla="*/ 0 w 57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56">
                <a:moveTo>
                  <a:pt x="57" y="56"/>
                </a:moveTo>
                <a:lnTo>
                  <a:pt x="28" y="0"/>
                </a:lnTo>
                <a:lnTo>
                  <a:pt x="0" y="56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2" name="Line 23">
            <a:extLst>
              <a:ext uri="{FF2B5EF4-FFF2-40B4-BE49-F238E27FC236}">
                <a16:creationId xmlns:a16="http://schemas.microsoft.com/office/drawing/2014/main" id="{D78B52CE-BA0F-E0A3-90A8-3BD4F40AA0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8127" y="3627301"/>
            <a:ext cx="6622616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id="{69A105BF-3558-9D5E-1B98-8692E843ABB1}"/>
              </a:ext>
            </a:extLst>
          </p:cNvPr>
          <p:cNvSpPr>
            <a:spLocks/>
          </p:cNvSpPr>
          <p:nvPr/>
        </p:nvSpPr>
        <p:spPr bwMode="auto">
          <a:xfrm>
            <a:off x="8882997" y="3559262"/>
            <a:ext cx="147746" cy="136080"/>
          </a:xfrm>
          <a:custGeom>
            <a:avLst/>
            <a:gdLst>
              <a:gd name="T0" fmla="*/ 0 w 57"/>
              <a:gd name="T1" fmla="*/ 56 h 56"/>
              <a:gd name="T2" fmla="*/ 57 w 57"/>
              <a:gd name="T3" fmla="*/ 28 h 56"/>
              <a:gd name="T4" fmla="*/ 0 w 57"/>
              <a:gd name="T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56">
                <a:moveTo>
                  <a:pt x="0" y="56"/>
                </a:moveTo>
                <a:lnTo>
                  <a:pt x="57" y="28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4DAD3AFE-81B6-7289-7819-CC755A9FF411}"/>
              </a:ext>
            </a:extLst>
          </p:cNvPr>
          <p:cNvGrpSpPr/>
          <p:nvPr/>
        </p:nvGrpSpPr>
        <p:grpSpPr>
          <a:xfrm>
            <a:off x="2408127" y="3391592"/>
            <a:ext cx="484707" cy="993866"/>
            <a:chOff x="2408127" y="3651474"/>
            <a:chExt cx="484707" cy="993866"/>
          </a:xfrm>
        </p:grpSpPr>
        <p:sp>
          <p:nvSpPr>
            <p:cNvPr id="24" name="Line 25">
              <a:extLst>
                <a:ext uri="{FF2B5EF4-FFF2-40B4-BE49-F238E27FC236}">
                  <a16:creationId xmlns:a16="http://schemas.microsoft.com/office/drawing/2014/main" id="{7DDAB3BA-8EDC-095E-5EC1-F7180C5F52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8127" y="4625900"/>
              <a:ext cx="484707" cy="0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Line 30">
              <a:extLst>
                <a:ext uri="{FF2B5EF4-FFF2-40B4-BE49-F238E27FC236}">
                  <a16:creationId xmlns:a16="http://schemas.microsoft.com/office/drawing/2014/main" id="{B5DF0F9A-9575-B5D0-8FA4-E966BD8EAD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8127" y="3651474"/>
              <a:ext cx="456195" cy="23571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Line 31">
              <a:extLst>
                <a:ext uri="{FF2B5EF4-FFF2-40B4-BE49-F238E27FC236}">
                  <a16:creationId xmlns:a16="http://schemas.microsoft.com/office/drawing/2014/main" id="{21D746E0-8BFD-FA1B-6E0F-F182EA759F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8127" y="4645340"/>
              <a:ext cx="476932" cy="0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sp>
        <p:nvSpPr>
          <p:cNvPr id="63" name="Rectangle 64">
            <a:extLst>
              <a:ext uri="{FF2B5EF4-FFF2-40B4-BE49-F238E27FC236}">
                <a16:creationId xmlns:a16="http://schemas.microsoft.com/office/drawing/2014/main" id="{B3E82EF4-2C24-7431-E229-A800DF17F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033" y="4786405"/>
            <a:ext cx="843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rebuchet MS" panose="020B0603020202020204" pitchFamily="34" charset="0"/>
              </a:rPr>
              <a:t>Probe</a:t>
            </a:r>
          </a:p>
        </p:txBody>
      </p:sp>
      <p:sp>
        <p:nvSpPr>
          <p:cNvPr id="71" name="Rectangle 72">
            <a:extLst>
              <a:ext uri="{FF2B5EF4-FFF2-40B4-BE49-F238E27FC236}">
                <a16:creationId xmlns:a16="http://schemas.microsoft.com/office/drawing/2014/main" id="{7A79493A-3363-F2CA-EFAC-84ADCED85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386" y="3809550"/>
            <a:ext cx="502665" cy="30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Rate</a:t>
            </a:r>
            <a:endParaRPr kumimoji="0" lang="zh-CN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3" name="Rectangle 74">
            <a:extLst>
              <a:ext uri="{FF2B5EF4-FFF2-40B4-BE49-F238E27FC236}">
                <a16:creationId xmlns:a16="http://schemas.microsoft.com/office/drawing/2014/main" id="{B1C89865-E2C0-1512-1FC4-83DD628CB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6000" y="3655757"/>
            <a:ext cx="552457" cy="30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Time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55108D4C-5878-F0A3-7A60-0C4306582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6913" y="1650998"/>
            <a:ext cx="2199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E53935"/>
                </a:solidFill>
                <a:effectLst/>
                <a:latin typeface="Calibri" panose="020F0502020204030204" pitchFamily="34" charset="0"/>
              </a:rPr>
              <a:t>High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E53935"/>
                </a:solidFill>
                <a:effectLst/>
                <a:latin typeface="Calibri" panose="020F0502020204030204" pitchFamily="34" charset="0"/>
              </a:rPr>
              <a:t>-priority flow</a:t>
            </a:r>
          </a:p>
        </p:txBody>
      </p:sp>
      <p:sp>
        <p:nvSpPr>
          <p:cNvPr id="5" name="Line 48">
            <a:extLst>
              <a:ext uri="{FF2B5EF4-FFF2-40B4-BE49-F238E27FC236}">
                <a16:creationId xmlns:a16="http://schemas.microsoft.com/office/drawing/2014/main" id="{75E7F02A-B164-138A-A2C1-F61992D0A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2170" y="1847932"/>
            <a:ext cx="722313" cy="0"/>
          </a:xfrm>
          <a:prstGeom prst="line">
            <a:avLst/>
          </a:prstGeom>
          <a:noFill/>
          <a:ln w="28575" cap="rnd">
            <a:solidFill>
              <a:srgbClr val="EB4C3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6" name="Rectangle 52">
            <a:extLst>
              <a:ext uri="{FF2B5EF4-FFF2-40B4-BE49-F238E27FC236}">
                <a16:creationId xmlns:a16="http://schemas.microsoft.com/office/drawing/2014/main" id="{08BB4ACA-C119-7F63-5D62-4287B7C15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667" y="1671434"/>
            <a:ext cx="2140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4086E3"/>
                </a:solidFill>
                <a:effectLst/>
                <a:latin typeface="Calibri" panose="020F0502020204030204" pitchFamily="34" charset="0"/>
              </a:rPr>
              <a:t>Low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4086E3"/>
                </a:solidFill>
                <a:effectLst/>
                <a:latin typeface="Calibri" panose="020F0502020204030204" pitchFamily="34" charset="0"/>
              </a:rPr>
              <a:t>-priority flow</a:t>
            </a:r>
          </a:p>
        </p:txBody>
      </p:sp>
      <p:sp>
        <p:nvSpPr>
          <p:cNvPr id="7" name="Line 55">
            <a:extLst>
              <a:ext uri="{FF2B5EF4-FFF2-40B4-BE49-F238E27FC236}">
                <a16:creationId xmlns:a16="http://schemas.microsoft.com/office/drawing/2014/main" id="{49F994FA-330C-9360-1B4D-0C405CF66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9105" y="1858844"/>
            <a:ext cx="722313" cy="3175"/>
          </a:xfrm>
          <a:prstGeom prst="line">
            <a:avLst/>
          </a:prstGeom>
          <a:noFill/>
          <a:ln w="28575" cap="rnd">
            <a:solidFill>
              <a:srgbClr val="4086E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5ECDA3CC-C242-AE6D-7ABB-B06F22C95AF7}"/>
              </a:ext>
            </a:extLst>
          </p:cNvPr>
          <p:cNvCxnSpPr>
            <a:cxnSpLocks/>
          </p:cNvCxnSpPr>
          <p:nvPr/>
        </p:nvCxnSpPr>
        <p:spPr>
          <a:xfrm>
            <a:off x="4939623" y="5158168"/>
            <a:ext cx="0" cy="29891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93DDF1AA-F804-101A-D293-35D61EEF6E49}"/>
                  </a:ext>
                </a:extLst>
              </p:cNvPr>
              <p:cNvSpPr txBox="1"/>
              <p:nvPr/>
            </p:nvSpPr>
            <p:spPr>
              <a:xfrm>
                <a:off x="9287008" y="3022007"/>
                <a:ext cx="1567224" cy="6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𝑡𝑎𝑟𝑔𝑒𝑡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000" dirty="0"/>
                  <a:t>of  </a:t>
                </a:r>
              </a:p>
              <a:p>
                <a:pPr>
                  <a:lnSpc>
                    <a:spcPts val="2000"/>
                  </a:lnSpc>
                </a:pPr>
                <a:r>
                  <a:rPr lang="en-US" altLang="zh-CN" sz="2000" dirty="0"/>
                  <a:t>low priority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93DDF1AA-F804-101A-D293-35D61EEF6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008" y="3022007"/>
                <a:ext cx="1567224" cy="605294"/>
              </a:xfrm>
              <a:prstGeom prst="rect">
                <a:avLst/>
              </a:prstGeom>
              <a:blipFill>
                <a:blip r:embed="rId3"/>
                <a:stretch>
                  <a:fillRect l="-3876" t="-16162" r="-3101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CE147EC2-EDF2-C91E-4CD1-0CCBBD4F2D74}"/>
                  </a:ext>
                </a:extLst>
              </p:cNvPr>
              <p:cNvSpPr txBox="1"/>
              <p:nvPr/>
            </p:nvSpPr>
            <p:spPr>
              <a:xfrm>
                <a:off x="9287008" y="2416713"/>
                <a:ext cx="1567224" cy="6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𝑡𝑎𝑟𝑔𝑒𝑡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000" dirty="0"/>
                  <a:t>of  </a:t>
                </a:r>
              </a:p>
              <a:p>
                <a:pPr>
                  <a:lnSpc>
                    <a:spcPts val="2000"/>
                  </a:lnSpc>
                </a:pPr>
                <a:r>
                  <a:rPr lang="en-US" altLang="zh-CN" sz="2000" dirty="0"/>
                  <a:t>high priority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CE147EC2-EDF2-C91E-4CD1-0CCBBD4F2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008" y="2416713"/>
                <a:ext cx="1567224" cy="605294"/>
              </a:xfrm>
              <a:prstGeom prst="rect">
                <a:avLst/>
              </a:prstGeom>
              <a:blipFill>
                <a:blip r:embed="rId4"/>
                <a:stretch>
                  <a:fillRect l="-3876" t="-15000" r="-3101" b="-17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组合 83">
            <a:extLst>
              <a:ext uri="{FF2B5EF4-FFF2-40B4-BE49-F238E27FC236}">
                <a16:creationId xmlns:a16="http://schemas.microsoft.com/office/drawing/2014/main" id="{89D36EA1-C517-EFF5-DA3B-58568D0994CE}"/>
              </a:ext>
            </a:extLst>
          </p:cNvPr>
          <p:cNvGrpSpPr/>
          <p:nvPr/>
        </p:nvGrpSpPr>
        <p:grpSpPr>
          <a:xfrm>
            <a:off x="2804706" y="3207688"/>
            <a:ext cx="557350" cy="1617599"/>
            <a:chOff x="2804706" y="3467570"/>
            <a:chExt cx="557350" cy="1617599"/>
          </a:xfrm>
        </p:grpSpPr>
        <p:sp>
          <p:nvSpPr>
            <p:cNvPr id="31" name="Line 32">
              <a:extLst>
                <a:ext uri="{FF2B5EF4-FFF2-40B4-BE49-F238E27FC236}">
                  <a16:creationId xmlns:a16="http://schemas.microsoft.com/office/drawing/2014/main" id="{C267813E-790F-E211-852E-B933F2DC78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2834" y="4650200"/>
              <a:ext cx="453605" cy="434969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Line 35">
              <a:extLst>
                <a:ext uri="{FF2B5EF4-FFF2-40B4-BE49-F238E27FC236}">
                  <a16:creationId xmlns:a16="http://schemas.microsoft.com/office/drawing/2014/main" id="{E4767810-2177-8AA5-7D3E-B2F150B1B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875" y="3641754"/>
              <a:ext cx="0" cy="998726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47FA0BA9-C599-75EB-DC6F-D5B80891A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706" y="4501969"/>
              <a:ext cx="147746" cy="138510"/>
            </a:xfrm>
            <a:custGeom>
              <a:avLst/>
              <a:gdLst>
                <a:gd name="T0" fmla="*/ 0 w 57"/>
                <a:gd name="T1" fmla="*/ 0 h 57"/>
                <a:gd name="T2" fmla="*/ 29 w 57"/>
                <a:gd name="T3" fmla="*/ 57 h 57"/>
                <a:gd name="T4" fmla="*/ 57 w 57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7">
                  <a:moveTo>
                    <a:pt x="0" y="0"/>
                  </a:moveTo>
                  <a:lnTo>
                    <a:pt x="29" y="57"/>
                  </a:lnTo>
                  <a:lnTo>
                    <a:pt x="57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Line 37">
              <a:extLst>
                <a:ext uri="{FF2B5EF4-FFF2-40B4-BE49-F238E27FC236}">
                  <a16:creationId xmlns:a16="http://schemas.microsoft.com/office/drawing/2014/main" id="{4B123391-2C61-02DD-A17A-628EE7B31E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6548" y="3467570"/>
              <a:ext cx="505508" cy="183904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0" name="Line 25">
              <a:extLst>
                <a:ext uri="{FF2B5EF4-FFF2-40B4-BE49-F238E27FC236}">
                  <a16:creationId xmlns:a16="http://schemas.microsoft.com/office/drawing/2014/main" id="{F247BA9F-816F-5405-99FC-2F11405522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4012" y="4625900"/>
              <a:ext cx="432428" cy="0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6B2D2496-C607-B4E3-D94E-539C810D2495}"/>
              </a:ext>
            </a:extLst>
          </p:cNvPr>
          <p:cNvGrpSpPr/>
          <p:nvPr/>
        </p:nvGrpSpPr>
        <p:grpSpPr>
          <a:xfrm>
            <a:off x="3345143" y="2747645"/>
            <a:ext cx="2339298" cy="2779906"/>
            <a:chOff x="3345143" y="3007527"/>
            <a:chExt cx="2339298" cy="2779906"/>
          </a:xfrm>
        </p:grpSpPr>
        <p:sp>
          <p:nvSpPr>
            <p:cNvPr id="33" name="Line 34">
              <a:extLst>
                <a:ext uri="{FF2B5EF4-FFF2-40B4-BE49-F238E27FC236}">
                  <a16:creationId xmlns:a16="http://schemas.microsoft.com/office/drawing/2014/main" id="{1A62DC58-E905-55A3-8F97-E92ACAD38D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6439" y="4919928"/>
              <a:ext cx="725766" cy="165239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Line 42">
              <a:extLst>
                <a:ext uri="{FF2B5EF4-FFF2-40B4-BE49-F238E27FC236}">
                  <a16:creationId xmlns:a16="http://schemas.microsoft.com/office/drawing/2014/main" id="{8818BCE3-806C-7DBD-D2B9-48B3B2DF50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9244" y="4924787"/>
              <a:ext cx="7777" cy="862646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Line 43">
              <a:extLst>
                <a:ext uri="{FF2B5EF4-FFF2-40B4-BE49-F238E27FC236}">
                  <a16:creationId xmlns:a16="http://schemas.microsoft.com/office/drawing/2014/main" id="{FD3276EB-FAF7-BD31-7E93-24585854CF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8876" y="3007527"/>
              <a:ext cx="987561" cy="201689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Line 46">
              <a:extLst>
                <a:ext uri="{FF2B5EF4-FFF2-40B4-BE49-F238E27FC236}">
                  <a16:creationId xmlns:a16="http://schemas.microsoft.com/office/drawing/2014/main" id="{A979A110-128B-E383-180A-586FACAC7C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6437" y="3007527"/>
              <a:ext cx="584511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Line 47">
              <a:extLst>
                <a:ext uri="{FF2B5EF4-FFF2-40B4-BE49-F238E27FC236}">
                  <a16:creationId xmlns:a16="http://schemas.microsoft.com/office/drawing/2014/main" id="{1E89935D-C776-56DE-A6B5-B9A45D3CE8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9244" y="3214075"/>
              <a:ext cx="0" cy="1696132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1A60F805-F895-602E-988B-3A86AB8D8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077" y="4774128"/>
              <a:ext cx="147746" cy="136080"/>
            </a:xfrm>
            <a:custGeom>
              <a:avLst/>
              <a:gdLst>
                <a:gd name="T0" fmla="*/ 0 w 57"/>
                <a:gd name="T1" fmla="*/ 0 h 56"/>
                <a:gd name="T2" fmla="*/ 29 w 57"/>
                <a:gd name="T3" fmla="*/ 56 h 56"/>
                <a:gd name="T4" fmla="*/ 57 w 57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6">
                  <a:moveTo>
                    <a:pt x="0" y="0"/>
                  </a:moveTo>
                  <a:lnTo>
                    <a:pt x="29" y="56"/>
                  </a:lnTo>
                  <a:lnTo>
                    <a:pt x="57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" name="Line 42">
              <a:extLst>
                <a:ext uri="{FF2B5EF4-FFF2-40B4-BE49-F238E27FC236}">
                  <a16:creationId xmlns:a16="http://schemas.microsoft.com/office/drawing/2014/main" id="{E80CEDEA-0E00-8824-DE58-3A51B6C457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7019" y="5772854"/>
              <a:ext cx="1617422" cy="0"/>
            </a:xfrm>
            <a:prstGeom prst="line">
              <a:avLst/>
            </a:prstGeom>
            <a:noFill/>
            <a:ln w="38100" cap="rnd">
              <a:solidFill>
                <a:srgbClr val="4086E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1" name="Line 25">
              <a:extLst>
                <a:ext uri="{FF2B5EF4-FFF2-40B4-BE49-F238E27FC236}">
                  <a16:creationId xmlns:a16="http://schemas.microsoft.com/office/drawing/2014/main" id="{28E92BC7-4DE2-8583-0956-77F381DB6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2055" y="4625900"/>
              <a:ext cx="2258893" cy="0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2" name="Line 37">
              <a:extLst>
                <a:ext uri="{FF2B5EF4-FFF2-40B4-BE49-F238E27FC236}">
                  <a16:creationId xmlns:a16="http://schemas.microsoft.com/office/drawing/2014/main" id="{C58A1FB4-92DF-DA39-7852-0425B93694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5143" y="3214424"/>
              <a:ext cx="703729" cy="256017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16DCAF1A-FD1B-C5E1-110A-F70E08962EAC}"/>
              </a:ext>
            </a:extLst>
          </p:cNvPr>
          <p:cNvGrpSpPr/>
          <p:nvPr/>
        </p:nvGrpSpPr>
        <p:grpSpPr>
          <a:xfrm>
            <a:off x="5968279" y="3357571"/>
            <a:ext cx="1435883" cy="2155401"/>
            <a:chOff x="5968279" y="3617453"/>
            <a:chExt cx="1435883" cy="2155401"/>
          </a:xfrm>
        </p:grpSpPr>
        <p:sp>
          <p:nvSpPr>
            <p:cNvPr id="9" name="Line 28">
              <a:extLst>
                <a:ext uri="{FF2B5EF4-FFF2-40B4-BE49-F238E27FC236}">
                  <a16:creationId xmlns:a16="http://schemas.microsoft.com/office/drawing/2014/main" id="{9B8EAD73-A570-499E-CA2C-0B68F1A0ED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79582" y="3617453"/>
              <a:ext cx="32918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Line 33">
              <a:extLst>
                <a:ext uri="{FF2B5EF4-FFF2-40B4-BE49-F238E27FC236}">
                  <a16:creationId xmlns:a16="http://schemas.microsoft.com/office/drawing/2014/main" id="{2BA4BDBA-F1C8-F7ED-DDB8-07C0D8A9E4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68279" y="4633189"/>
              <a:ext cx="396580" cy="1139665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Line 40">
              <a:extLst>
                <a:ext uri="{FF2B5EF4-FFF2-40B4-BE49-F238E27FC236}">
                  <a16:creationId xmlns:a16="http://schemas.microsoft.com/office/drawing/2014/main" id="{768BAB64-B2F0-0A33-C07F-34B5C979B4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61178" y="3617453"/>
              <a:ext cx="518404" cy="26973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Line 41">
              <a:extLst>
                <a:ext uri="{FF2B5EF4-FFF2-40B4-BE49-F238E27FC236}">
                  <a16:creationId xmlns:a16="http://schemas.microsoft.com/office/drawing/2014/main" id="{77820E88-115E-2A41-D69C-A21547633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4859" y="4645339"/>
              <a:ext cx="1039303" cy="12141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5480E958-BFA1-25D9-481C-2DD5491FB990}"/>
              </a:ext>
            </a:extLst>
          </p:cNvPr>
          <p:cNvGrpSpPr/>
          <p:nvPr/>
        </p:nvGrpSpPr>
        <p:grpSpPr>
          <a:xfrm>
            <a:off x="4833637" y="2747645"/>
            <a:ext cx="1204627" cy="2767759"/>
            <a:chOff x="4833637" y="3007527"/>
            <a:chExt cx="1204627" cy="2767759"/>
          </a:xfrm>
        </p:grpSpPr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7869007F-0EBE-FE2D-0711-CEAD5830C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0948" y="3007527"/>
              <a:ext cx="347331" cy="865076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Line 44">
              <a:extLst>
                <a:ext uri="{FF2B5EF4-FFF2-40B4-BE49-F238E27FC236}">
                  <a16:creationId xmlns:a16="http://schemas.microsoft.com/office/drawing/2014/main" id="{88E1FEB5-1698-951A-B2BF-B4956D778E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3095" y="3865313"/>
              <a:ext cx="0" cy="1844362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DB8616F9-4A79-9545-2C6C-7948D6A13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518" y="5573595"/>
              <a:ext cx="147746" cy="136080"/>
            </a:xfrm>
            <a:custGeom>
              <a:avLst/>
              <a:gdLst>
                <a:gd name="T0" fmla="*/ 0 w 57"/>
                <a:gd name="T1" fmla="*/ 0 h 56"/>
                <a:gd name="T2" fmla="*/ 28 w 57"/>
                <a:gd name="T3" fmla="*/ 56 h 56"/>
                <a:gd name="T4" fmla="*/ 57 w 57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6">
                  <a:moveTo>
                    <a:pt x="0" y="0"/>
                  </a:moveTo>
                  <a:lnTo>
                    <a:pt x="28" y="56"/>
                  </a:lnTo>
                  <a:lnTo>
                    <a:pt x="57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id="{369871EA-A840-EFA2-7D0E-461D6E0E98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2804" y="4625900"/>
              <a:ext cx="0" cy="1149386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/>
            </a:p>
          </p:txBody>
        </p:sp>
        <p:sp>
          <p:nvSpPr>
            <p:cNvPr id="48" name="Rectangle 70">
              <a:extLst>
                <a:ext uri="{FF2B5EF4-FFF2-40B4-BE49-F238E27FC236}">
                  <a16:creationId xmlns:a16="http://schemas.microsoft.com/office/drawing/2014/main" id="{EBDD403E-B12A-3418-2B1A-A18E22D33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637" y="4591880"/>
              <a:ext cx="646675" cy="308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>
                  <a:ln>
                    <a:noFill/>
                  </a:ln>
                  <a:solidFill>
                    <a:srgbClr val="E53935"/>
                  </a:solidFill>
                  <a:effectLst/>
                  <a:latin typeface="Calibri" panose="020F0502020204030204" pitchFamily="34" charset="0"/>
                </a:rPr>
                <a:t>Finish</a:t>
              </a:r>
              <a:endPara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B373D4E7-B546-F211-F09F-C75653A6BD7B}"/>
              </a:ext>
            </a:extLst>
          </p:cNvPr>
          <p:cNvCxnSpPr>
            <a:cxnSpLocks/>
          </p:cNvCxnSpPr>
          <p:nvPr/>
        </p:nvCxnSpPr>
        <p:spPr>
          <a:xfrm>
            <a:off x="6261178" y="4072207"/>
            <a:ext cx="0" cy="4420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D913D6D0-6C42-7BD6-F5F2-B47A97E1F35D}"/>
              </a:ext>
            </a:extLst>
          </p:cNvPr>
          <p:cNvGrpSpPr/>
          <p:nvPr/>
        </p:nvGrpSpPr>
        <p:grpSpPr>
          <a:xfrm>
            <a:off x="6561756" y="2747645"/>
            <a:ext cx="2369109" cy="2779908"/>
            <a:chOff x="6561756" y="3007527"/>
            <a:chExt cx="2369109" cy="2779908"/>
          </a:xfrm>
        </p:grpSpPr>
        <p:sp>
          <p:nvSpPr>
            <p:cNvPr id="52" name="Line 26">
              <a:extLst>
                <a:ext uri="{FF2B5EF4-FFF2-40B4-BE49-F238E27FC236}">
                  <a16:creationId xmlns:a16="http://schemas.microsoft.com/office/drawing/2014/main" id="{CEF9D892-25DC-3056-CEFB-1E33DEDFB0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2306" y="3318566"/>
              <a:ext cx="0" cy="1326774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BC6EDE8A-6E27-874D-3005-1BE5C876F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9729" y="4506830"/>
              <a:ext cx="145153" cy="138510"/>
            </a:xfrm>
            <a:custGeom>
              <a:avLst/>
              <a:gdLst>
                <a:gd name="T0" fmla="*/ 0 w 56"/>
                <a:gd name="T1" fmla="*/ 0 h 57"/>
                <a:gd name="T2" fmla="*/ 28 w 56"/>
                <a:gd name="T3" fmla="*/ 57 h 57"/>
                <a:gd name="T4" fmla="*/ 56 w 56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0" y="0"/>
                  </a:moveTo>
                  <a:lnTo>
                    <a:pt x="28" y="57"/>
                  </a:lnTo>
                  <a:lnTo>
                    <a:pt x="56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Line 50">
              <a:extLst>
                <a:ext uri="{FF2B5EF4-FFF2-40B4-BE49-F238E27FC236}">
                  <a16:creationId xmlns:a16="http://schemas.microsoft.com/office/drawing/2014/main" id="{4B70F506-F537-2498-44C2-D3CDD910F4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0881" y="5196946"/>
              <a:ext cx="233282" cy="590488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D33C1D29-9282-D4D9-F8BA-78BEA09B54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4163" y="5196946"/>
              <a:ext cx="425092" cy="0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Line 52">
              <a:extLst>
                <a:ext uri="{FF2B5EF4-FFF2-40B4-BE49-F238E27FC236}">
                  <a16:creationId xmlns:a16="http://schemas.microsoft.com/office/drawing/2014/main" id="{021AECC6-C958-419A-84DD-AF7E846B9C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29254" y="4642909"/>
              <a:ext cx="220323" cy="554038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Line 53">
              <a:extLst>
                <a:ext uri="{FF2B5EF4-FFF2-40B4-BE49-F238E27FC236}">
                  <a16:creationId xmlns:a16="http://schemas.microsoft.com/office/drawing/2014/main" id="{C3BEAFE3-3D2A-1920-7C0D-629A478487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49575" y="4642909"/>
              <a:ext cx="798342" cy="0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Line 54">
              <a:extLst>
                <a:ext uri="{FF2B5EF4-FFF2-40B4-BE49-F238E27FC236}">
                  <a16:creationId xmlns:a16="http://schemas.microsoft.com/office/drawing/2014/main" id="{0179E020-2608-CAA7-B5AC-72485EC7FF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17383" y="4864039"/>
              <a:ext cx="0" cy="923396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9" name="Line 56">
              <a:extLst>
                <a:ext uri="{FF2B5EF4-FFF2-40B4-BE49-F238E27FC236}">
                  <a16:creationId xmlns:a16="http://schemas.microsoft.com/office/drawing/2014/main" id="{224DFD8C-3BD4-434A-C0C5-B648DB83A6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73472" y="3303986"/>
              <a:ext cx="248834" cy="313469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0" name="Line 57">
              <a:extLst>
                <a:ext uri="{FF2B5EF4-FFF2-40B4-BE49-F238E27FC236}">
                  <a16:creationId xmlns:a16="http://schemas.microsoft.com/office/drawing/2014/main" id="{6B292AD5-CD9E-791C-69F6-59B378EF82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2306" y="3303986"/>
              <a:ext cx="39658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1" name="Line 58">
              <a:extLst>
                <a:ext uri="{FF2B5EF4-FFF2-40B4-BE49-F238E27FC236}">
                  <a16:creationId xmlns:a16="http://schemas.microsoft.com/office/drawing/2014/main" id="{9BE31B77-D6B5-BD5C-ED92-FB806E7939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39623" y="3017247"/>
              <a:ext cx="222913" cy="274589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2" name="Line 59">
              <a:extLst>
                <a:ext uri="{FF2B5EF4-FFF2-40B4-BE49-F238E27FC236}">
                  <a16:creationId xmlns:a16="http://schemas.microsoft.com/office/drawing/2014/main" id="{D2691187-5E33-4488-B0A6-9FD01A158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2536" y="3007527"/>
              <a:ext cx="86832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A0B7026A-EF53-6A7A-01AF-69BFE1B1F5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2306" y="4650200"/>
              <a:ext cx="246243" cy="269730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Line 61">
              <a:extLst>
                <a:ext uri="{FF2B5EF4-FFF2-40B4-BE49-F238E27FC236}">
                  <a16:creationId xmlns:a16="http://schemas.microsoft.com/office/drawing/2014/main" id="{7DCEF9AB-CFE7-262D-ABD7-B9344D6B5E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65956" y="4864039"/>
              <a:ext cx="238466" cy="53460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Line 62">
              <a:extLst>
                <a:ext uri="{FF2B5EF4-FFF2-40B4-BE49-F238E27FC236}">
                  <a16:creationId xmlns:a16="http://schemas.microsoft.com/office/drawing/2014/main" id="{77B3B47C-EE74-1E70-A6A1-5703D0D75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12199" y="3209216"/>
              <a:ext cx="0" cy="1654823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94D8D2FB-4FB8-176B-1907-D80C40C78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9623" y="4727959"/>
              <a:ext cx="147746" cy="136080"/>
            </a:xfrm>
            <a:custGeom>
              <a:avLst/>
              <a:gdLst>
                <a:gd name="T0" fmla="*/ 0 w 57"/>
                <a:gd name="T1" fmla="*/ 0 h 56"/>
                <a:gd name="T2" fmla="*/ 28 w 57"/>
                <a:gd name="T3" fmla="*/ 56 h 56"/>
                <a:gd name="T4" fmla="*/ 57 w 57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6">
                  <a:moveTo>
                    <a:pt x="0" y="0"/>
                  </a:moveTo>
                  <a:lnTo>
                    <a:pt x="28" y="56"/>
                  </a:lnTo>
                  <a:lnTo>
                    <a:pt x="57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Line 42">
              <a:extLst>
                <a:ext uri="{FF2B5EF4-FFF2-40B4-BE49-F238E27FC236}">
                  <a16:creationId xmlns:a16="http://schemas.microsoft.com/office/drawing/2014/main" id="{01241E2D-78D8-C93C-4EF6-3FC749EDA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39415" y="5772854"/>
              <a:ext cx="991450" cy="0"/>
            </a:xfrm>
            <a:prstGeom prst="line">
              <a:avLst/>
            </a:prstGeom>
            <a:noFill/>
            <a:ln w="38100" cap="rnd">
              <a:solidFill>
                <a:srgbClr val="4086E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Rectangle 71">
              <a:extLst>
                <a:ext uri="{FF2B5EF4-FFF2-40B4-BE49-F238E27FC236}">
                  <a16:creationId xmlns:a16="http://schemas.microsoft.com/office/drawing/2014/main" id="{E25A4F78-C444-2A53-D7D3-54B2243EA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1756" y="5469105"/>
              <a:ext cx="531958" cy="308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>
                  <a:ln>
                    <a:noFill/>
                  </a:ln>
                  <a:solidFill>
                    <a:srgbClr val="E53935"/>
                  </a:solidFill>
                  <a:effectLst/>
                  <a:latin typeface="Calibri" panose="020F0502020204030204" pitchFamily="34" charset="0"/>
                </a:rPr>
                <a:t>Start</a:t>
              </a:r>
              <a:endParaRPr kumimoji="0" lang="zh-CN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723C9D54-67C0-5B62-C98E-E5A0E3BF0708}"/>
              </a:ext>
            </a:extLst>
          </p:cNvPr>
          <p:cNvGrpSpPr/>
          <p:nvPr/>
        </p:nvGrpSpPr>
        <p:grpSpPr>
          <a:xfrm>
            <a:off x="8164919" y="4409572"/>
            <a:ext cx="3205897" cy="1107996"/>
            <a:chOff x="8164919" y="4669454"/>
            <a:chExt cx="3205897" cy="1107996"/>
          </a:xfrm>
        </p:grpSpPr>
        <p:sp>
          <p:nvSpPr>
            <p:cNvPr id="74" name="Rectangle 80">
              <a:extLst>
                <a:ext uri="{FF2B5EF4-FFF2-40B4-BE49-F238E27FC236}">
                  <a16:creationId xmlns:a16="http://schemas.microsoft.com/office/drawing/2014/main" id="{108EFE2F-B74E-BA89-18E0-4AB784F5C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4161" y="4669454"/>
              <a:ext cx="227665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2400" b="1" i="1" dirty="0">
                  <a:solidFill>
                    <a:srgbClr val="7030A0"/>
                  </a:solidFill>
                  <a:latin typeface="Trebuchet MS" panose="020B0603020202020204" pitchFamily="34" charset="0"/>
                </a:rPr>
                <a:t>Dual</a:t>
              </a:r>
              <a:r>
                <a:rPr lang="en-US" altLang="zh-CN" sz="2400" b="1" i="1" dirty="0">
                  <a:solidFill>
                    <a:srgbClr val="7030A0"/>
                  </a:solidFill>
                  <a:latin typeface="Trebuchet MS" panose="020B0603020202020204" pitchFamily="34" charset="0"/>
                </a:rPr>
                <a:t>-</a:t>
              </a:r>
              <a:r>
                <a:rPr lang="zh-CN" altLang="zh-CN" sz="2400" b="1" i="1" dirty="0">
                  <a:solidFill>
                    <a:srgbClr val="7030A0"/>
                  </a:solidFill>
                  <a:latin typeface="Trebuchet MS" panose="020B0603020202020204" pitchFamily="34" charset="0"/>
                </a:rPr>
                <a:t>RTT adaptive</a:t>
              </a:r>
              <a:r>
                <a:rPr lang="en-US" altLang="zh-CN" sz="2400" b="1" i="1" dirty="0">
                  <a:solidFill>
                    <a:srgbClr val="7030A0"/>
                  </a:solidFill>
                  <a:latin typeface="Trebuchet MS" panose="020B0603020202020204" pitchFamily="34" charset="0"/>
                </a:rPr>
                <a:t> increase</a:t>
              </a:r>
              <a:r>
                <a:rPr lang="zh-CN" altLang="zh-CN" sz="2400" b="1" i="1" dirty="0">
                  <a:solidFill>
                    <a:srgbClr val="7030A0"/>
                  </a:solidFill>
                  <a:latin typeface="Trebuchet MS" panose="020B0603020202020204" pitchFamily="34" charset="0"/>
                </a:rPr>
                <a:t> </a:t>
              </a:r>
            </a:p>
          </p:txBody>
        </p:sp>
        <p:cxnSp>
          <p:nvCxnSpPr>
            <p:cNvPr id="77" name="直接箭头连接符 76">
              <a:extLst>
                <a:ext uri="{FF2B5EF4-FFF2-40B4-BE49-F238E27FC236}">
                  <a16:creationId xmlns:a16="http://schemas.microsoft.com/office/drawing/2014/main" id="{227D2002-046E-8CD5-E249-ABB189A7B1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4919" y="5292850"/>
              <a:ext cx="794457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68">
            <a:extLst>
              <a:ext uri="{FF2B5EF4-FFF2-40B4-BE49-F238E27FC236}">
                <a16:creationId xmlns:a16="http://schemas.microsoft.com/office/drawing/2014/main" id="{9E560141-FFC2-02B1-B5D7-E3ABACF82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5021" y="3702875"/>
            <a:ext cx="175047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400" b="1" i="1" dirty="0">
                <a:solidFill>
                  <a:srgbClr val="7030A0"/>
                </a:solidFill>
                <a:latin typeface="Trebuchet MS" panose="020B0603020202020204" pitchFamily="34" charset="0"/>
              </a:rPr>
              <a:t>Linear start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54EB946-3A09-CD01-F7A0-7E409B362C78}"/>
              </a:ext>
            </a:extLst>
          </p:cNvPr>
          <p:cNvSpPr/>
          <p:nvPr/>
        </p:nvSpPr>
        <p:spPr>
          <a:xfrm>
            <a:off x="1472666" y="2020329"/>
            <a:ext cx="2402544" cy="358743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EE12F787-D744-0FBB-0ED4-9EBFFE749DC9}"/>
              </a:ext>
            </a:extLst>
          </p:cNvPr>
          <p:cNvSpPr/>
          <p:nvPr/>
        </p:nvSpPr>
        <p:spPr>
          <a:xfrm>
            <a:off x="5638215" y="2020329"/>
            <a:ext cx="5081120" cy="358743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257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A732E-A1EE-697F-831E-E5814A9E6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010305-4511-E852-1078-319A15558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PrioPlus Design: Probe with Collision Avoidance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AD95565-6C31-0258-A446-919DD0A6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D97E1D36-98A0-82F9-7952-81E0D07A65E6}"/>
                  </a:ext>
                </a:extLst>
              </p:cNvPr>
              <p:cNvSpPr/>
              <p:nvPr/>
            </p:nvSpPr>
            <p:spPr>
              <a:xfrm>
                <a:off x="608013" y="1529605"/>
                <a:ext cx="10647940" cy="3046988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r>
                  <a:rPr lang="en-US" altLang="zh-CN" sz="2400" dirty="0">
                    <a:latin typeface="Trebuchet MS" panose="020B0603020202020204" pitchFamily="34" charset="0"/>
                    <a:ea typeface="+mn-lt"/>
                    <a:cs typeface="+mn-lt"/>
                  </a:rPr>
                  <a:t>After a lower-priority flow relinquishes the bandwidth, it sends minimal-sized probe packets to probe the network delay.</a:t>
                </a:r>
              </a:p>
              <a:p>
                <a:endParaRPr lang="en-US" altLang="zh-CN" sz="2400" dirty="0">
                  <a:latin typeface="Trebuchet MS" panose="020B0603020202020204" pitchFamily="34" charset="0"/>
                  <a:ea typeface="+mn-lt"/>
                  <a:cs typeface="+mn-lt"/>
                </a:endParaRPr>
              </a:p>
              <a:p>
                <a:r>
                  <a:rPr lang="en-US" altLang="zh-CN" sz="2400" b="1" dirty="0">
                    <a:latin typeface="Trebuchet MS" panose="020B0603020202020204" pitchFamily="34" charset="0"/>
                    <a:ea typeface="+mn-lt"/>
                    <a:cs typeface="+mn-lt"/>
                  </a:rPr>
                  <a:t>Strawman solution</a:t>
                </a:r>
                <a:r>
                  <a:rPr lang="en-US" altLang="zh-CN" sz="2400" dirty="0">
                    <a:latin typeface="Trebuchet MS" panose="020B0603020202020204" pitchFamily="34" charset="0"/>
                    <a:ea typeface="+mn-lt"/>
                    <a:cs typeface="+mn-lt"/>
                  </a:rPr>
                  <a:t>: send a probe per RTT.</a:t>
                </a:r>
              </a:p>
              <a:p>
                <a:endParaRPr lang="en-US" altLang="zh-CN" sz="2400" dirty="0">
                  <a:latin typeface="Trebuchet MS" panose="020B0603020202020204" pitchFamily="34" charset="0"/>
                  <a:ea typeface="+mn-lt"/>
                  <a:cs typeface="+mn-lt"/>
                </a:endParaRPr>
              </a:p>
              <a:p>
                <a:endParaRPr lang="en-US" altLang="zh-CN" sz="2400" dirty="0">
                  <a:latin typeface="Trebuchet MS" panose="020B0603020202020204" pitchFamily="34" charset="0"/>
                  <a:ea typeface="+mn-lt"/>
                  <a:cs typeface="+mn-lt"/>
                </a:endParaRPr>
              </a:p>
              <a:p>
                <a:endParaRPr lang="en-US" altLang="zh-CN" sz="2400" dirty="0">
                  <a:latin typeface="Trebuchet MS" panose="020B0603020202020204" pitchFamily="34" charset="0"/>
                  <a:ea typeface="+mn-lt"/>
                  <a:cs typeface="+mn-lt"/>
                </a:endParaRPr>
              </a:p>
              <a:p>
                <a:r>
                  <a:rPr lang="en-US" altLang="zh-CN" sz="2400" b="1" dirty="0" err="1">
                    <a:solidFill>
                      <a:srgbClr val="7030A0"/>
                    </a:solidFill>
                    <a:latin typeface="Trebuchet MS" panose="020B0603020202020204" pitchFamily="34" charset="0"/>
                    <a:ea typeface="+mn-lt"/>
                    <a:cs typeface="+mn-lt"/>
                  </a:rPr>
                  <a:t>PrioPlus’s</a:t>
                </a:r>
                <a:r>
                  <a:rPr lang="en-US" altLang="zh-CN" sz="2400" b="1" dirty="0">
                    <a:solidFill>
                      <a:srgbClr val="7030A0"/>
                    </a:solidFill>
                    <a:latin typeface="Trebuchet MS" panose="020B0603020202020204" pitchFamily="34" charset="0"/>
                    <a:ea typeface="+mn-lt"/>
                    <a:cs typeface="+mn-lt"/>
                  </a:rPr>
                  <a:t> solution</a:t>
                </a:r>
                <a:r>
                  <a:rPr lang="en-US" altLang="zh-CN" sz="2400" dirty="0">
                    <a:latin typeface="Trebuchet MS" panose="020B0603020202020204" pitchFamily="34" charset="0"/>
                    <a:ea typeface="+mn-lt"/>
                    <a:cs typeface="+mn-lt"/>
                  </a:rPr>
                  <a:t>: send a probe after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𝑑𝑒𝑙𝑎𝑦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𝑡𝑎𝑟𝑔𝑒𝑡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𝑟𝑎𝑛𝑑𝑜𝑚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𝐵𝑎𝑠𝑒𝑅𝑇𝑇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Trebuchet MS" panose="020B0603020202020204" pitchFamily="34" charset="0"/>
                    <a:ea typeface="+mn-lt"/>
                    <a:cs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D97E1D36-98A0-82F9-7952-81E0D07A6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3" y="1529605"/>
                <a:ext cx="10647940" cy="3046988"/>
              </a:xfrm>
              <a:prstGeom prst="rect">
                <a:avLst/>
              </a:prstGeom>
              <a:blipFill>
                <a:blip r:embed="rId3"/>
                <a:stretch>
                  <a:fillRect l="-916" t="-1600" b="-3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AD5DAB97-3963-44A7-40D0-3CC9A054C55D}"/>
              </a:ext>
            </a:extLst>
          </p:cNvPr>
          <p:cNvSpPr txBox="1"/>
          <p:nvPr/>
        </p:nvSpPr>
        <p:spPr>
          <a:xfrm>
            <a:off x="1647248" y="3037407"/>
            <a:ext cx="94779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Collisions: </a:t>
            </a:r>
            <a:r>
              <a:rPr lang="en-US" altLang="zh-CN" sz="2200" dirty="0">
                <a:latin typeface="Trebuchet MS" panose="020B0603020202020204" pitchFamily="34" charset="0"/>
              </a:rPr>
              <a:t>flow restart transmission synchronously</a:t>
            </a:r>
            <a:r>
              <a:rPr lang="en-US" altLang="zh-CN" sz="2200" dirty="0">
                <a:solidFill>
                  <a:srgbClr val="24292F"/>
                </a:solidFill>
                <a:latin typeface="Trebuchet MS" panose="020B0603020202020204" pitchFamily="34" charset="0"/>
              </a:rPr>
              <a:t>. </a:t>
            </a:r>
            <a:endParaRPr lang="en-US" altLang="zh-CN" sz="2200" dirty="0">
              <a:latin typeface="Trebuchet MS" panose="020B0603020202020204" pitchFamily="34" charset="0"/>
              <a:ea typeface="+mn-lt"/>
              <a:cs typeface="+mn-lt"/>
            </a:endParaRPr>
          </a:p>
        </p:txBody>
      </p:sp>
      <p:pic>
        <p:nvPicPr>
          <p:cNvPr id="25" name="图形 24">
            <a:extLst>
              <a:ext uri="{FF2B5EF4-FFF2-40B4-BE49-F238E27FC236}">
                <a16:creationId xmlns:a16="http://schemas.microsoft.com/office/drawing/2014/main" id="{77D1B510-0045-EF98-3259-5EC998F37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047" y="3077005"/>
            <a:ext cx="651887" cy="67453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2205FEDC-13A7-25BE-18B0-D993F348F361}"/>
              </a:ext>
            </a:extLst>
          </p:cNvPr>
          <p:cNvSpPr txBox="1"/>
          <p:nvPr/>
        </p:nvSpPr>
        <p:spPr>
          <a:xfrm>
            <a:off x="1647248" y="3427207"/>
            <a:ext cx="88975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Bandwidth occupancy:</a:t>
            </a:r>
            <a:r>
              <a:rPr lang="zh-CN" altLang="en-US" sz="22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typically 42 Mbps</a:t>
            </a:r>
            <a:r>
              <a:rPr lang="zh-CN" altLang="en-US" sz="22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per</a:t>
            </a:r>
            <a:r>
              <a:rPr lang="zh-CN" altLang="en-US" sz="22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flow.</a:t>
            </a:r>
          </a:p>
        </p:txBody>
      </p:sp>
      <p:pic>
        <p:nvPicPr>
          <p:cNvPr id="28" name="图形 27">
            <a:extLst>
              <a:ext uri="{FF2B5EF4-FFF2-40B4-BE49-F238E27FC236}">
                <a16:creationId xmlns:a16="http://schemas.microsoft.com/office/drawing/2014/main" id="{CCA2CD8A-0AAF-94DF-3A88-C12E9C576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6047" y="4551832"/>
            <a:ext cx="643911" cy="643911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234A1580-EA6D-DF07-CB5A-586097E83E04}"/>
              </a:ext>
            </a:extLst>
          </p:cNvPr>
          <p:cNvSpPr txBox="1"/>
          <p:nvPr/>
        </p:nvSpPr>
        <p:spPr>
          <a:xfrm>
            <a:off x="1647248" y="4885115"/>
            <a:ext cx="101004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Fewer collisions.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378DB2B-E63D-E3CB-E0CD-7B6DB3475B0A}"/>
              </a:ext>
            </a:extLst>
          </p:cNvPr>
          <p:cNvSpPr txBox="1"/>
          <p:nvPr/>
        </p:nvSpPr>
        <p:spPr>
          <a:xfrm>
            <a:off x="5590785" y="5849490"/>
            <a:ext cx="5901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See our paper for </a:t>
            </a: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PrioPlus’s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 solution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on probe loss.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32DE53D-97E8-0E49-D492-ED4A2DED74C1}"/>
              </a:ext>
            </a:extLst>
          </p:cNvPr>
          <p:cNvSpPr txBox="1"/>
          <p:nvPr/>
        </p:nvSpPr>
        <p:spPr>
          <a:xfrm>
            <a:off x="1647248" y="4504955"/>
            <a:ext cx="101004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Lower bandwidth occupancy while higher priority has higher probe frequency.</a:t>
            </a:r>
          </a:p>
        </p:txBody>
      </p:sp>
    </p:spTree>
    <p:extLst>
      <p:ext uri="{BB962C8B-B14F-4D97-AF65-F5344CB8AC3E}">
        <p14:creationId xmlns:p14="http://schemas.microsoft.com/office/powerpoint/2010/main" val="359946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39" grpId="0"/>
      <p:bldP spid="40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C468C-1833-AE15-F3EE-C1C087EC3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4D6069-5515-1BD5-4182-70ADC7A74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PrioPlus’s</a:t>
            </a:r>
            <a:r>
              <a:rPr lang="en-US" altLang="zh-CN" dirty="0"/>
              <a:t> Workflow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01E5919-3C39-C39B-54E8-7CDC5552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24</a:t>
            </a:fld>
            <a:endParaRPr lang="zh-CN" altLang="en-US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37220B87-C0D7-8FC3-0F14-768031F66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983" y="2949334"/>
            <a:ext cx="6586327" cy="578338"/>
          </a:xfrm>
          <a:prstGeom prst="rect">
            <a:avLst/>
          </a:prstGeom>
          <a:solidFill>
            <a:srgbClr val="BBDE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0178F1D8-9A37-FBCA-9D81-13B8025A021F}"/>
              </a:ext>
            </a:extLst>
          </p:cNvPr>
          <p:cNvSpPr>
            <a:spLocks noEditPoints="1"/>
          </p:cNvSpPr>
          <p:nvPr/>
        </p:nvSpPr>
        <p:spPr bwMode="auto">
          <a:xfrm>
            <a:off x="2423680" y="3345423"/>
            <a:ext cx="6840000" cy="19440"/>
          </a:xfrm>
          <a:custGeom>
            <a:avLst/>
            <a:gdLst>
              <a:gd name="T0" fmla="*/ 342 w 13492"/>
              <a:gd name="T1" fmla="*/ 22 h 43"/>
              <a:gd name="T2" fmla="*/ 0 w 13492"/>
              <a:gd name="T3" fmla="*/ 22 h 43"/>
              <a:gd name="T4" fmla="*/ 832 w 13492"/>
              <a:gd name="T5" fmla="*/ 0 h 43"/>
              <a:gd name="T6" fmla="*/ 534 w 13492"/>
              <a:gd name="T7" fmla="*/ 43 h 43"/>
              <a:gd name="T8" fmla="*/ 1046 w 13492"/>
              <a:gd name="T9" fmla="*/ 0 h 43"/>
              <a:gd name="T10" fmla="*/ 1344 w 13492"/>
              <a:gd name="T11" fmla="*/ 43 h 43"/>
              <a:gd name="T12" fmla="*/ 1046 w 13492"/>
              <a:gd name="T13" fmla="*/ 0 h 43"/>
              <a:gd name="T14" fmla="*/ 1878 w 13492"/>
              <a:gd name="T15" fmla="*/ 22 h 43"/>
              <a:gd name="T16" fmla="*/ 1536 w 13492"/>
              <a:gd name="T17" fmla="*/ 22 h 43"/>
              <a:gd name="T18" fmla="*/ 2368 w 13492"/>
              <a:gd name="T19" fmla="*/ 0 h 43"/>
              <a:gd name="T20" fmla="*/ 2070 w 13492"/>
              <a:gd name="T21" fmla="*/ 43 h 43"/>
              <a:gd name="T22" fmla="*/ 2582 w 13492"/>
              <a:gd name="T23" fmla="*/ 0 h 43"/>
              <a:gd name="T24" fmla="*/ 2880 w 13492"/>
              <a:gd name="T25" fmla="*/ 43 h 43"/>
              <a:gd name="T26" fmla="*/ 2582 w 13492"/>
              <a:gd name="T27" fmla="*/ 0 h 43"/>
              <a:gd name="T28" fmla="*/ 3414 w 13492"/>
              <a:gd name="T29" fmla="*/ 22 h 43"/>
              <a:gd name="T30" fmla="*/ 3072 w 13492"/>
              <a:gd name="T31" fmla="*/ 22 h 43"/>
              <a:gd name="T32" fmla="*/ 3904 w 13492"/>
              <a:gd name="T33" fmla="*/ 0 h 43"/>
              <a:gd name="T34" fmla="*/ 3606 w 13492"/>
              <a:gd name="T35" fmla="*/ 43 h 43"/>
              <a:gd name="T36" fmla="*/ 4118 w 13492"/>
              <a:gd name="T37" fmla="*/ 0 h 43"/>
              <a:gd name="T38" fmla="*/ 4416 w 13492"/>
              <a:gd name="T39" fmla="*/ 43 h 43"/>
              <a:gd name="T40" fmla="*/ 4118 w 13492"/>
              <a:gd name="T41" fmla="*/ 0 h 43"/>
              <a:gd name="T42" fmla="*/ 4950 w 13492"/>
              <a:gd name="T43" fmla="*/ 22 h 43"/>
              <a:gd name="T44" fmla="*/ 4608 w 13492"/>
              <a:gd name="T45" fmla="*/ 22 h 43"/>
              <a:gd name="T46" fmla="*/ 5440 w 13492"/>
              <a:gd name="T47" fmla="*/ 0 h 43"/>
              <a:gd name="T48" fmla="*/ 5142 w 13492"/>
              <a:gd name="T49" fmla="*/ 43 h 43"/>
              <a:gd name="T50" fmla="*/ 5654 w 13492"/>
              <a:gd name="T51" fmla="*/ 0 h 43"/>
              <a:gd name="T52" fmla="*/ 5952 w 13492"/>
              <a:gd name="T53" fmla="*/ 43 h 43"/>
              <a:gd name="T54" fmla="*/ 5654 w 13492"/>
              <a:gd name="T55" fmla="*/ 0 h 43"/>
              <a:gd name="T56" fmla="*/ 6486 w 13492"/>
              <a:gd name="T57" fmla="*/ 22 h 43"/>
              <a:gd name="T58" fmla="*/ 6144 w 13492"/>
              <a:gd name="T59" fmla="*/ 22 h 43"/>
              <a:gd name="T60" fmla="*/ 6976 w 13492"/>
              <a:gd name="T61" fmla="*/ 0 h 43"/>
              <a:gd name="T62" fmla="*/ 6678 w 13492"/>
              <a:gd name="T63" fmla="*/ 43 h 43"/>
              <a:gd name="T64" fmla="*/ 7190 w 13492"/>
              <a:gd name="T65" fmla="*/ 0 h 43"/>
              <a:gd name="T66" fmla="*/ 7488 w 13492"/>
              <a:gd name="T67" fmla="*/ 43 h 43"/>
              <a:gd name="T68" fmla="*/ 7190 w 13492"/>
              <a:gd name="T69" fmla="*/ 0 h 43"/>
              <a:gd name="T70" fmla="*/ 8022 w 13492"/>
              <a:gd name="T71" fmla="*/ 22 h 43"/>
              <a:gd name="T72" fmla="*/ 7680 w 13492"/>
              <a:gd name="T73" fmla="*/ 22 h 43"/>
              <a:gd name="T74" fmla="*/ 8512 w 13492"/>
              <a:gd name="T75" fmla="*/ 0 h 43"/>
              <a:gd name="T76" fmla="*/ 8214 w 13492"/>
              <a:gd name="T77" fmla="*/ 43 h 43"/>
              <a:gd name="T78" fmla="*/ 8726 w 13492"/>
              <a:gd name="T79" fmla="*/ 0 h 43"/>
              <a:gd name="T80" fmla="*/ 9024 w 13492"/>
              <a:gd name="T81" fmla="*/ 43 h 43"/>
              <a:gd name="T82" fmla="*/ 8726 w 13492"/>
              <a:gd name="T83" fmla="*/ 0 h 43"/>
              <a:gd name="T84" fmla="*/ 9558 w 13492"/>
              <a:gd name="T85" fmla="*/ 22 h 43"/>
              <a:gd name="T86" fmla="*/ 9216 w 13492"/>
              <a:gd name="T87" fmla="*/ 22 h 43"/>
              <a:gd name="T88" fmla="*/ 10048 w 13492"/>
              <a:gd name="T89" fmla="*/ 0 h 43"/>
              <a:gd name="T90" fmla="*/ 9750 w 13492"/>
              <a:gd name="T91" fmla="*/ 43 h 43"/>
              <a:gd name="T92" fmla="*/ 10262 w 13492"/>
              <a:gd name="T93" fmla="*/ 0 h 43"/>
              <a:gd name="T94" fmla="*/ 10560 w 13492"/>
              <a:gd name="T95" fmla="*/ 43 h 43"/>
              <a:gd name="T96" fmla="*/ 10262 w 13492"/>
              <a:gd name="T97" fmla="*/ 0 h 43"/>
              <a:gd name="T98" fmla="*/ 11094 w 13492"/>
              <a:gd name="T99" fmla="*/ 22 h 43"/>
              <a:gd name="T100" fmla="*/ 10752 w 13492"/>
              <a:gd name="T101" fmla="*/ 22 h 43"/>
              <a:gd name="T102" fmla="*/ 11584 w 13492"/>
              <a:gd name="T103" fmla="*/ 0 h 43"/>
              <a:gd name="T104" fmla="*/ 11286 w 13492"/>
              <a:gd name="T105" fmla="*/ 43 h 43"/>
              <a:gd name="T106" fmla="*/ 11798 w 13492"/>
              <a:gd name="T107" fmla="*/ 0 h 43"/>
              <a:gd name="T108" fmla="*/ 12096 w 13492"/>
              <a:gd name="T109" fmla="*/ 43 h 43"/>
              <a:gd name="T110" fmla="*/ 11798 w 13492"/>
              <a:gd name="T111" fmla="*/ 0 h 43"/>
              <a:gd name="T112" fmla="*/ 12630 w 13492"/>
              <a:gd name="T113" fmla="*/ 22 h 43"/>
              <a:gd name="T114" fmla="*/ 12288 w 13492"/>
              <a:gd name="T115" fmla="*/ 22 h 43"/>
              <a:gd name="T116" fmla="*/ 13120 w 13492"/>
              <a:gd name="T117" fmla="*/ 0 h 43"/>
              <a:gd name="T118" fmla="*/ 12822 w 13492"/>
              <a:gd name="T119" fmla="*/ 43 h 43"/>
              <a:gd name="T120" fmla="*/ 13334 w 13492"/>
              <a:gd name="T121" fmla="*/ 0 h 43"/>
              <a:gd name="T122" fmla="*/ 13470 w 13492"/>
              <a:gd name="T123" fmla="*/ 43 h 43"/>
              <a:gd name="T124" fmla="*/ 13334 w 13492"/>
              <a:gd name="T12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492" h="43">
                <a:moveTo>
                  <a:pt x="22" y="0"/>
                </a:moveTo>
                <a:lnTo>
                  <a:pt x="320" y="0"/>
                </a:lnTo>
                <a:cubicBezTo>
                  <a:pt x="332" y="0"/>
                  <a:pt x="342" y="10"/>
                  <a:pt x="342" y="22"/>
                </a:cubicBezTo>
                <a:cubicBezTo>
                  <a:pt x="342" y="34"/>
                  <a:pt x="332" y="43"/>
                  <a:pt x="320" y="43"/>
                </a:cubicBezTo>
                <a:lnTo>
                  <a:pt x="22" y="43"/>
                </a:lnTo>
                <a:cubicBezTo>
                  <a:pt x="10" y="43"/>
                  <a:pt x="0" y="34"/>
                  <a:pt x="0" y="22"/>
                </a:cubicBezTo>
                <a:cubicBezTo>
                  <a:pt x="0" y="10"/>
                  <a:pt x="10" y="0"/>
                  <a:pt x="22" y="0"/>
                </a:cubicBezTo>
                <a:close/>
                <a:moveTo>
                  <a:pt x="534" y="0"/>
                </a:moveTo>
                <a:lnTo>
                  <a:pt x="832" y="0"/>
                </a:lnTo>
                <a:cubicBezTo>
                  <a:pt x="844" y="0"/>
                  <a:pt x="854" y="10"/>
                  <a:pt x="854" y="22"/>
                </a:cubicBezTo>
                <a:cubicBezTo>
                  <a:pt x="854" y="34"/>
                  <a:pt x="844" y="43"/>
                  <a:pt x="832" y="43"/>
                </a:cubicBezTo>
                <a:lnTo>
                  <a:pt x="534" y="43"/>
                </a:lnTo>
                <a:cubicBezTo>
                  <a:pt x="522" y="43"/>
                  <a:pt x="512" y="34"/>
                  <a:pt x="512" y="22"/>
                </a:cubicBezTo>
                <a:cubicBezTo>
                  <a:pt x="512" y="10"/>
                  <a:pt x="522" y="0"/>
                  <a:pt x="534" y="0"/>
                </a:cubicBezTo>
                <a:close/>
                <a:moveTo>
                  <a:pt x="1046" y="0"/>
                </a:moveTo>
                <a:lnTo>
                  <a:pt x="1344" y="0"/>
                </a:lnTo>
                <a:cubicBezTo>
                  <a:pt x="1356" y="0"/>
                  <a:pt x="1366" y="10"/>
                  <a:pt x="1366" y="22"/>
                </a:cubicBezTo>
                <a:cubicBezTo>
                  <a:pt x="1366" y="34"/>
                  <a:pt x="1356" y="43"/>
                  <a:pt x="1344" y="43"/>
                </a:cubicBezTo>
                <a:lnTo>
                  <a:pt x="1046" y="43"/>
                </a:lnTo>
                <a:cubicBezTo>
                  <a:pt x="1034" y="43"/>
                  <a:pt x="1024" y="34"/>
                  <a:pt x="1024" y="22"/>
                </a:cubicBezTo>
                <a:cubicBezTo>
                  <a:pt x="1024" y="10"/>
                  <a:pt x="1034" y="0"/>
                  <a:pt x="1046" y="0"/>
                </a:cubicBezTo>
                <a:close/>
                <a:moveTo>
                  <a:pt x="1558" y="0"/>
                </a:moveTo>
                <a:lnTo>
                  <a:pt x="1856" y="0"/>
                </a:lnTo>
                <a:cubicBezTo>
                  <a:pt x="1868" y="0"/>
                  <a:pt x="1878" y="10"/>
                  <a:pt x="1878" y="22"/>
                </a:cubicBezTo>
                <a:cubicBezTo>
                  <a:pt x="1878" y="34"/>
                  <a:pt x="1868" y="43"/>
                  <a:pt x="1856" y="43"/>
                </a:cubicBezTo>
                <a:lnTo>
                  <a:pt x="1558" y="43"/>
                </a:lnTo>
                <a:cubicBezTo>
                  <a:pt x="1546" y="43"/>
                  <a:pt x="1536" y="34"/>
                  <a:pt x="1536" y="22"/>
                </a:cubicBezTo>
                <a:cubicBezTo>
                  <a:pt x="1536" y="10"/>
                  <a:pt x="1546" y="0"/>
                  <a:pt x="1558" y="0"/>
                </a:cubicBezTo>
                <a:close/>
                <a:moveTo>
                  <a:pt x="2070" y="0"/>
                </a:moveTo>
                <a:lnTo>
                  <a:pt x="2368" y="0"/>
                </a:lnTo>
                <a:cubicBezTo>
                  <a:pt x="2380" y="0"/>
                  <a:pt x="2390" y="10"/>
                  <a:pt x="2390" y="22"/>
                </a:cubicBezTo>
                <a:cubicBezTo>
                  <a:pt x="2390" y="34"/>
                  <a:pt x="2380" y="43"/>
                  <a:pt x="2368" y="43"/>
                </a:cubicBezTo>
                <a:lnTo>
                  <a:pt x="2070" y="43"/>
                </a:lnTo>
                <a:cubicBezTo>
                  <a:pt x="2058" y="43"/>
                  <a:pt x="2048" y="34"/>
                  <a:pt x="2048" y="22"/>
                </a:cubicBezTo>
                <a:cubicBezTo>
                  <a:pt x="2048" y="10"/>
                  <a:pt x="2058" y="0"/>
                  <a:pt x="2070" y="0"/>
                </a:cubicBezTo>
                <a:close/>
                <a:moveTo>
                  <a:pt x="2582" y="0"/>
                </a:moveTo>
                <a:lnTo>
                  <a:pt x="2880" y="0"/>
                </a:lnTo>
                <a:cubicBezTo>
                  <a:pt x="2892" y="0"/>
                  <a:pt x="2902" y="10"/>
                  <a:pt x="2902" y="22"/>
                </a:cubicBezTo>
                <a:cubicBezTo>
                  <a:pt x="2902" y="34"/>
                  <a:pt x="2892" y="43"/>
                  <a:pt x="2880" y="43"/>
                </a:cubicBezTo>
                <a:lnTo>
                  <a:pt x="2582" y="43"/>
                </a:lnTo>
                <a:cubicBezTo>
                  <a:pt x="2570" y="43"/>
                  <a:pt x="2560" y="34"/>
                  <a:pt x="2560" y="22"/>
                </a:cubicBezTo>
                <a:cubicBezTo>
                  <a:pt x="2560" y="10"/>
                  <a:pt x="2570" y="0"/>
                  <a:pt x="2582" y="0"/>
                </a:cubicBezTo>
                <a:close/>
                <a:moveTo>
                  <a:pt x="3094" y="0"/>
                </a:moveTo>
                <a:lnTo>
                  <a:pt x="3392" y="0"/>
                </a:lnTo>
                <a:cubicBezTo>
                  <a:pt x="3404" y="0"/>
                  <a:pt x="3414" y="10"/>
                  <a:pt x="3414" y="22"/>
                </a:cubicBezTo>
                <a:cubicBezTo>
                  <a:pt x="3414" y="34"/>
                  <a:pt x="3404" y="43"/>
                  <a:pt x="3392" y="43"/>
                </a:cubicBezTo>
                <a:lnTo>
                  <a:pt x="3094" y="43"/>
                </a:lnTo>
                <a:cubicBezTo>
                  <a:pt x="3082" y="43"/>
                  <a:pt x="3072" y="34"/>
                  <a:pt x="3072" y="22"/>
                </a:cubicBezTo>
                <a:cubicBezTo>
                  <a:pt x="3072" y="10"/>
                  <a:pt x="3082" y="0"/>
                  <a:pt x="3094" y="0"/>
                </a:cubicBezTo>
                <a:close/>
                <a:moveTo>
                  <a:pt x="3606" y="0"/>
                </a:moveTo>
                <a:lnTo>
                  <a:pt x="3904" y="0"/>
                </a:lnTo>
                <a:cubicBezTo>
                  <a:pt x="3916" y="0"/>
                  <a:pt x="3926" y="10"/>
                  <a:pt x="3926" y="22"/>
                </a:cubicBezTo>
                <a:cubicBezTo>
                  <a:pt x="3926" y="34"/>
                  <a:pt x="3916" y="43"/>
                  <a:pt x="3904" y="43"/>
                </a:cubicBezTo>
                <a:lnTo>
                  <a:pt x="3606" y="43"/>
                </a:lnTo>
                <a:cubicBezTo>
                  <a:pt x="3594" y="43"/>
                  <a:pt x="3584" y="34"/>
                  <a:pt x="3584" y="22"/>
                </a:cubicBezTo>
                <a:cubicBezTo>
                  <a:pt x="3584" y="10"/>
                  <a:pt x="3594" y="0"/>
                  <a:pt x="3606" y="0"/>
                </a:cubicBezTo>
                <a:close/>
                <a:moveTo>
                  <a:pt x="4118" y="0"/>
                </a:moveTo>
                <a:lnTo>
                  <a:pt x="4416" y="0"/>
                </a:lnTo>
                <a:cubicBezTo>
                  <a:pt x="4428" y="0"/>
                  <a:pt x="4438" y="10"/>
                  <a:pt x="4438" y="22"/>
                </a:cubicBezTo>
                <a:cubicBezTo>
                  <a:pt x="4438" y="34"/>
                  <a:pt x="4428" y="43"/>
                  <a:pt x="4416" y="43"/>
                </a:cubicBezTo>
                <a:lnTo>
                  <a:pt x="4118" y="43"/>
                </a:lnTo>
                <a:cubicBezTo>
                  <a:pt x="4106" y="43"/>
                  <a:pt x="4096" y="34"/>
                  <a:pt x="4096" y="22"/>
                </a:cubicBezTo>
                <a:cubicBezTo>
                  <a:pt x="4096" y="10"/>
                  <a:pt x="4106" y="0"/>
                  <a:pt x="4118" y="0"/>
                </a:cubicBezTo>
                <a:close/>
                <a:moveTo>
                  <a:pt x="4630" y="0"/>
                </a:moveTo>
                <a:lnTo>
                  <a:pt x="4928" y="0"/>
                </a:lnTo>
                <a:cubicBezTo>
                  <a:pt x="4940" y="0"/>
                  <a:pt x="4950" y="10"/>
                  <a:pt x="4950" y="22"/>
                </a:cubicBezTo>
                <a:cubicBezTo>
                  <a:pt x="4950" y="34"/>
                  <a:pt x="4940" y="43"/>
                  <a:pt x="4928" y="43"/>
                </a:cubicBezTo>
                <a:lnTo>
                  <a:pt x="4630" y="43"/>
                </a:lnTo>
                <a:cubicBezTo>
                  <a:pt x="4618" y="43"/>
                  <a:pt x="4608" y="34"/>
                  <a:pt x="4608" y="22"/>
                </a:cubicBezTo>
                <a:cubicBezTo>
                  <a:pt x="4608" y="10"/>
                  <a:pt x="4618" y="0"/>
                  <a:pt x="4630" y="0"/>
                </a:cubicBezTo>
                <a:close/>
                <a:moveTo>
                  <a:pt x="5142" y="0"/>
                </a:moveTo>
                <a:lnTo>
                  <a:pt x="5440" y="0"/>
                </a:lnTo>
                <a:cubicBezTo>
                  <a:pt x="5452" y="0"/>
                  <a:pt x="5462" y="10"/>
                  <a:pt x="5462" y="22"/>
                </a:cubicBezTo>
                <a:cubicBezTo>
                  <a:pt x="5462" y="34"/>
                  <a:pt x="5452" y="43"/>
                  <a:pt x="5440" y="43"/>
                </a:cubicBezTo>
                <a:lnTo>
                  <a:pt x="5142" y="43"/>
                </a:lnTo>
                <a:cubicBezTo>
                  <a:pt x="5130" y="43"/>
                  <a:pt x="5120" y="34"/>
                  <a:pt x="5120" y="22"/>
                </a:cubicBezTo>
                <a:cubicBezTo>
                  <a:pt x="5120" y="10"/>
                  <a:pt x="5130" y="0"/>
                  <a:pt x="5142" y="0"/>
                </a:cubicBezTo>
                <a:close/>
                <a:moveTo>
                  <a:pt x="5654" y="0"/>
                </a:moveTo>
                <a:lnTo>
                  <a:pt x="5952" y="0"/>
                </a:lnTo>
                <a:cubicBezTo>
                  <a:pt x="5964" y="0"/>
                  <a:pt x="5974" y="10"/>
                  <a:pt x="5974" y="22"/>
                </a:cubicBezTo>
                <a:cubicBezTo>
                  <a:pt x="5974" y="34"/>
                  <a:pt x="5964" y="43"/>
                  <a:pt x="5952" y="43"/>
                </a:cubicBezTo>
                <a:lnTo>
                  <a:pt x="5654" y="43"/>
                </a:lnTo>
                <a:cubicBezTo>
                  <a:pt x="5642" y="43"/>
                  <a:pt x="5632" y="34"/>
                  <a:pt x="5632" y="22"/>
                </a:cubicBezTo>
                <a:cubicBezTo>
                  <a:pt x="5632" y="10"/>
                  <a:pt x="5642" y="0"/>
                  <a:pt x="5654" y="0"/>
                </a:cubicBezTo>
                <a:close/>
                <a:moveTo>
                  <a:pt x="6166" y="0"/>
                </a:moveTo>
                <a:lnTo>
                  <a:pt x="6464" y="0"/>
                </a:lnTo>
                <a:cubicBezTo>
                  <a:pt x="6476" y="0"/>
                  <a:pt x="6486" y="10"/>
                  <a:pt x="6486" y="22"/>
                </a:cubicBezTo>
                <a:cubicBezTo>
                  <a:pt x="6486" y="34"/>
                  <a:pt x="6476" y="43"/>
                  <a:pt x="6464" y="43"/>
                </a:cubicBezTo>
                <a:lnTo>
                  <a:pt x="6166" y="43"/>
                </a:lnTo>
                <a:cubicBezTo>
                  <a:pt x="6154" y="43"/>
                  <a:pt x="6144" y="34"/>
                  <a:pt x="6144" y="22"/>
                </a:cubicBezTo>
                <a:cubicBezTo>
                  <a:pt x="6144" y="10"/>
                  <a:pt x="6154" y="0"/>
                  <a:pt x="6166" y="0"/>
                </a:cubicBezTo>
                <a:close/>
                <a:moveTo>
                  <a:pt x="6678" y="0"/>
                </a:moveTo>
                <a:lnTo>
                  <a:pt x="6976" y="0"/>
                </a:lnTo>
                <a:cubicBezTo>
                  <a:pt x="6988" y="0"/>
                  <a:pt x="6998" y="10"/>
                  <a:pt x="6998" y="22"/>
                </a:cubicBezTo>
                <a:cubicBezTo>
                  <a:pt x="6998" y="34"/>
                  <a:pt x="6988" y="43"/>
                  <a:pt x="6976" y="43"/>
                </a:cubicBezTo>
                <a:lnTo>
                  <a:pt x="6678" y="43"/>
                </a:lnTo>
                <a:cubicBezTo>
                  <a:pt x="6666" y="43"/>
                  <a:pt x="6656" y="34"/>
                  <a:pt x="6656" y="22"/>
                </a:cubicBezTo>
                <a:cubicBezTo>
                  <a:pt x="6656" y="10"/>
                  <a:pt x="6666" y="0"/>
                  <a:pt x="6678" y="0"/>
                </a:cubicBezTo>
                <a:close/>
                <a:moveTo>
                  <a:pt x="7190" y="0"/>
                </a:moveTo>
                <a:lnTo>
                  <a:pt x="7488" y="0"/>
                </a:lnTo>
                <a:cubicBezTo>
                  <a:pt x="7500" y="0"/>
                  <a:pt x="7510" y="10"/>
                  <a:pt x="7510" y="22"/>
                </a:cubicBezTo>
                <a:cubicBezTo>
                  <a:pt x="7510" y="34"/>
                  <a:pt x="7500" y="43"/>
                  <a:pt x="7488" y="43"/>
                </a:cubicBezTo>
                <a:lnTo>
                  <a:pt x="7190" y="43"/>
                </a:lnTo>
                <a:cubicBezTo>
                  <a:pt x="7178" y="43"/>
                  <a:pt x="7168" y="34"/>
                  <a:pt x="7168" y="22"/>
                </a:cubicBezTo>
                <a:cubicBezTo>
                  <a:pt x="7168" y="10"/>
                  <a:pt x="7178" y="0"/>
                  <a:pt x="7190" y="0"/>
                </a:cubicBezTo>
                <a:close/>
                <a:moveTo>
                  <a:pt x="7702" y="0"/>
                </a:moveTo>
                <a:lnTo>
                  <a:pt x="8000" y="0"/>
                </a:lnTo>
                <a:cubicBezTo>
                  <a:pt x="8012" y="0"/>
                  <a:pt x="8022" y="10"/>
                  <a:pt x="8022" y="22"/>
                </a:cubicBezTo>
                <a:cubicBezTo>
                  <a:pt x="8022" y="34"/>
                  <a:pt x="8012" y="43"/>
                  <a:pt x="8000" y="43"/>
                </a:cubicBezTo>
                <a:lnTo>
                  <a:pt x="7702" y="43"/>
                </a:lnTo>
                <a:cubicBezTo>
                  <a:pt x="7690" y="43"/>
                  <a:pt x="7680" y="34"/>
                  <a:pt x="7680" y="22"/>
                </a:cubicBezTo>
                <a:cubicBezTo>
                  <a:pt x="7680" y="10"/>
                  <a:pt x="7690" y="0"/>
                  <a:pt x="7702" y="0"/>
                </a:cubicBezTo>
                <a:close/>
                <a:moveTo>
                  <a:pt x="8214" y="0"/>
                </a:moveTo>
                <a:lnTo>
                  <a:pt x="8512" y="0"/>
                </a:lnTo>
                <a:cubicBezTo>
                  <a:pt x="8524" y="0"/>
                  <a:pt x="8534" y="10"/>
                  <a:pt x="8534" y="22"/>
                </a:cubicBezTo>
                <a:cubicBezTo>
                  <a:pt x="8534" y="34"/>
                  <a:pt x="8524" y="43"/>
                  <a:pt x="8512" y="43"/>
                </a:cubicBezTo>
                <a:lnTo>
                  <a:pt x="8214" y="43"/>
                </a:lnTo>
                <a:cubicBezTo>
                  <a:pt x="8202" y="43"/>
                  <a:pt x="8192" y="34"/>
                  <a:pt x="8192" y="22"/>
                </a:cubicBezTo>
                <a:cubicBezTo>
                  <a:pt x="8192" y="10"/>
                  <a:pt x="8202" y="0"/>
                  <a:pt x="8214" y="0"/>
                </a:cubicBezTo>
                <a:close/>
                <a:moveTo>
                  <a:pt x="8726" y="0"/>
                </a:moveTo>
                <a:lnTo>
                  <a:pt x="9024" y="0"/>
                </a:lnTo>
                <a:cubicBezTo>
                  <a:pt x="9036" y="0"/>
                  <a:pt x="9046" y="10"/>
                  <a:pt x="9046" y="22"/>
                </a:cubicBezTo>
                <a:cubicBezTo>
                  <a:pt x="9046" y="34"/>
                  <a:pt x="9036" y="43"/>
                  <a:pt x="9024" y="43"/>
                </a:cubicBezTo>
                <a:lnTo>
                  <a:pt x="8726" y="43"/>
                </a:lnTo>
                <a:cubicBezTo>
                  <a:pt x="8714" y="43"/>
                  <a:pt x="8704" y="34"/>
                  <a:pt x="8704" y="22"/>
                </a:cubicBezTo>
                <a:cubicBezTo>
                  <a:pt x="8704" y="10"/>
                  <a:pt x="8714" y="0"/>
                  <a:pt x="8726" y="0"/>
                </a:cubicBezTo>
                <a:close/>
                <a:moveTo>
                  <a:pt x="9238" y="0"/>
                </a:moveTo>
                <a:lnTo>
                  <a:pt x="9536" y="0"/>
                </a:lnTo>
                <a:cubicBezTo>
                  <a:pt x="9548" y="0"/>
                  <a:pt x="9558" y="10"/>
                  <a:pt x="9558" y="22"/>
                </a:cubicBezTo>
                <a:cubicBezTo>
                  <a:pt x="9558" y="34"/>
                  <a:pt x="9548" y="43"/>
                  <a:pt x="9536" y="43"/>
                </a:cubicBezTo>
                <a:lnTo>
                  <a:pt x="9238" y="43"/>
                </a:lnTo>
                <a:cubicBezTo>
                  <a:pt x="9226" y="43"/>
                  <a:pt x="9216" y="34"/>
                  <a:pt x="9216" y="22"/>
                </a:cubicBezTo>
                <a:cubicBezTo>
                  <a:pt x="9216" y="10"/>
                  <a:pt x="9226" y="0"/>
                  <a:pt x="9238" y="0"/>
                </a:cubicBezTo>
                <a:close/>
                <a:moveTo>
                  <a:pt x="9750" y="0"/>
                </a:moveTo>
                <a:lnTo>
                  <a:pt x="10048" y="0"/>
                </a:lnTo>
                <a:cubicBezTo>
                  <a:pt x="10060" y="0"/>
                  <a:pt x="10070" y="10"/>
                  <a:pt x="10070" y="22"/>
                </a:cubicBezTo>
                <a:cubicBezTo>
                  <a:pt x="10070" y="34"/>
                  <a:pt x="10060" y="43"/>
                  <a:pt x="10048" y="43"/>
                </a:cubicBezTo>
                <a:lnTo>
                  <a:pt x="9750" y="43"/>
                </a:lnTo>
                <a:cubicBezTo>
                  <a:pt x="9738" y="43"/>
                  <a:pt x="9728" y="34"/>
                  <a:pt x="9728" y="22"/>
                </a:cubicBezTo>
                <a:cubicBezTo>
                  <a:pt x="9728" y="10"/>
                  <a:pt x="9738" y="0"/>
                  <a:pt x="9750" y="0"/>
                </a:cubicBezTo>
                <a:close/>
                <a:moveTo>
                  <a:pt x="10262" y="0"/>
                </a:moveTo>
                <a:lnTo>
                  <a:pt x="10560" y="0"/>
                </a:lnTo>
                <a:cubicBezTo>
                  <a:pt x="10572" y="0"/>
                  <a:pt x="10582" y="10"/>
                  <a:pt x="10582" y="22"/>
                </a:cubicBezTo>
                <a:cubicBezTo>
                  <a:pt x="10582" y="34"/>
                  <a:pt x="10572" y="43"/>
                  <a:pt x="10560" y="43"/>
                </a:cubicBezTo>
                <a:lnTo>
                  <a:pt x="10262" y="43"/>
                </a:lnTo>
                <a:cubicBezTo>
                  <a:pt x="10250" y="43"/>
                  <a:pt x="10240" y="34"/>
                  <a:pt x="10240" y="22"/>
                </a:cubicBezTo>
                <a:cubicBezTo>
                  <a:pt x="10240" y="10"/>
                  <a:pt x="10250" y="0"/>
                  <a:pt x="10262" y="0"/>
                </a:cubicBezTo>
                <a:close/>
                <a:moveTo>
                  <a:pt x="10774" y="0"/>
                </a:moveTo>
                <a:lnTo>
                  <a:pt x="11072" y="0"/>
                </a:lnTo>
                <a:cubicBezTo>
                  <a:pt x="11084" y="0"/>
                  <a:pt x="11094" y="10"/>
                  <a:pt x="11094" y="22"/>
                </a:cubicBezTo>
                <a:cubicBezTo>
                  <a:pt x="11094" y="34"/>
                  <a:pt x="11084" y="43"/>
                  <a:pt x="11072" y="43"/>
                </a:cubicBezTo>
                <a:lnTo>
                  <a:pt x="10774" y="43"/>
                </a:lnTo>
                <a:cubicBezTo>
                  <a:pt x="10762" y="43"/>
                  <a:pt x="10752" y="34"/>
                  <a:pt x="10752" y="22"/>
                </a:cubicBezTo>
                <a:cubicBezTo>
                  <a:pt x="10752" y="10"/>
                  <a:pt x="10762" y="0"/>
                  <a:pt x="10774" y="0"/>
                </a:cubicBezTo>
                <a:close/>
                <a:moveTo>
                  <a:pt x="11286" y="0"/>
                </a:moveTo>
                <a:lnTo>
                  <a:pt x="11584" y="0"/>
                </a:lnTo>
                <a:cubicBezTo>
                  <a:pt x="11596" y="0"/>
                  <a:pt x="11606" y="10"/>
                  <a:pt x="11606" y="22"/>
                </a:cubicBezTo>
                <a:cubicBezTo>
                  <a:pt x="11606" y="34"/>
                  <a:pt x="11596" y="43"/>
                  <a:pt x="11584" y="43"/>
                </a:cubicBezTo>
                <a:lnTo>
                  <a:pt x="11286" y="43"/>
                </a:lnTo>
                <a:cubicBezTo>
                  <a:pt x="11274" y="43"/>
                  <a:pt x="11264" y="34"/>
                  <a:pt x="11264" y="22"/>
                </a:cubicBezTo>
                <a:cubicBezTo>
                  <a:pt x="11264" y="10"/>
                  <a:pt x="11274" y="0"/>
                  <a:pt x="11286" y="0"/>
                </a:cubicBezTo>
                <a:close/>
                <a:moveTo>
                  <a:pt x="11798" y="0"/>
                </a:moveTo>
                <a:lnTo>
                  <a:pt x="12096" y="0"/>
                </a:lnTo>
                <a:cubicBezTo>
                  <a:pt x="12108" y="0"/>
                  <a:pt x="12118" y="10"/>
                  <a:pt x="12118" y="22"/>
                </a:cubicBezTo>
                <a:cubicBezTo>
                  <a:pt x="12118" y="34"/>
                  <a:pt x="12108" y="43"/>
                  <a:pt x="12096" y="43"/>
                </a:cubicBezTo>
                <a:lnTo>
                  <a:pt x="11798" y="43"/>
                </a:lnTo>
                <a:cubicBezTo>
                  <a:pt x="11786" y="43"/>
                  <a:pt x="11776" y="34"/>
                  <a:pt x="11776" y="22"/>
                </a:cubicBezTo>
                <a:cubicBezTo>
                  <a:pt x="11776" y="10"/>
                  <a:pt x="11786" y="0"/>
                  <a:pt x="11798" y="0"/>
                </a:cubicBezTo>
                <a:close/>
                <a:moveTo>
                  <a:pt x="12310" y="0"/>
                </a:moveTo>
                <a:lnTo>
                  <a:pt x="12608" y="0"/>
                </a:lnTo>
                <a:cubicBezTo>
                  <a:pt x="12620" y="0"/>
                  <a:pt x="12630" y="10"/>
                  <a:pt x="12630" y="22"/>
                </a:cubicBezTo>
                <a:cubicBezTo>
                  <a:pt x="12630" y="34"/>
                  <a:pt x="12620" y="43"/>
                  <a:pt x="12608" y="43"/>
                </a:cubicBezTo>
                <a:lnTo>
                  <a:pt x="12310" y="43"/>
                </a:lnTo>
                <a:cubicBezTo>
                  <a:pt x="12298" y="43"/>
                  <a:pt x="12288" y="34"/>
                  <a:pt x="12288" y="22"/>
                </a:cubicBezTo>
                <a:cubicBezTo>
                  <a:pt x="12288" y="10"/>
                  <a:pt x="12298" y="0"/>
                  <a:pt x="12310" y="0"/>
                </a:cubicBezTo>
                <a:close/>
                <a:moveTo>
                  <a:pt x="12822" y="0"/>
                </a:moveTo>
                <a:lnTo>
                  <a:pt x="13120" y="0"/>
                </a:lnTo>
                <a:cubicBezTo>
                  <a:pt x="13132" y="0"/>
                  <a:pt x="13142" y="10"/>
                  <a:pt x="13142" y="22"/>
                </a:cubicBezTo>
                <a:cubicBezTo>
                  <a:pt x="13142" y="34"/>
                  <a:pt x="13132" y="43"/>
                  <a:pt x="13120" y="43"/>
                </a:cubicBezTo>
                <a:lnTo>
                  <a:pt x="12822" y="43"/>
                </a:lnTo>
                <a:cubicBezTo>
                  <a:pt x="12810" y="43"/>
                  <a:pt x="12800" y="34"/>
                  <a:pt x="12800" y="22"/>
                </a:cubicBezTo>
                <a:cubicBezTo>
                  <a:pt x="12800" y="10"/>
                  <a:pt x="12810" y="0"/>
                  <a:pt x="12822" y="0"/>
                </a:cubicBezTo>
                <a:close/>
                <a:moveTo>
                  <a:pt x="13334" y="0"/>
                </a:moveTo>
                <a:lnTo>
                  <a:pt x="13470" y="0"/>
                </a:lnTo>
                <a:cubicBezTo>
                  <a:pt x="13482" y="0"/>
                  <a:pt x="13492" y="10"/>
                  <a:pt x="13492" y="22"/>
                </a:cubicBezTo>
                <a:cubicBezTo>
                  <a:pt x="13492" y="34"/>
                  <a:pt x="13482" y="43"/>
                  <a:pt x="13470" y="43"/>
                </a:cubicBezTo>
                <a:lnTo>
                  <a:pt x="13334" y="43"/>
                </a:lnTo>
                <a:cubicBezTo>
                  <a:pt x="13322" y="43"/>
                  <a:pt x="13312" y="34"/>
                  <a:pt x="13312" y="22"/>
                </a:cubicBezTo>
                <a:cubicBezTo>
                  <a:pt x="13312" y="10"/>
                  <a:pt x="13322" y="0"/>
                  <a:pt x="13334" y="0"/>
                </a:cubicBezTo>
                <a:close/>
              </a:path>
            </a:pathLst>
          </a:custGeom>
          <a:solidFill>
            <a:srgbClr val="4086E3"/>
          </a:solidFill>
          <a:ln w="0" cap="flat">
            <a:solidFill>
              <a:srgbClr val="4086E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3601D96A-A14F-8DB1-2412-AEAEAE44D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265" y="2033229"/>
            <a:ext cx="618751" cy="30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Delay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64DE0BD4-9DE8-11CB-D455-39F18C6B4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983" y="2368568"/>
            <a:ext cx="6586327" cy="578338"/>
          </a:xfrm>
          <a:prstGeom prst="rect">
            <a:avLst/>
          </a:prstGeom>
          <a:solidFill>
            <a:srgbClr val="FFC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520658D2-31AA-2BFD-E2BF-358AE7248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8212" y="5544562"/>
            <a:ext cx="552457" cy="30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Time</a:t>
            </a:r>
            <a:endParaRPr kumimoji="0" lang="zh-CN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" name="Freeform 38">
            <a:extLst>
              <a:ext uri="{FF2B5EF4-FFF2-40B4-BE49-F238E27FC236}">
                <a16:creationId xmlns:a16="http://schemas.microsoft.com/office/drawing/2014/main" id="{9344A169-D13B-C8BA-FC3D-478330DBC79F}"/>
              </a:ext>
            </a:extLst>
          </p:cNvPr>
          <p:cNvSpPr>
            <a:spLocks noEditPoints="1"/>
          </p:cNvSpPr>
          <p:nvPr/>
        </p:nvSpPr>
        <p:spPr bwMode="auto">
          <a:xfrm>
            <a:off x="2397760" y="2742786"/>
            <a:ext cx="6840000" cy="19440"/>
          </a:xfrm>
          <a:custGeom>
            <a:avLst/>
            <a:gdLst>
              <a:gd name="T0" fmla="*/ 341 w 13510"/>
              <a:gd name="T1" fmla="*/ 21 h 42"/>
              <a:gd name="T2" fmla="*/ 0 w 13510"/>
              <a:gd name="T3" fmla="*/ 21 h 42"/>
              <a:gd name="T4" fmla="*/ 832 w 13510"/>
              <a:gd name="T5" fmla="*/ 0 h 42"/>
              <a:gd name="T6" fmla="*/ 533 w 13510"/>
              <a:gd name="T7" fmla="*/ 42 h 42"/>
              <a:gd name="T8" fmla="*/ 1045 w 13510"/>
              <a:gd name="T9" fmla="*/ 0 h 42"/>
              <a:gd name="T10" fmla="*/ 1344 w 13510"/>
              <a:gd name="T11" fmla="*/ 42 h 42"/>
              <a:gd name="T12" fmla="*/ 1045 w 13510"/>
              <a:gd name="T13" fmla="*/ 0 h 42"/>
              <a:gd name="T14" fmla="*/ 1877 w 13510"/>
              <a:gd name="T15" fmla="*/ 21 h 42"/>
              <a:gd name="T16" fmla="*/ 1536 w 13510"/>
              <a:gd name="T17" fmla="*/ 21 h 42"/>
              <a:gd name="T18" fmla="*/ 2368 w 13510"/>
              <a:gd name="T19" fmla="*/ 0 h 42"/>
              <a:gd name="T20" fmla="*/ 2069 w 13510"/>
              <a:gd name="T21" fmla="*/ 42 h 42"/>
              <a:gd name="T22" fmla="*/ 2581 w 13510"/>
              <a:gd name="T23" fmla="*/ 0 h 42"/>
              <a:gd name="T24" fmla="*/ 2880 w 13510"/>
              <a:gd name="T25" fmla="*/ 42 h 42"/>
              <a:gd name="T26" fmla="*/ 2581 w 13510"/>
              <a:gd name="T27" fmla="*/ 0 h 42"/>
              <a:gd name="T28" fmla="*/ 3413 w 13510"/>
              <a:gd name="T29" fmla="*/ 21 h 42"/>
              <a:gd name="T30" fmla="*/ 3072 w 13510"/>
              <a:gd name="T31" fmla="*/ 21 h 42"/>
              <a:gd name="T32" fmla="*/ 3904 w 13510"/>
              <a:gd name="T33" fmla="*/ 0 h 42"/>
              <a:gd name="T34" fmla="*/ 3605 w 13510"/>
              <a:gd name="T35" fmla="*/ 42 h 42"/>
              <a:gd name="T36" fmla="*/ 4117 w 13510"/>
              <a:gd name="T37" fmla="*/ 0 h 42"/>
              <a:gd name="T38" fmla="*/ 4416 w 13510"/>
              <a:gd name="T39" fmla="*/ 42 h 42"/>
              <a:gd name="T40" fmla="*/ 4117 w 13510"/>
              <a:gd name="T41" fmla="*/ 0 h 42"/>
              <a:gd name="T42" fmla="*/ 4949 w 13510"/>
              <a:gd name="T43" fmla="*/ 21 h 42"/>
              <a:gd name="T44" fmla="*/ 4608 w 13510"/>
              <a:gd name="T45" fmla="*/ 21 h 42"/>
              <a:gd name="T46" fmla="*/ 5440 w 13510"/>
              <a:gd name="T47" fmla="*/ 0 h 42"/>
              <a:gd name="T48" fmla="*/ 5141 w 13510"/>
              <a:gd name="T49" fmla="*/ 42 h 42"/>
              <a:gd name="T50" fmla="*/ 5653 w 13510"/>
              <a:gd name="T51" fmla="*/ 0 h 42"/>
              <a:gd name="T52" fmla="*/ 5952 w 13510"/>
              <a:gd name="T53" fmla="*/ 42 h 42"/>
              <a:gd name="T54" fmla="*/ 5653 w 13510"/>
              <a:gd name="T55" fmla="*/ 0 h 42"/>
              <a:gd name="T56" fmla="*/ 6485 w 13510"/>
              <a:gd name="T57" fmla="*/ 21 h 42"/>
              <a:gd name="T58" fmla="*/ 6144 w 13510"/>
              <a:gd name="T59" fmla="*/ 21 h 42"/>
              <a:gd name="T60" fmla="*/ 6976 w 13510"/>
              <a:gd name="T61" fmla="*/ 0 h 42"/>
              <a:gd name="T62" fmla="*/ 6677 w 13510"/>
              <a:gd name="T63" fmla="*/ 42 h 42"/>
              <a:gd name="T64" fmla="*/ 7189 w 13510"/>
              <a:gd name="T65" fmla="*/ 0 h 42"/>
              <a:gd name="T66" fmla="*/ 7488 w 13510"/>
              <a:gd name="T67" fmla="*/ 42 h 42"/>
              <a:gd name="T68" fmla="*/ 7189 w 13510"/>
              <a:gd name="T69" fmla="*/ 0 h 42"/>
              <a:gd name="T70" fmla="*/ 8021 w 13510"/>
              <a:gd name="T71" fmla="*/ 21 h 42"/>
              <a:gd name="T72" fmla="*/ 7680 w 13510"/>
              <a:gd name="T73" fmla="*/ 21 h 42"/>
              <a:gd name="T74" fmla="*/ 8512 w 13510"/>
              <a:gd name="T75" fmla="*/ 0 h 42"/>
              <a:gd name="T76" fmla="*/ 8213 w 13510"/>
              <a:gd name="T77" fmla="*/ 42 h 42"/>
              <a:gd name="T78" fmla="*/ 8725 w 13510"/>
              <a:gd name="T79" fmla="*/ 0 h 42"/>
              <a:gd name="T80" fmla="*/ 9024 w 13510"/>
              <a:gd name="T81" fmla="*/ 42 h 42"/>
              <a:gd name="T82" fmla="*/ 8725 w 13510"/>
              <a:gd name="T83" fmla="*/ 0 h 42"/>
              <a:gd name="T84" fmla="*/ 9557 w 13510"/>
              <a:gd name="T85" fmla="*/ 21 h 42"/>
              <a:gd name="T86" fmla="*/ 9216 w 13510"/>
              <a:gd name="T87" fmla="*/ 21 h 42"/>
              <a:gd name="T88" fmla="*/ 10048 w 13510"/>
              <a:gd name="T89" fmla="*/ 0 h 42"/>
              <a:gd name="T90" fmla="*/ 9749 w 13510"/>
              <a:gd name="T91" fmla="*/ 42 h 42"/>
              <a:gd name="T92" fmla="*/ 10261 w 13510"/>
              <a:gd name="T93" fmla="*/ 0 h 42"/>
              <a:gd name="T94" fmla="*/ 10560 w 13510"/>
              <a:gd name="T95" fmla="*/ 42 h 42"/>
              <a:gd name="T96" fmla="*/ 10261 w 13510"/>
              <a:gd name="T97" fmla="*/ 0 h 42"/>
              <a:gd name="T98" fmla="*/ 11093 w 13510"/>
              <a:gd name="T99" fmla="*/ 21 h 42"/>
              <a:gd name="T100" fmla="*/ 10752 w 13510"/>
              <a:gd name="T101" fmla="*/ 21 h 42"/>
              <a:gd name="T102" fmla="*/ 11584 w 13510"/>
              <a:gd name="T103" fmla="*/ 0 h 42"/>
              <a:gd name="T104" fmla="*/ 11285 w 13510"/>
              <a:gd name="T105" fmla="*/ 42 h 42"/>
              <a:gd name="T106" fmla="*/ 11797 w 13510"/>
              <a:gd name="T107" fmla="*/ 0 h 42"/>
              <a:gd name="T108" fmla="*/ 12096 w 13510"/>
              <a:gd name="T109" fmla="*/ 42 h 42"/>
              <a:gd name="T110" fmla="*/ 11797 w 13510"/>
              <a:gd name="T111" fmla="*/ 0 h 42"/>
              <a:gd name="T112" fmla="*/ 12629 w 13510"/>
              <a:gd name="T113" fmla="*/ 21 h 42"/>
              <a:gd name="T114" fmla="*/ 12288 w 13510"/>
              <a:gd name="T115" fmla="*/ 21 h 42"/>
              <a:gd name="T116" fmla="*/ 13120 w 13510"/>
              <a:gd name="T117" fmla="*/ 0 h 42"/>
              <a:gd name="T118" fmla="*/ 12821 w 13510"/>
              <a:gd name="T119" fmla="*/ 42 h 42"/>
              <a:gd name="T120" fmla="*/ 13333 w 13510"/>
              <a:gd name="T121" fmla="*/ 0 h 42"/>
              <a:gd name="T122" fmla="*/ 13488 w 13510"/>
              <a:gd name="T123" fmla="*/ 42 h 42"/>
              <a:gd name="T124" fmla="*/ 13333 w 13510"/>
              <a:gd name="T12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510" h="42">
                <a:moveTo>
                  <a:pt x="21" y="0"/>
                </a:moveTo>
                <a:lnTo>
                  <a:pt x="320" y="0"/>
                </a:lnTo>
                <a:cubicBezTo>
                  <a:pt x="331" y="0"/>
                  <a:pt x="341" y="9"/>
                  <a:pt x="341" y="21"/>
                </a:cubicBezTo>
                <a:cubicBezTo>
                  <a:pt x="341" y="33"/>
                  <a:pt x="331" y="42"/>
                  <a:pt x="320" y="42"/>
                </a:cubicBezTo>
                <a:lnTo>
                  <a:pt x="21" y="42"/>
                </a:lnTo>
                <a:cubicBezTo>
                  <a:pt x="9" y="42"/>
                  <a:pt x="0" y="33"/>
                  <a:pt x="0" y="21"/>
                </a:cubicBezTo>
                <a:cubicBezTo>
                  <a:pt x="0" y="9"/>
                  <a:pt x="9" y="0"/>
                  <a:pt x="21" y="0"/>
                </a:cubicBezTo>
                <a:close/>
                <a:moveTo>
                  <a:pt x="533" y="0"/>
                </a:moveTo>
                <a:lnTo>
                  <a:pt x="832" y="0"/>
                </a:lnTo>
                <a:cubicBezTo>
                  <a:pt x="843" y="0"/>
                  <a:pt x="853" y="9"/>
                  <a:pt x="853" y="21"/>
                </a:cubicBezTo>
                <a:cubicBezTo>
                  <a:pt x="853" y="33"/>
                  <a:pt x="843" y="42"/>
                  <a:pt x="832" y="42"/>
                </a:cubicBezTo>
                <a:lnTo>
                  <a:pt x="533" y="42"/>
                </a:lnTo>
                <a:cubicBezTo>
                  <a:pt x="521" y="42"/>
                  <a:pt x="512" y="33"/>
                  <a:pt x="512" y="21"/>
                </a:cubicBezTo>
                <a:cubicBezTo>
                  <a:pt x="512" y="9"/>
                  <a:pt x="521" y="0"/>
                  <a:pt x="533" y="0"/>
                </a:cubicBezTo>
                <a:close/>
                <a:moveTo>
                  <a:pt x="1045" y="0"/>
                </a:moveTo>
                <a:lnTo>
                  <a:pt x="1344" y="0"/>
                </a:lnTo>
                <a:cubicBezTo>
                  <a:pt x="1355" y="0"/>
                  <a:pt x="1365" y="9"/>
                  <a:pt x="1365" y="21"/>
                </a:cubicBezTo>
                <a:cubicBezTo>
                  <a:pt x="1365" y="33"/>
                  <a:pt x="1355" y="42"/>
                  <a:pt x="1344" y="42"/>
                </a:cubicBezTo>
                <a:lnTo>
                  <a:pt x="1045" y="42"/>
                </a:lnTo>
                <a:cubicBezTo>
                  <a:pt x="1033" y="42"/>
                  <a:pt x="1024" y="33"/>
                  <a:pt x="1024" y="21"/>
                </a:cubicBezTo>
                <a:cubicBezTo>
                  <a:pt x="1024" y="9"/>
                  <a:pt x="1033" y="0"/>
                  <a:pt x="1045" y="0"/>
                </a:cubicBezTo>
                <a:close/>
                <a:moveTo>
                  <a:pt x="1557" y="0"/>
                </a:moveTo>
                <a:lnTo>
                  <a:pt x="1856" y="0"/>
                </a:lnTo>
                <a:cubicBezTo>
                  <a:pt x="1867" y="0"/>
                  <a:pt x="1877" y="9"/>
                  <a:pt x="1877" y="21"/>
                </a:cubicBezTo>
                <a:cubicBezTo>
                  <a:pt x="1877" y="33"/>
                  <a:pt x="1867" y="42"/>
                  <a:pt x="1856" y="42"/>
                </a:cubicBezTo>
                <a:lnTo>
                  <a:pt x="1557" y="42"/>
                </a:lnTo>
                <a:cubicBezTo>
                  <a:pt x="1545" y="42"/>
                  <a:pt x="1536" y="33"/>
                  <a:pt x="1536" y="21"/>
                </a:cubicBezTo>
                <a:cubicBezTo>
                  <a:pt x="1536" y="9"/>
                  <a:pt x="1545" y="0"/>
                  <a:pt x="1557" y="0"/>
                </a:cubicBezTo>
                <a:close/>
                <a:moveTo>
                  <a:pt x="2069" y="0"/>
                </a:moveTo>
                <a:lnTo>
                  <a:pt x="2368" y="0"/>
                </a:lnTo>
                <a:cubicBezTo>
                  <a:pt x="2379" y="0"/>
                  <a:pt x="2389" y="9"/>
                  <a:pt x="2389" y="21"/>
                </a:cubicBezTo>
                <a:cubicBezTo>
                  <a:pt x="2389" y="33"/>
                  <a:pt x="2379" y="42"/>
                  <a:pt x="2368" y="42"/>
                </a:cubicBezTo>
                <a:lnTo>
                  <a:pt x="2069" y="42"/>
                </a:lnTo>
                <a:cubicBezTo>
                  <a:pt x="2057" y="42"/>
                  <a:pt x="2048" y="33"/>
                  <a:pt x="2048" y="21"/>
                </a:cubicBezTo>
                <a:cubicBezTo>
                  <a:pt x="2048" y="9"/>
                  <a:pt x="2057" y="0"/>
                  <a:pt x="2069" y="0"/>
                </a:cubicBezTo>
                <a:close/>
                <a:moveTo>
                  <a:pt x="2581" y="0"/>
                </a:moveTo>
                <a:lnTo>
                  <a:pt x="2880" y="0"/>
                </a:lnTo>
                <a:cubicBezTo>
                  <a:pt x="2891" y="0"/>
                  <a:pt x="2901" y="9"/>
                  <a:pt x="2901" y="21"/>
                </a:cubicBezTo>
                <a:cubicBezTo>
                  <a:pt x="2901" y="33"/>
                  <a:pt x="2891" y="42"/>
                  <a:pt x="2880" y="42"/>
                </a:cubicBezTo>
                <a:lnTo>
                  <a:pt x="2581" y="42"/>
                </a:lnTo>
                <a:cubicBezTo>
                  <a:pt x="2569" y="42"/>
                  <a:pt x="2560" y="33"/>
                  <a:pt x="2560" y="21"/>
                </a:cubicBezTo>
                <a:cubicBezTo>
                  <a:pt x="2560" y="9"/>
                  <a:pt x="2569" y="0"/>
                  <a:pt x="2581" y="0"/>
                </a:cubicBezTo>
                <a:close/>
                <a:moveTo>
                  <a:pt x="3093" y="0"/>
                </a:moveTo>
                <a:lnTo>
                  <a:pt x="3392" y="0"/>
                </a:lnTo>
                <a:cubicBezTo>
                  <a:pt x="3403" y="0"/>
                  <a:pt x="3413" y="9"/>
                  <a:pt x="3413" y="21"/>
                </a:cubicBezTo>
                <a:cubicBezTo>
                  <a:pt x="3413" y="33"/>
                  <a:pt x="3403" y="42"/>
                  <a:pt x="3392" y="42"/>
                </a:cubicBezTo>
                <a:lnTo>
                  <a:pt x="3093" y="42"/>
                </a:lnTo>
                <a:cubicBezTo>
                  <a:pt x="3081" y="42"/>
                  <a:pt x="3072" y="33"/>
                  <a:pt x="3072" y="21"/>
                </a:cubicBezTo>
                <a:cubicBezTo>
                  <a:pt x="3072" y="9"/>
                  <a:pt x="3081" y="0"/>
                  <a:pt x="3093" y="0"/>
                </a:cubicBezTo>
                <a:close/>
                <a:moveTo>
                  <a:pt x="3605" y="0"/>
                </a:moveTo>
                <a:lnTo>
                  <a:pt x="3904" y="0"/>
                </a:lnTo>
                <a:cubicBezTo>
                  <a:pt x="3915" y="0"/>
                  <a:pt x="3925" y="9"/>
                  <a:pt x="3925" y="21"/>
                </a:cubicBezTo>
                <a:cubicBezTo>
                  <a:pt x="3925" y="33"/>
                  <a:pt x="3915" y="42"/>
                  <a:pt x="3904" y="42"/>
                </a:cubicBezTo>
                <a:lnTo>
                  <a:pt x="3605" y="42"/>
                </a:lnTo>
                <a:cubicBezTo>
                  <a:pt x="3593" y="42"/>
                  <a:pt x="3584" y="33"/>
                  <a:pt x="3584" y="21"/>
                </a:cubicBezTo>
                <a:cubicBezTo>
                  <a:pt x="3584" y="9"/>
                  <a:pt x="3593" y="0"/>
                  <a:pt x="3605" y="0"/>
                </a:cubicBezTo>
                <a:close/>
                <a:moveTo>
                  <a:pt x="4117" y="0"/>
                </a:moveTo>
                <a:lnTo>
                  <a:pt x="4416" y="0"/>
                </a:lnTo>
                <a:cubicBezTo>
                  <a:pt x="4427" y="0"/>
                  <a:pt x="4437" y="9"/>
                  <a:pt x="4437" y="21"/>
                </a:cubicBezTo>
                <a:cubicBezTo>
                  <a:pt x="4437" y="33"/>
                  <a:pt x="4427" y="42"/>
                  <a:pt x="4416" y="42"/>
                </a:cubicBezTo>
                <a:lnTo>
                  <a:pt x="4117" y="42"/>
                </a:lnTo>
                <a:cubicBezTo>
                  <a:pt x="4105" y="42"/>
                  <a:pt x="4096" y="33"/>
                  <a:pt x="4096" y="21"/>
                </a:cubicBezTo>
                <a:cubicBezTo>
                  <a:pt x="4096" y="9"/>
                  <a:pt x="4105" y="0"/>
                  <a:pt x="4117" y="0"/>
                </a:cubicBezTo>
                <a:close/>
                <a:moveTo>
                  <a:pt x="4629" y="0"/>
                </a:moveTo>
                <a:lnTo>
                  <a:pt x="4928" y="0"/>
                </a:lnTo>
                <a:cubicBezTo>
                  <a:pt x="4939" y="0"/>
                  <a:pt x="4949" y="9"/>
                  <a:pt x="4949" y="21"/>
                </a:cubicBezTo>
                <a:cubicBezTo>
                  <a:pt x="4949" y="33"/>
                  <a:pt x="4939" y="42"/>
                  <a:pt x="4928" y="42"/>
                </a:cubicBezTo>
                <a:lnTo>
                  <a:pt x="4629" y="42"/>
                </a:lnTo>
                <a:cubicBezTo>
                  <a:pt x="4617" y="42"/>
                  <a:pt x="4608" y="33"/>
                  <a:pt x="4608" y="21"/>
                </a:cubicBezTo>
                <a:cubicBezTo>
                  <a:pt x="4608" y="9"/>
                  <a:pt x="4617" y="0"/>
                  <a:pt x="4629" y="0"/>
                </a:cubicBezTo>
                <a:close/>
                <a:moveTo>
                  <a:pt x="5141" y="0"/>
                </a:moveTo>
                <a:lnTo>
                  <a:pt x="5440" y="0"/>
                </a:lnTo>
                <a:cubicBezTo>
                  <a:pt x="5451" y="0"/>
                  <a:pt x="5461" y="9"/>
                  <a:pt x="5461" y="21"/>
                </a:cubicBezTo>
                <a:cubicBezTo>
                  <a:pt x="5461" y="33"/>
                  <a:pt x="5451" y="42"/>
                  <a:pt x="5440" y="42"/>
                </a:cubicBezTo>
                <a:lnTo>
                  <a:pt x="5141" y="42"/>
                </a:lnTo>
                <a:cubicBezTo>
                  <a:pt x="5129" y="42"/>
                  <a:pt x="5120" y="33"/>
                  <a:pt x="5120" y="21"/>
                </a:cubicBezTo>
                <a:cubicBezTo>
                  <a:pt x="5120" y="9"/>
                  <a:pt x="5129" y="0"/>
                  <a:pt x="5141" y="0"/>
                </a:cubicBezTo>
                <a:close/>
                <a:moveTo>
                  <a:pt x="5653" y="0"/>
                </a:moveTo>
                <a:lnTo>
                  <a:pt x="5952" y="0"/>
                </a:lnTo>
                <a:cubicBezTo>
                  <a:pt x="5963" y="0"/>
                  <a:pt x="5973" y="9"/>
                  <a:pt x="5973" y="21"/>
                </a:cubicBezTo>
                <a:cubicBezTo>
                  <a:pt x="5973" y="33"/>
                  <a:pt x="5963" y="42"/>
                  <a:pt x="5952" y="42"/>
                </a:cubicBezTo>
                <a:lnTo>
                  <a:pt x="5653" y="42"/>
                </a:lnTo>
                <a:cubicBezTo>
                  <a:pt x="5641" y="42"/>
                  <a:pt x="5632" y="33"/>
                  <a:pt x="5632" y="21"/>
                </a:cubicBezTo>
                <a:cubicBezTo>
                  <a:pt x="5632" y="9"/>
                  <a:pt x="5641" y="0"/>
                  <a:pt x="5653" y="0"/>
                </a:cubicBezTo>
                <a:close/>
                <a:moveTo>
                  <a:pt x="6165" y="0"/>
                </a:moveTo>
                <a:lnTo>
                  <a:pt x="6464" y="0"/>
                </a:lnTo>
                <a:cubicBezTo>
                  <a:pt x="6475" y="0"/>
                  <a:pt x="6485" y="9"/>
                  <a:pt x="6485" y="21"/>
                </a:cubicBezTo>
                <a:cubicBezTo>
                  <a:pt x="6485" y="33"/>
                  <a:pt x="6475" y="42"/>
                  <a:pt x="6464" y="42"/>
                </a:cubicBezTo>
                <a:lnTo>
                  <a:pt x="6165" y="42"/>
                </a:lnTo>
                <a:cubicBezTo>
                  <a:pt x="6153" y="42"/>
                  <a:pt x="6144" y="33"/>
                  <a:pt x="6144" y="21"/>
                </a:cubicBezTo>
                <a:cubicBezTo>
                  <a:pt x="6144" y="9"/>
                  <a:pt x="6153" y="0"/>
                  <a:pt x="6165" y="0"/>
                </a:cubicBezTo>
                <a:close/>
                <a:moveTo>
                  <a:pt x="6677" y="0"/>
                </a:moveTo>
                <a:lnTo>
                  <a:pt x="6976" y="0"/>
                </a:lnTo>
                <a:cubicBezTo>
                  <a:pt x="6987" y="0"/>
                  <a:pt x="6997" y="9"/>
                  <a:pt x="6997" y="21"/>
                </a:cubicBezTo>
                <a:cubicBezTo>
                  <a:pt x="6997" y="33"/>
                  <a:pt x="6987" y="42"/>
                  <a:pt x="6976" y="42"/>
                </a:cubicBezTo>
                <a:lnTo>
                  <a:pt x="6677" y="42"/>
                </a:lnTo>
                <a:cubicBezTo>
                  <a:pt x="6665" y="42"/>
                  <a:pt x="6656" y="33"/>
                  <a:pt x="6656" y="21"/>
                </a:cubicBezTo>
                <a:cubicBezTo>
                  <a:pt x="6656" y="9"/>
                  <a:pt x="6665" y="0"/>
                  <a:pt x="6677" y="0"/>
                </a:cubicBezTo>
                <a:close/>
                <a:moveTo>
                  <a:pt x="7189" y="0"/>
                </a:moveTo>
                <a:lnTo>
                  <a:pt x="7488" y="0"/>
                </a:lnTo>
                <a:cubicBezTo>
                  <a:pt x="7499" y="0"/>
                  <a:pt x="7509" y="9"/>
                  <a:pt x="7509" y="21"/>
                </a:cubicBezTo>
                <a:cubicBezTo>
                  <a:pt x="7509" y="33"/>
                  <a:pt x="7499" y="42"/>
                  <a:pt x="7488" y="42"/>
                </a:cubicBezTo>
                <a:lnTo>
                  <a:pt x="7189" y="42"/>
                </a:lnTo>
                <a:cubicBezTo>
                  <a:pt x="7177" y="42"/>
                  <a:pt x="7168" y="33"/>
                  <a:pt x="7168" y="21"/>
                </a:cubicBezTo>
                <a:cubicBezTo>
                  <a:pt x="7168" y="9"/>
                  <a:pt x="7177" y="0"/>
                  <a:pt x="7189" y="0"/>
                </a:cubicBezTo>
                <a:close/>
                <a:moveTo>
                  <a:pt x="7701" y="0"/>
                </a:moveTo>
                <a:lnTo>
                  <a:pt x="8000" y="0"/>
                </a:lnTo>
                <a:cubicBezTo>
                  <a:pt x="8011" y="0"/>
                  <a:pt x="8021" y="9"/>
                  <a:pt x="8021" y="21"/>
                </a:cubicBezTo>
                <a:cubicBezTo>
                  <a:pt x="8021" y="33"/>
                  <a:pt x="8011" y="42"/>
                  <a:pt x="8000" y="42"/>
                </a:cubicBezTo>
                <a:lnTo>
                  <a:pt x="7701" y="42"/>
                </a:lnTo>
                <a:cubicBezTo>
                  <a:pt x="7689" y="42"/>
                  <a:pt x="7680" y="33"/>
                  <a:pt x="7680" y="21"/>
                </a:cubicBezTo>
                <a:cubicBezTo>
                  <a:pt x="7680" y="9"/>
                  <a:pt x="7689" y="0"/>
                  <a:pt x="7701" y="0"/>
                </a:cubicBezTo>
                <a:close/>
                <a:moveTo>
                  <a:pt x="8213" y="0"/>
                </a:moveTo>
                <a:lnTo>
                  <a:pt x="8512" y="0"/>
                </a:lnTo>
                <a:cubicBezTo>
                  <a:pt x="8523" y="0"/>
                  <a:pt x="8533" y="9"/>
                  <a:pt x="8533" y="21"/>
                </a:cubicBezTo>
                <a:cubicBezTo>
                  <a:pt x="8533" y="33"/>
                  <a:pt x="8523" y="42"/>
                  <a:pt x="8512" y="42"/>
                </a:cubicBezTo>
                <a:lnTo>
                  <a:pt x="8213" y="42"/>
                </a:lnTo>
                <a:cubicBezTo>
                  <a:pt x="8201" y="42"/>
                  <a:pt x="8192" y="33"/>
                  <a:pt x="8192" y="21"/>
                </a:cubicBezTo>
                <a:cubicBezTo>
                  <a:pt x="8192" y="9"/>
                  <a:pt x="8201" y="0"/>
                  <a:pt x="8213" y="0"/>
                </a:cubicBezTo>
                <a:close/>
                <a:moveTo>
                  <a:pt x="8725" y="0"/>
                </a:moveTo>
                <a:lnTo>
                  <a:pt x="9024" y="0"/>
                </a:lnTo>
                <a:cubicBezTo>
                  <a:pt x="9035" y="0"/>
                  <a:pt x="9045" y="9"/>
                  <a:pt x="9045" y="21"/>
                </a:cubicBezTo>
                <a:cubicBezTo>
                  <a:pt x="9045" y="33"/>
                  <a:pt x="9035" y="42"/>
                  <a:pt x="9024" y="42"/>
                </a:cubicBezTo>
                <a:lnTo>
                  <a:pt x="8725" y="42"/>
                </a:lnTo>
                <a:cubicBezTo>
                  <a:pt x="8713" y="42"/>
                  <a:pt x="8704" y="33"/>
                  <a:pt x="8704" y="21"/>
                </a:cubicBezTo>
                <a:cubicBezTo>
                  <a:pt x="8704" y="9"/>
                  <a:pt x="8713" y="0"/>
                  <a:pt x="8725" y="0"/>
                </a:cubicBezTo>
                <a:close/>
                <a:moveTo>
                  <a:pt x="9237" y="0"/>
                </a:moveTo>
                <a:lnTo>
                  <a:pt x="9536" y="0"/>
                </a:lnTo>
                <a:cubicBezTo>
                  <a:pt x="9547" y="0"/>
                  <a:pt x="9557" y="9"/>
                  <a:pt x="9557" y="21"/>
                </a:cubicBezTo>
                <a:cubicBezTo>
                  <a:pt x="9557" y="33"/>
                  <a:pt x="9547" y="42"/>
                  <a:pt x="9536" y="42"/>
                </a:cubicBezTo>
                <a:lnTo>
                  <a:pt x="9237" y="42"/>
                </a:lnTo>
                <a:cubicBezTo>
                  <a:pt x="9225" y="42"/>
                  <a:pt x="9216" y="33"/>
                  <a:pt x="9216" y="21"/>
                </a:cubicBezTo>
                <a:cubicBezTo>
                  <a:pt x="9216" y="9"/>
                  <a:pt x="9225" y="0"/>
                  <a:pt x="9237" y="0"/>
                </a:cubicBezTo>
                <a:close/>
                <a:moveTo>
                  <a:pt x="9749" y="0"/>
                </a:moveTo>
                <a:lnTo>
                  <a:pt x="10048" y="0"/>
                </a:lnTo>
                <a:cubicBezTo>
                  <a:pt x="10059" y="0"/>
                  <a:pt x="10069" y="9"/>
                  <a:pt x="10069" y="21"/>
                </a:cubicBezTo>
                <a:cubicBezTo>
                  <a:pt x="10069" y="33"/>
                  <a:pt x="10059" y="42"/>
                  <a:pt x="10048" y="42"/>
                </a:cubicBezTo>
                <a:lnTo>
                  <a:pt x="9749" y="42"/>
                </a:lnTo>
                <a:cubicBezTo>
                  <a:pt x="9737" y="42"/>
                  <a:pt x="9728" y="33"/>
                  <a:pt x="9728" y="21"/>
                </a:cubicBezTo>
                <a:cubicBezTo>
                  <a:pt x="9728" y="9"/>
                  <a:pt x="9737" y="0"/>
                  <a:pt x="9749" y="0"/>
                </a:cubicBezTo>
                <a:close/>
                <a:moveTo>
                  <a:pt x="10261" y="0"/>
                </a:moveTo>
                <a:lnTo>
                  <a:pt x="10560" y="0"/>
                </a:lnTo>
                <a:cubicBezTo>
                  <a:pt x="10571" y="0"/>
                  <a:pt x="10581" y="9"/>
                  <a:pt x="10581" y="21"/>
                </a:cubicBezTo>
                <a:cubicBezTo>
                  <a:pt x="10581" y="33"/>
                  <a:pt x="10571" y="42"/>
                  <a:pt x="10560" y="42"/>
                </a:cubicBezTo>
                <a:lnTo>
                  <a:pt x="10261" y="42"/>
                </a:lnTo>
                <a:cubicBezTo>
                  <a:pt x="10249" y="42"/>
                  <a:pt x="10240" y="33"/>
                  <a:pt x="10240" y="21"/>
                </a:cubicBezTo>
                <a:cubicBezTo>
                  <a:pt x="10240" y="9"/>
                  <a:pt x="10249" y="0"/>
                  <a:pt x="10261" y="0"/>
                </a:cubicBezTo>
                <a:close/>
                <a:moveTo>
                  <a:pt x="10773" y="0"/>
                </a:moveTo>
                <a:lnTo>
                  <a:pt x="11072" y="0"/>
                </a:lnTo>
                <a:cubicBezTo>
                  <a:pt x="11083" y="0"/>
                  <a:pt x="11093" y="9"/>
                  <a:pt x="11093" y="21"/>
                </a:cubicBezTo>
                <a:cubicBezTo>
                  <a:pt x="11093" y="33"/>
                  <a:pt x="11083" y="42"/>
                  <a:pt x="11072" y="42"/>
                </a:cubicBezTo>
                <a:lnTo>
                  <a:pt x="10773" y="42"/>
                </a:lnTo>
                <a:cubicBezTo>
                  <a:pt x="10761" y="42"/>
                  <a:pt x="10752" y="33"/>
                  <a:pt x="10752" y="21"/>
                </a:cubicBezTo>
                <a:cubicBezTo>
                  <a:pt x="10752" y="9"/>
                  <a:pt x="10761" y="0"/>
                  <a:pt x="10773" y="0"/>
                </a:cubicBezTo>
                <a:close/>
                <a:moveTo>
                  <a:pt x="11285" y="0"/>
                </a:moveTo>
                <a:lnTo>
                  <a:pt x="11584" y="0"/>
                </a:lnTo>
                <a:cubicBezTo>
                  <a:pt x="11595" y="0"/>
                  <a:pt x="11605" y="9"/>
                  <a:pt x="11605" y="21"/>
                </a:cubicBezTo>
                <a:cubicBezTo>
                  <a:pt x="11605" y="33"/>
                  <a:pt x="11595" y="42"/>
                  <a:pt x="11584" y="42"/>
                </a:cubicBezTo>
                <a:lnTo>
                  <a:pt x="11285" y="42"/>
                </a:lnTo>
                <a:cubicBezTo>
                  <a:pt x="11273" y="42"/>
                  <a:pt x="11264" y="33"/>
                  <a:pt x="11264" y="21"/>
                </a:cubicBezTo>
                <a:cubicBezTo>
                  <a:pt x="11264" y="9"/>
                  <a:pt x="11273" y="0"/>
                  <a:pt x="11285" y="0"/>
                </a:cubicBezTo>
                <a:close/>
                <a:moveTo>
                  <a:pt x="11797" y="0"/>
                </a:moveTo>
                <a:lnTo>
                  <a:pt x="12096" y="0"/>
                </a:lnTo>
                <a:cubicBezTo>
                  <a:pt x="12107" y="0"/>
                  <a:pt x="12117" y="9"/>
                  <a:pt x="12117" y="21"/>
                </a:cubicBezTo>
                <a:cubicBezTo>
                  <a:pt x="12117" y="33"/>
                  <a:pt x="12107" y="42"/>
                  <a:pt x="12096" y="42"/>
                </a:cubicBezTo>
                <a:lnTo>
                  <a:pt x="11797" y="42"/>
                </a:lnTo>
                <a:cubicBezTo>
                  <a:pt x="11785" y="42"/>
                  <a:pt x="11776" y="33"/>
                  <a:pt x="11776" y="21"/>
                </a:cubicBezTo>
                <a:cubicBezTo>
                  <a:pt x="11776" y="9"/>
                  <a:pt x="11785" y="0"/>
                  <a:pt x="11797" y="0"/>
                </a:cubicBezTo>
                <a:close/>
                <a:moveTo>
                  <a:pt x="12309" y="0"/>
                </a:moveTo>
                <a:lnTo>
                  <a:pt x="12608" y="0"/>
                </a:lnTo>
                <a:cubicBezTo>
                  <a:pt x="12619" y="0"/>
                  <a:pt x="12629" y="9"/>
                  <a:pt x="12629" y="21"/>
                </a:cubicBezTo>
                <a:cubicBezTo>
                  <a:pt x="12629" y="33"/>
                  <a:pt x="12619" y="42"/>
                  <a:pt x="12608" y="42"/>
                </a:cubicBezTo>
                <a:lnTo>
                  <a:pt x="12309" y="42"/>
                </a:lnTo>
                <a:cubicBezTo>
                  <a:pt x="12297" y="42"/>
                  <a:pt x="12288" y="33"/>
                  <a:pt x="12288" y="21"/>
                </a:cubicBezTo>
                <a:cubicBezTo>
                  <a:pt x="12288" y="9"/>
                  <a:pt x="12297" y="0"/>
                  <a:pt x="12309" y="0"/>
                </a:cubicBezTo>
                <a:close/>
                <a:moveTo>
                  <a:pt x="12821" y="0"/>
                </a:moveTo>
                <a:lnTo>
                  <a:pt x="13120" y="0"/>
                </a:lnTo>
                <a:cubicBezTo>
                  <a:pt x="13131" y="0"/>
                  <a:pt x="13141" y="9"/>
                  <a:pt x="13141" y="21"/>
                </a:cubicBezTo>
                <a:cubicBezTo>
                  <a:pt x="13141" y="33"/>
                  <a:pt x="13131" y="42"/>
                  <a:pt x="13120" y="42"/>
                </a:cubicBezTo>
                <a:lnTo>
                  <a:pt x="12821" y="42"/>
                </a:lnTo>
                <a:cubicBezTo>
                  <a:pt x="12809" y="42"/>
                  <a:pt x="12800" y="33"/>
                  <a:pt x="12800" y="21"/>
                </a:cubicBezTo>
                <a:cubicBezTo>
                  <a:pt x="12800" y="9"/>
                  <a:pt x="12809" y="0"/>
                  <a:pt x="12821" y="0"/>
                </a:cubicBezTo>
                <a:close/>
                <a:moveTo>
                  <a:pt x="13333" y="0"/>
                </a:moveTo>
                <a:lnTo>
                  <a:pt x="13488" y="0"/>
                </a:lnTo>
                <a:cubicBezTo>
                  <a:pt x="13500" y="0"/>
                  <a:pt x="13510" y="9"/>
                  <a:pt x="13510" y="21"/>
                </a:cubicBezTo>
                <a:cubicBezTo>
                  <a:pt x="13510" y="33"/>
                  <a:pt x="13500" y="42"/>
                  <a:pt x="13488" y="42"/>
                </a:cubicBezTo>
                <a:lnTo>
                  <a:pt x="13333" y="42"/>
                </a:lnTo>
                <a:cubicBezTo>
                  <a:pt x="13321" y="42"/>
                  <a:pt x="13312" y="33"/>
                  <a:pt x="13312" y="21"/>
                </a:cubicBezTo>
                <a:cubicBezTo>
                  <a:pt x="13312" y="9"/>
                  <a:pt x="13321" y="0"/>
                  <a:pt x="13333" y="0"/>
                </a:cubicBezTo>
                <a:close/>
              </a:path>
            </a:pathLst>
          </a:custGeom>
          <a:solidFill>
            <a:srgbClr val="F44336"/>
          </a:solidFill>
          <a:ln w="0" cap="flat">
            <a:solidFill>
              <a:srgbClr val="F4433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6F70A32C-046C-A598-574E-34F5F63F55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8127" y="3870300"/>
            <a:ext cx="0" cy="1657252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9F78F6C3-DB55-EDC5-45D9-AF7E81D3AC7E}"/>
              </a:ext>
            </a:extLst>
          </p:cNvPr>
          <p:cNvSpPr>
            <a:spLocks/>
          </p:cNvSpPr>
          <p:nvPr/>
        </p:nvSpPr>
        <p:spPr bwMode="auto">
          <a:xfrm>
            <a:off x="2335551" y="3870300"/>
            <a:ext cx="147746" cy="138510"/>
          </a:xfrm>
          <a:custGeom>
            <a:avLst/>
            <a:gdLst>
              <a:gd name="T0" fmla="*/ 57 w 57"/>
              <a:gd name="T1" fmla="*/ 57 h 57"/>
              <a:gd name="T2" fmla="*/ 28 w 57"/>
              <a:gd name="T3" fmla="*/ 0 h 57"/>
              <a:gd name="T4" fmla="*/ 0 w 57"/>
              <a:gd name="T5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57">
                <a:moveTo>
                  <a:pt x="57" y="57"/>
                </a:moveTo>
                <a:lnTo>
                  <a:pt x="28" y="0"/>
                </a:lnTo>
                <a:lnTo>
                  <a:pt x="0" y="57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D16C22F6-C7E5-5F92-B15F-A7F407493A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8127" y="5527553"/>
            <a:ext cx="6622616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7EA1CF0E-15DA-C4A2-067A-C06D5FBE52DC}"/>
              </a:ext>
            </a:extLst>
          </p:cNvPr>
          <p:cNvSpPr>
            <a:spLocks/>
          </p:cNvSpPr>
          <p:nvPr/>
        </p:nvSpPr>
        <p:spPr bwMode="auto">
          <a:xfrm>
            <a:off x="8882997" y="5457082"/>
            <a:ext cx="147746" cy="138510"/>
          </a:xfrm>
          <a:custGeom>
            <a:avLst/>
            <a:gdLst>
              <a:gd name="T0" fmla="*/ 0 w 57"/>
              <a:gd name="T1" fmla="*/ 57 h 57"/>
              <a:gd name="T2" fmla="*/ 57 w 57"/>
              <a:gd name="T3" fmla="*/ 29 h 57"/>
              <a:gd name="T4" fmla="*/ 0 w 57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57">
                <a:moveTo>
                  <a:pt x="0" y="57"/>
                </a:moveTo>
                <a:lnTo>
                  <a:pt x="57" y="29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0" name="Line 21">
            <a:extLst>
              <a:ext uri="{FF2B5EF4-FFF2-40B4-BE49-F238E27FC236}">
                <a16:creationId xmlns:a16="http://schemas.microsoft.com/office/drawing/2014/main" id="{5A6659C2-984F-00AB-E003-DB17FFD53E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8127" y="2059958"/>
            <a:ext cx="0" cy="1567343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1" name="Freeform 22">
            <a:extLst>
              <a:ext uri="{FF2B5EF4-FFF2-40B4-BE49-F238E27FC236}">
                <a16:creationId xmlns:a16="http://schemas.microsoft.com/office/drawing/2014/main" id="{F8B68B44-83C5-6988-43DB-5D27CD17E7E7}"/>
              </a:ext>
            </a:extLst>
          </p:cNvPr>
          <p:cNvSpPr>
            <a:spLocks/>
          </p:cNvSpPr>
          <p:nvPr/>
        </p:nvSpPr>
        <p:spPr bwMode="auto">
          <a:xfrm>
            <a:off x="2335551" y="2059958"/>
            <a:ext cx="147746" cy="136080"/>
          </a:xfrm>
          <a:custGeom>
            <a:avLst/>
            <a:gdLst>
              <a:gd name="T0" fmla="*/ 57 w 57"/>
              <a:gd name="T1" fmla="*/ 56 h 56"/>
              <a:gd name="T2" fmla="*/ 28 w 57"/>
              <a:gd name="T3" fmla="*/ 0 h 56"/>
              <a:gd name="T4" fmla="*/ 0 w 57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56">
                <a:moveTo>
                  <a:pt x="57" y="56"/>
                </a:moveTo>
                <a:lnTo>
                  <a:pt x="28" y="0"/>
                </a:lnTo>
                <a:lnTo>
                  <a:pt x="0" y="56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2" name="Line 23">
            <a:extLst>
              <a:ext uri="{FF2B5EF4-FFF2-40B4-BE49-F238E27FC236}">
                <a16:creationId xmlns:a16="http://schemas.microsoft.com/office/drawing/2014/main" id="{F0283FC0-B148-A21C-F275-70567C5100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8127" y="3627301"/>
            <a:ext cx="6622616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id="{3957E828-6B3E-78AB-0956-7DE9DAE16E73}"/>
              </a:ext>
            </a:extLst>
          </p:cNvPr>
          <p:cNvSpPr>
            <a:spLocks/>
          </p:cNvSpPr>
          <p:nvPr/>
        </p:nvSpPr>
        <p:spPr bwMode="auto">
          <a:xfrm>
            <a:off x="8882997" y="3559262"/>
            <a:ext cx="147746" cy="136080"/>
          </a:xfrm>
          <a:custGeom>
            <a:avLst/>
            <a:gdLst>
              <a:gd name="T0" fmla="*/ 0 w 57"/>
              <a:gd name="T1" fmla="*/ 56 h 56"/>
              <a:gd name="T2" fmla="*/ 57 w 57"/>
              <a:gd name="T3" fmla="*/ 28 h 56"/>
              <a:gd name="T4" fmla="*/ 0 w 57"/>
              <a:gd name="T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56">
                <a:moveTo>
                  <a:pt x="0" y="56"/>
                </a:moveTo>
                <a:lnTo>
                  <a:pt x="57" y="28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51B3D4DF-DBD1-4394-E2A9-60B77E940FC9}"/>
              </a:ext>
            </a:extLst>
          </p:cNvPr>
          <p:cNvGrpSpPr/>
          <p:nvPr/>
        </p:nvGrpSpPr>
        <p:grpSpPr>
          <a:xfrm>
            <a:off x="2408127" y="3391592"/>
            <a:ext cx="484707" cy="993866"/>
            <a:chOff x="2408127" y="3651474"/>
            <a:chExt cx="484707" cy="993866"/>
          </a:xfrm>
        </p:grpSpPr>
        <p:sp>
          <p:nvSpPr>
            <p:cNvPr id="24" name="Line 25">
              <a:extLst>
                <a:ext uri="{FF2B5EF4-FFF2-40B4-BE49-F238E27FC236}">
                  <a16:creationId xmlns:a16="http://schemas.microsoft.com/office/drawing/2014/main" id="{D280CF76-C268-139F-7091-E946D85D33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8127" y="4625900"/>
              <a:ext cx="484707" cy="0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Line 30">
              <a:extLst>
                <a:ext uri="{FF2B5EF4-FFF2-40B4-BE49-F238E27FC236}">
                  <a16:creationId xmlns:a16="http://schemas.microsoft.com/office/drawing/2014/main" id="{8B58269D-44C6-86D4-DE99-E19441A9D9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8127" y="3651474"/>
              <a:ext cx="456195" cy="23571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Line 31">
              <a:extLst>
                <a:ext uri="{FF2B5EF4-FFF2-40B4-BE49-F238E27FC236}">
                  <a16:creationId xmlns:a16="http://schemas.microsoft.com/office/drawing/2014/main" id="{B81D55CE-2F2F-C398-288E-F2630922F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8127" y="4645340"/>
              <a:ext cx="476932" cy="0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sp>
        <p:nvSpPr>
          <p:cNvPr id="63" name="Rectangle 64">
            <a:extLst>
              <a:ext uri="{FF2B5EF4-FFF2-40B4-BE49-F238E27FC236}">
                <a16:creationId xmlns:a16="http://schemas.microsoft.com/office/drawing/2014/main" id="{39A319FF-0515-4D75-8E16-4B7D49363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306" y="4786405"/>
            <a:ext cx="843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rebuchet MS" panose="020B0603020202020204" pitchFamily="34" charset="0"/>
              </a:rPr>
              <a:t>Probe</a:t>
            </a:r>
          </a:p>
        </p:txBody>
      </p:sp>
      <p:sp>
        <p:nvSpPr>
          <p:cNvPr id="71" name="Rectangle 72">
            <a:extLst>
              <a:ext uri="{FF2B5EF4-FFF2-40B4-BE49-F238E27FC236}">
                <a16:creationId xmlns:a16="http://schemas.microsoft.com/office/drawing/2014/main" id="{2CE4C317-42AC-3BA1-69B2-1E22DD123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386" y="3809550"/>
            <a:ext cx="502665" cy="30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Rate</a:t>
            </a:r>
            <a:endParaRPr kumimoji="0" lang="zh-CN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3" name="Rectangle 74">
            <a:extLst>
              <a:ext uri="{FF2B5EF4-FFF2-40B4-BE49-F238E27FC236}">
                <a16:creationId xmlns:a16="http://schemas.microsoft.com/office/drawing/2014/main" id="{D43390B7-460F-E3D4-9042-CBCD9F878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6000" y="3655757"/>
            <a:ext cx="552457" cy="30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Time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049FB3A6-5CFC-361B-7C37-273EA1C3F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6913" y="1650998"/>
            <a:ext cx="2199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E53935"/>
                </a:solidFill>
                <a:effectLst/>
                <a:latin typeface="Calibri" panose="020F0502020204030204" pitchFamily="34" charset="0"/>
              </a:rPr>
              <a:t>High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E53935"/>
                </a:solidFill>
                <a:effectLst/>
                <a:latin typeface="Calibri" panose="020F0502020204030204" pitchFamily="34" charset="0"/>
              </a:rPr>
              <a:t>-priority flow</a:t>
            </a:r>
          </a:p>
        </p:txBody>
      </p:sp>
      <p:sp>
        <p:nvSpPr>
          <p:cNvPr id="5" name="Line 48">
            <a:extLst>
              <a:ext uri="{FF2B5EF4-FFF2-40B4-BE49-F238E27FC236}">
                <a16:creationId xmlns:a16="http://schemas.microsoft.com/office/drawing/2014/main" id="{6F0D3782-DFFF-19AF-11CE-D5DB4AF756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2170" y="1847932"/>
            <a:ext cx="722313" cy="0"/>
          </a:xfrm>
          <a:prstGeom prst="line">
            <a:avLst/>
          </a:prstGeom>
          <a:noFill/>
          <a:ln w="28575" cap="rnd">
            <a:solidFill>
              <a:srgbClr val="EB4C3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6" name="Rectangle 52">
            <a:extLst>
              <a:ext uri="{FF2B5EF4-FFF2-40B4-BE49-F238E27FC236}">
                <a16:creationId xmlns:a16="http://schemas.microsoft.com/office/drawing/2014/main" id="{7E92E22E-932D-C16A-1E9E-B92579195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667" y="1671434"/>
            <a:ext cx="2140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4086E3"/>
                </a:solidFill>
                <a:effectLst/>
                <a:latin typeface="Calibri" panose="020F0502020204030204" pitchFamily="34" charset="0"/>
              </a:rPr>
              <a:t>Low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4086E3"/>
                </a:solidFill>
                <a:effectLst/>
                <a:latin typeface="Calibri" panose="020F0502020204030204" pitchFamily="34" charset="0"/>
              </a:rPr>
              <a:t>-priority flow</a:t>
            </a:r>
          </a:p>
        </p:txBody>
      </p:sp>
      <p:sp>
        <p:nvSpPr>
          <p:cNvPr id="7" name="Line 55">
            <a:extLst>
              <a:ext uri="{FF2B5EF4-FFF2-40B4-BE49-F238E27FC236}">
                <a16:creationId xmlns:a16="http://schemas.microsoft.com/office/drawing/2014/main" id="{DCD57945-55B1-74AC-B500-CA4A8733C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9105" y="1858844"/>
            <a:ext cx="722313" cy="3175"/>
          </a:xfrm>
          <a:prstGeom prst="line">
            <a:avLst/>
          </a:prstGeom>
          <a:noFill/>
          <a:ln w="28575" cap="rnd">
            <a:solidFill>
              <a:srgbClr val="4086E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4945CC1F-8FB9-0D4C-9EBA-B04EB21CEB8A}"/>
              </a:ext>
            </a:extLst>
          </p:cNvPr>
          <p:cNvCxnSpPr>
            <a:cxnSpLocks/>
          </p:cNvCxnSpPr>
          <p:nvPr/>
        </p:nvCxnSpPr>
        <p:spPr>
          <a:xfrm>
            <a:off x="4320690" y="5158168"/>
            <a:ext cx="0" cy="29891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8A1414B7-1E6C-A264-7FB9-63E0AB60A321}"/>
                  </a:ext>
                </a:extLst>
              </p:cNvPr>
              <p:cNvSpPr txBox="1"/>
              <p:nvPr/>
            </p:nvSpPr>
            <p:spPr>
              <a:xfrm>
                <a:off x="9287008" y="3022007"/>
                <a:ext cx="1567224" cy="6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𝑡𝑎𝑟𝑔𝑒𝑡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000" dirty="0"/>
                  <a:t>of  </a:t>
                </a:r>
              </a:p>
              <a:p>
                <a:pPr>
                  <a:lnSpc>
                    <a:spcPts val="2000"/>
                  </a:lnSpc>
                </a:pPr>
                <a:r>
                  <a:rPr lang="en-US" altLang="zh-CN" sz="2000" dirty="0"/>
                  <a:t>low priority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8A1414B7-1E6C-A264-7FB9-63E0AB60A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008" y="3022007"/>
                <a:ext cx="1567224" cy="605294"/>
              </a:xfrm>
              <a:prstGeom prst="rect">
                <a:avLst/>
              </a:prstGeom>
              <a:blipFill>
                <a:blip r:embed="rId3"/>
                <a:stretch>
                  <a:fillRect l="-3876" t="-16162" r="-3101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8E841FD5-9047-209E-6A8B-16683BB45BBF}"/>
                  </a:ext>
                </a:extLst>
              </p:cNvPr>
              <p:cNvSpPr txBox="1"/>
              <p:nvPr/>
            </p:nvSpPr>
            <p:spPr>
              <a:xfrm>
                <a:off x="9287008" y="2416713"/>
                <a:ext cx="1567224" cy="6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𝑡𝑎𝑟𝑔𝑒𝑡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000" dirty="0"/>
                  <a:t>of  </a:t>
                </a:r>
              </a:p>
              <a:p>
                <a:pPr>
                  <a:lnSpc>
                    <a:spcPts val="2000"/>
                  </a:lnSpc>
                </a:pPr>
                <a:r>
                  <a:rPr lang="en-US" altLang="zh-CN" sz="2000" dirty="0"/>
                  <a:t>high priority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8E841FD5-9047-209E-6A8B-16683BB45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008" y="2416713"/>
                <a:ext cx="1567224" cy="605294"/>
              </a:xfrm>
              <a:prstGeom prst="rect">
                <a:avLst/>
              </a:prstGeom>
              <a:blipFill>
                <a:blip r:embed="rId4"/>
                <a:stretch>
                  <a:fillRect l="-3876" t="-15000" r="-3101" b="-17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组合 83">
            <a:extLst>
              <a:ext uri="{FF2B5EF4-FFF2-40B4-BE49-F238E27FC236}">
                <a16:creationId xmlns:a16="http://schemas.microsoft.com/office/drawing/2014/main" id="{68B14E34-71AD-CACB-B2B4-9BCB22FC879C}"/>
              </a:ext>
            </a:extLst>
          </p:cNvPr>
          <p:cNvGrpSpPr/>
          <p:nvPr/>
        </p:nvGrpSpPr>
        <p:grpSpPr>
          <a:xfrm>
            <a:off x="2804706" y="3207688"/>
            <a:ext cx="557350" cy="1617599"/>
            <a:chOff x="2804706" y="3467570"/>
            <a:chExt cx="557350" cy="1617599"/>
          </a:xfrm>
        </p:grpSpPr>
        <p:sp>
          <p:nvSpPr>
            <p:cNvPr id="31" name="Line 32">
              <a:extLst>
                <a:ext uri="{FF2B5EF4-FFF2-40B4-BE49-F238E27FC236}">
                  <a16:creationId xmlns:a16="http://schemas.microsoft.com/office/drawing/2014/main" id="{4BA6D6A6-230E-F4DD-D261-2A6FC6754F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2834" y="4650200"/>
              <a:ext cx="453605" cy="434969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Line 35">
              <a:extLst>
                <a:ext uri="{FF2B5EF4-FFF2-40B4-BE49-F238E27FC236}">
                  <a16:creationId xmlns:a16="http://schemas.microsoft.com/office/drawing/2014/main" id="{638C65AE-D350-4685-54EF-3B09B0F17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875" y="3641754"/>
              <a:ext cx="0" cy="998726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DD9561D9-5643-FE59-2023-44976143E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706" y="4501969"/>
              <a:ext cx="147746" cy="138510"/>
            </a:xfrm>
            <a:custGeom>
              <a:avLst/>
              <a:gdLst>
                <a:gd name="T0" fmla="*/ 0 w 57"/>
                <a:gd name="T1" fmla="*/ 0 h 57"/>
                <a:gd name="T2" fmla="*/ 29 w 57"/>
                <a:gd name="T3" fmla="*/ 57 h 57"/>
                <a:gd name="T4" fmla="*/ 57 w 57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7">
                  <a:moveTo>
                    <a:pt x="0" y="0"/>
                  </a:moveTo>
                  <a:lnTo>
                    <a:pt x="29" y="57"/>
                  </a:lnTo>
                  <a:lnTo>
                    <a:pt x="57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Line 37">
              <a:extLst>
                <a:ext uri="{FF2B5EF4-FFF2-40B4-BE49-F238E27FC236}">
                  <a16:creationId xmlns:a16="http://schemas.microsoft.com/office/drawing/2014/main" id="{DD498237-1154-F6E5-D0DF-FB2DD084D6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6548" y="3467570"/>
              <a:ext cx="505508" cy="183904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0" name="Line 25">
              <a:extLst>
                <a:ext uri="{FF2B5EF4-FFF2-40B4-BE49-F238E27FC236}">
                  <a16:creationId xmlns:a16="http://schemas.microsoft.com/office/drawing/2014/main" id="{EEA0B973-BC2E-CEE4-9094-8FF913F41A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4012" y="4625900"/>
              <a:ext cx="432428" cy="0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06E4A14C-DC0E-7485-C6CA-8C920C4B191A}"/>
              </a:ext>
            </a:extLst>
          </p:cNvPr>
          <p:cNvGrpSpPr/>
          <p:nvPr/>
        </p:nvGrpSpPr>
        <p:grpSpPr>
          <a:xfrm>
            <a:off x="3345143" y="2747645"/>
            <a:ext cx="2339298" cy="2779906"/>
            <a:chOff x="3345143" y="3007527"/>
            <a:chExt cx="2339298" cy="2779906"/>
          </a:xfrm>
        </p:grpSpPr>
        <p:sp>
          <p:nvSpPr>
            <p:cNvPr id="33" name="Line 34">
              <a:extLst>
                <a:ext uri="{FF2B5EF4-FFF2-40B4-BE49-F238E27FC236}">
                  <a16:creationId xmlns:a16="http://schemas.microsoft.com/office/drawing/2014/main" id="{63902564-7922-A335-B523-5C9DA0E9F0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6439" y="4919928"/>
              <a:ext cx="725766" cy="165239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Line 42">
              <a:extLst>
                <a:ext uri="{FF2B5EF4-FFF2-40B4-BE49-F238E27FC236}">
                  <a16:creationId xmlns:a16="http://schemas.microsoft.com/office/drawing/2014/main" id="{25C9E9F1-29ED-68C8-E27B-0855C1BAFC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9244" y="4924787"/>
              <a:ext cx="7777" cy="862646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Line 43">
              <a:extLst>
                <a:ext uri="{FF2B5EF4-FFF2-40B4-BE49-F238E27FC236}">
                  <a16:creationId xmlns:a16="http://schemas.microsoft.com/office/drawing/2014/main" id="{6E7B444D-278D-7BF0-29DA-D30496E348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8876" y="3007527"/>
              <a:ext cx="987561" cy="201689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Line 46">
              <a:extLst>
                <a:ext uri="{FF2B5EF4-FFF2-40B4-BE49-F238E27FC236}">
                  <a16:creationId xmlns:a16="http://schemas.microsoft.com/office/drawing/2014/main" id="{17B6CE99-2F01-E202-AE03-EE68CE9806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6437" y="3007527"/>
              <a:ext cx="584511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Line 47">
              <a:extLst>
                <a:ext uri="{FF2B5EF4-FFF2-40B4-BE49-F238E27FC236}">
                  <a16:creationId xmlns:a16="http://schemas.microsoft.com/office/drawing/2014/main" id="{E393CE3A-97C9-FD8B-8524-8A03532158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9244" y="3214075"/>
              <a:ext cx="0" cy="1696132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E6F297F3-5BB0-0F51-347C-F826D0848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077" y="4774128"/>
              <a:ext cx="147746" cy="136080"/>
            </a:xfrm>
            <a:custGeom>
              <a:avLst/>
              <a:gdLst>
                <a:gd name="T0" fmla="*/ 0 w 57"/>
                <a:gd name="T1" fmla="*/ 0 h 56"/>
                <a:gd name="T2" fmla="*/ 29 w 57"/>
                <a:gd name="T3" fmla="*/ 56 h 56"/>
                <a:gd name="T4" fmla="*/ 57 w 57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6">
                  <a:moveTo>
                    <a:pt x="0" y="0"/>
                  </a:moveTo>
                  <a:lnTo>
                    <a:pt x="29" y="56"/>
                  </a:lnTo>
                  <a:lnTo>
                    <a:pt x="57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" name="Line 42">
              <a:extLst>
                <a:ext uri="{FF2B5EF4-FFF2-40B4-BE49-F238E27FC236}">
                  <a16:creationId xmlns:a16="http://schemas.microsoft.com/office/drawing/2014/main" id="{FB707FEB-3FC0-D555-6C58-D971891CFC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7019" y="5772854"/>
              <a:ext cx="1617422" cy="0"/>
            </a:xfrm>
            <a:prstGeom prst="line">
              <a:avLst/>
            </a:prstGeom>
            <a:noFill/>
            <a:ln w="38100" cap="rnd">
              <a:solidFill>
                <a:srgbClr val="4086E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1" name="Line 25">
              <a:extLst>
                <a:ext uri="{FF2B5EF4-FFF2-40B4-BE49-F238E27FC236}">
                  <a16:creationId xmlns:a16="http://schemas.microsoft.com/office/drawing/2014/main" id="{DD5993E9-FC06-BF2A-6771-98F86D5B68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2055" y="4625900"/>
              <a:ext cx="2258893" cy="0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2" name="Line 37">
              <a:extLst>
                <a:ext uri="{FF2B5EF4-FFF2-40B4-BE49-F238E27FC236}">
                  <a16:creationId xmlns:a16="http://schemas.microsoft.com/office/drawing/2014/main" id="{F0C85EE6-4A53-3880-1618-BD2726B5BA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5143" y="3214424"/>
              <a:ext cx="703729" cy="256017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EFC536B1-0B5C-BD83-FEA2-B95E880A53C1}"/>
              </a:ext>
            </a:extLst>
          </p:cNvPr>
          <p:cNvGrpSpPr/>
          <p:nvPr/>
        </p:nvGrpSpPr>
        <p:grpSpPr>
          <a:xfrm>
            <a:off x="5968279" y="3357571"/>
            <a:ext cx="1435883" cy="2155401"/>
            <a:chOff x="5968279" y="3617453"/>
            <a:chExt cx="1435883" cy="2155401"/>
          </a:xfrm>
        </p:grpSpPr>
        <p:sp>
          <p:nvSpPr>
            <p:cNvPr id="9" name="Line 28">
              <a:extLst>
                <a:ext uri="{FF2B5EF4-FFF2-40B4-BE49-F238E27FC236}">
                  <a16:creationId xmlns:a16="http://schemas.microsoft.com/office/drawing/2014/main" id="{7A06859D-830F-D45A-FC48-887F0DE730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79582" y="3617453"/>
              <a:ext cx="32918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Line 33">
              <a:extLst>
                <a:ext uri="{FF2B5EF4-FFF2-40B4-BE49-F238E27FC236}">
                  <a16:creationId xmlns:a16="http://schemas.microsoft.com/office/drawing/2014/main" id="{0ADA542F-C119-707F-DE76-696403E36F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68279" y="4633189"/>
              <a:ext cx="396580" cy="1139665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Line 40">
              <a:extLst>
                <a:ext uri="{FF2B5EF4-FFF2-40B4-BE49-F238E27FC236}">
                  <a16:creationId xmlns:a16="http://schemas.microsoft.com/office/drawing/2014/main" id="{7344C132-5589-5483-618D-5F0B88BDEB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61178" y="3617453"/>
              <a:ext cx="518404" cy="26973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Line 41">
              <a:extLst>
                <a:ext uri="{FF2B5EF4-FFF2-40B4-BE49-F238E27FC236}">
                  <a16:creationId xmlns:a16="http://schemas.microsoft.com/office/drawing/2014/main" id="{2FF38922-56AF-B4FC-8BD7-EC454F61A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4859" y="4645339"/>
              <a:ext cx="1039303" cy="12141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B7F6876-3E0F-3F48-4CE6-36E58B826F6B}"/>
              </a:ext>
            </a:extLst>
          </p:cNvPr>
          <p:cNvGrpSpPr/>
          <p:nvPr/>
        </p:nvGrpSpPr>
        <p:grpSpPr>
          <a:xfrm>
            <a:off x="4806458" y="2747645"/>
            <a:ext cx="1231806" cy="2767759"/>
            <a:chOff x="4806458" y="3007527"/>
            <a:chExt cx="1231806" cy="2767759"/>
          </a:xfrm>
        </p:grpSpPr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282FFA63-4696-DDF3-2C2E-9E7061C3D2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0948" y="3007527"/>
              <a:ext cx="347331" cy="865076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Line 44">
              <a:extLst>
                <a:ext uri="{FF2B5EF4-FFF2-40B4-BE49-F238E27FC236}">
                  <a16:creationId xmlns:a16="http://schemas.microsoft.com/office/drawing/2014/main" id="{A40BE8BF-B386-00A3-7803-F19F2045AC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3095" y="3865313"/>
              <a:ext cx="0" cy="1844362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1DFB5680-3444-571C-C866-4C234F3E8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518" y="5573595"/>
              <a:ext cx="147746" cy="136080"/>
            </a:xfrm>
            <a:custGeom>
              <a:avLst/>
              <a:gdLst>
                <a:gd name="T0" fmla="*/ 0 w 57"/>
                <a:gd name="T1" fmla="*/ 0 h 56"/>
                <a:gd name="T2" fmla="*/ 28 w 57"/>
                <a:gd name="T3" fmla="*/ 56 h 56"/>
                <a:gd name="T4" fmla="*/ 57 w 57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6">
                  <a:moveTo>
                    <a:pt x="0" y="0"/>
                  </a:moveTo>
                  <a:lnTo>
                    <a:pt x="28" y="56"/>
                  </a:lnTo>
                  <a:lnTo>
                    <a:pt x="57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id="{0E2B3F12-C85F-7C1B-4345-2049A17F4C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2804" y="4625900"/>
              <a:ext cx="0" cy="1149386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/>
            </a:p>
          </p:txBody>
        </p:sp>
        <p:sp>
          <p:nvSpPr>
            <p:cNvPr id="48" name="Rectangle 70">
              <a:extLst>
                <a:ext uri="{FF2B5EF4-FFF2-40B4-BE49-F238E27FC236}">
                  <a16:creationId xmlns:a16="http://schemas.microsoft.com/office/drawing/2014/main" id="{79067FEE-E314-3FB0-688F-18845A6C8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458" y="4591880"/>
              <a:ext cx="646675" cy="308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>
                  <a:ln>
                    <a:noFill/>
                  </a:ln>
                  <a:solidFill>
                    <a:srgbClr val="E53935"/>
                  </a:solidFill>
                  <a:effectLst/>
                  <a:latin typeface="Calibri" panose="020F0502020204030204" pitchFamily="34" charset="0"/>
                </a:rPr>
                <a:t>Finish</a:t>
              </a:r>
              <a:endPara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E0B19644-820B-A3DB-C149-F0F8CA139DCF}"/>
              </a:ext>
            </a:extLst>
          </p:cNvPr>
          <p:cNvCxnSpPr>
            <a:cxnSpLocks/>
          </p:cNvCxnSpPr>
          <p:nvPr/>
        </p:nvCxnSpPr>
        <p:spPr>
          <a:xfrm>
            <a:off x="6261178" y="4072207"/>
            <a:ext cx="0" cy="4420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717C0D51-EDF1-0613-DD0F-E1DD57D08E02}"/>
              </a:ext>
            </a:extLst>
          </p:cNvPr>
          <p:cNvGrpSpPr/>
          <p:nvPr/>
        </p:nvGrpSpPr>
        <p:grpSpPr>
          <a:xfrm>
            <a:off x="7170881" y="2747645"/>
            <a:ext cx="1759984" cy="2779908"/>
            <a:chOff x="7170881" y="3007527"/>
            <a:chExt cx="1759984" cy="2779908"/>
          </a:xfrm>
        </p:grpSpPr>
        <p:sp>
          <p:nvSpPr>
            <p:cNvPr id="52" name="Line 26">
              <a:extLst>
                <a:ext uri="{FF2B5EF4-FFF2-40B4-BE49-F238E27FC236}">
                  <a16:creationId xmlns:a16="http://schemas.microsoft.com/office/drawing/2014/main" id="{F9426A1B-F390-DBA2-CBD3-242FA697CB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2306" y="3318566"/>
              <a:ext cx="0" cy="1326774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EA35C466-5FCD-A164-A835-6D7DC18BC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9729" y="4506830"/>
              <a:ext cx="145153" cy="138510"/>
            </a:xfrm>
            <a:custGeom>
              <a:avLst/>
              <a:gdLst>
                <a:gd name="T0" fmla="*/ 0 w 56"/>
                <a:gd name="T1" fmla="*/ 0 h 57"/>
                <a:gd name="T2" fmla="*/ 28 w 56"/>
                <a:gd name="T3" fmla="*/ 57 h 57"/>
                <a:gd name="T4" fmla="*/ 56 w 56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0" y="0"/>
                  </a:moveTo>
                  <a:lnTo>
                    <a:pt x="28" y="57"/>
                  </a:lnTo>
                  <a:lnTo>
                    <a:pt x="56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Line 50">
              <a:extLst>
                <a:ext uri="{FF2B5EF4-FFF2-40B4-BE49-F238E27FC236}">
                  <a16:creationId xmlns:a16="http://schemas.microsoft.com/office/drawing/2014/main" id="{FD09EE39-F716-A1FE-7CD7-E264C977FF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0881" y="5196946"/>
              <a:ext cx="233282" cy="590488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12760801-F70B-97D6-4562-55E145597B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4163" y="5196946"/>
              <a:ext cx="425092" cy="0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Line 52">
              <a:extLst>
                <a:ext uri="{FF2B5EF4-FFF2-40B4-BE49-F238E27FC236}">
                  <a16:creationId xmlns:a16="http://schemas.microsoft.com/office/drawing/2014/main" id="{AA3BF215-942C-6E65-82DC-8BE1209F4D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29254" y="4642909"/>
              <a:ext cx="220323" cy="554038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Line 53">
              <a:extLst>
                <a:ext uri="{FF2B5EF4-FFF2-40B4-BE49-F238E27FC236}">
                  <a16:creationId xmlns:a16="http://schemas.microsoft.com/office/drawing/2014/main" id="{CA76CE6C-1A49-9CB7-309C-37803A8727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49575" y="4642909"/>
              <a:ext cx="798342" cy="0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Line 54">
              <a:extLst>
                <a:ext uri="{FF2B5EF4-FFF2-40B4-BE49-F238E27FC236}">
                  <a16:creationId xmlns:a16="http://schemas.microsoft.com/office/drawing/2014/main" id="{9D85AA47-250E-F732-96FD-1797FAE608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17383" y="4864039"/>
              <a:ext cx="0" cy="923396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9" name="Line 56">
              <a:extLst>
                <a:ext uri="{FF2B5EF4-FFF2-40B4-BE49-F238E27FC236}">
                  <a16:creationId xmlns:a16="http://schemas.microsoft.com/office/drawing/2014/main" id="{02D17C37-B7B7-B2FD-047E-3489E516C9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73472" y="3303986"/>
              <a:ext cx="248834" cy="313469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0" name="Line 57">
              <a:extLst>
                <a:ext uri="{FF2B5EF4-FFF2-40B4-BE49-F238E27FC236}">
                  <a16:creationId xmlns:a16="http://schemas.microsoft.com/office/drawing/2014/main" id="{69737270-6DB1-1A9E-685F-B4D1AE6711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2306" y="3303986"/>
              <a:ext cx="39658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1" name="Line 58">
              <a:extLst>
                <a:ext uri="{FF2B5EF4-FFF2-40B4-BE49-F238E27FC236}">
                  <a16:creationId xmlns:a16="http://schemas.microsoft.com/office/drawing/2014/main" id="{7D33675D-64FE-4BB6-D8B4-82CB5FB0BC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39623" y="3017247"/>
              <a:ext cx="222913" cy="274589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2" name="Line 59">
              <a:extLst>
                <a:ext uri="{FF2B5EF4-FFF2-40B4-BE49-F238E27FC236}">
                  <a16:creationId xmlns:a16="http://schemas.microsoft.com/office/drawing/2014/main" id="{BBBBF622-8A40-BDB7-4621-F4915C7A08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2536" y="3007527"/>
              <a:ext cx="86832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36F4393C-13A7-CA9F-3289-46EDA59E8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2306" y="4650200"/>
              <a:ext cx="246243" cy="269730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Line 61">
              <a:extLst>
                <a:ext uri="{FF2B5EF4-FFF2-40B4-BE49-F238E27FC236}">
                  <a16:creationId xmlns:a16="http://schemas.microsoft.com/office/drawing/2014/main" id="{799EF38C-5407-D3CC-0A2F-80FDF3339D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65956" y="4864039"/>
              <a:ext cx="238466" cy="53460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Line 62">
              <a:extLst>
                <a:ext uri="{FF2B5EF4-FFF2-40B4-BE49-F238E27FC236}">
                  <a16:creationId xmlns:a16="http://schemas.microsoft.com/office/drawing/2014/main" id="{9FFDBFAD-5F78-EF4C-789C-117620C1F2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12199" y="3209216"/>
              <a:ext cx="0" cy="1654823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3CAAD61C-CD99-EDE4-69AC-A4410F59F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9623" y="4727959"/>
              <a:ext cx="147746" cy="136080"/>
            </a:xfrm>
            <a:custGeom>
              <a:avLst/>
              <a:gdLst>
                <a:gd name="T0" fmla="*/ 0 w 57"/>
                <a:gd name="T1" fmla="*/ 0 h 56"/>
                <a:gd name="T2" fmla="*/ 28 w 57"/>
                <a:gd name="T3" fmla="*/ 56 h 56"/>
                <a:gd name="T4" fmla="*/ 57 w 57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6">
                  <a:moveTo>
                    <a:pt x="0" y="0"/>
                  </a:moveTo>
                  <a:lnTo>
                    <a:pt x="28" y="56"/>
                  </a:lnTo>
                  <a:lnTo>
                    <a:pt x="57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Line 42">
              <a:extLst>
                <a:ext uri="{FF2B5EF4-FFF2-40B4-BE49-F238E27FC236}">
                  <a16:creationId xmlns:a16="http://schemas.microsoft.com/office/drawing/2014/main" id="{E30413DC-233C-B12D-141A-4B2F8D2A9F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39415" y="5772854"/>
              <a:ext cx="991450" cy="0"/>
            </a:xfrm>
            <a:prstGeom prst="line">
              <a:avLst/>
            </a:prstGeom>
            <a:noFill/>
            <a:ln w="38100" cap="rnd">
              <a:solidFill>
                <a:srgbClr val="4086E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Rectangle 71">
              <a:extLst>
                <a:ext uri="{FF2B5EF4-FFF2-40B4-BE49-F238E27FC236}">
                  <a16:creationId xmlns:a16="http://schemas.microsoft.com/office/drawing/2014/main" id="{D8F56695-EE97-B59B-83A1-89022899F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9448" y="5469105"/>
              <a:ext cx="531958" cy="308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>
                  <a:ln>
                    <a:noFill/>
                  </a:ln>
                  <a:solidFill>
                    <a:srgbClr val="E53935"/>
                  </a:solidFill>
                  <a:effectLst/>
                  <a:latin typeface="Calibri" panose="020F0502020204030204" pitchFamily="34" charset="0"/>
                </a:rPr>
                <a:t>Start</a:t>
              </a:r>
              <a:endPara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F90AC9F5-8F50-D85F-AE3A-50125D8F4D70}"/>
              </a:ext>
            </a:extLst>
          </p:cNvPr>
          <p:cNvGrpSpPr/>
          <p:nvPr/>
        </p:nvGrpSpPr>
        <p:grpSpPr>
          <a:xfrm>
            <a:off x="8164919" y="4409572"/>
            <a:ext cx="3205897" cy="1107996"/>
            <a:chOff x="8164919" y="4669454"/>
            <a:chExt cx="3205897" cy="1107996"/>
          </a:xfrm>
        </p:grpSpPr>
        <p:sp>
          <p:nvSpPr>
            <p:cNvPr id="74" name="Rectangle 80">
              <a:extLst>
                <a:ext uri="{FF2B5EF4-FFF2-40B4-BE49-F238E27FC236}">
                  <a16:creationId xmlns:a16="http://schemas.microsoft.com/office/drawing/2014/main" id="{64C77D26-2844-9301-DCE0-687B194C4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4161" y="4669454"/>
              <a:ext cx="227665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2400" b="1" i="1" dirty="0">
                  <a:solidFill>
                    <a:srgbClr val="7030A0"/>
                  </a:solidFill>
                  <a:latin typeface="Trebuchet MS" panose="020B0603020202020204" pitchFamily="34" charset="0"/>
                </a:rPr>
                <a:t>Dual</a:t>
              </a:r>
              <a:r>
                <a:rPr lang="en-US" altLang="zh-CN" sz="2400" b="1" i="1" dirty="0">
                  <a:solidFill>
                    <a:srgbClr val="7030A0"/>
                  </a:solidFill>
                  <a:latin typeface="Trebuchet MS" panose="020B0603020202020204" pitchFamily="34" charset="0"/>
                </a:rPr>
                <a:t>-</a:t>
              </a:r>
              <a:r>
                <a:rPr lang="zh-CN" altLang="zh-CN" sz="2400" b="1" i="1" dirty="0">
                  <a:solidFill>
                    <a:srgbClr val="7030A0"/>
                  </a:solidFill>
                  <a:latin typeface="Trebuchet MS" panose="020B0603020202020204" pitchFamily="34" charset="0"/>
                </a:rPr>
                <a:t>RTT adaptive</a:t>
              </a:r>
              <a:r>
                <a:rPr lang="en-US" altLang="zh-CN" sz="2400" b="1" i="1" dirty="0">
                  <a:solidFill>
                    <a:srgbClr val="7030A0"/>
                  </a:solidFill>
                  <a:latin typeface="Trebuchet MS" panose="020B0603020202020204" pitchFamily="34" charset="0"/>
                </a:rPr>
                <a:t> increase</a:t>
              </a:r>
              <a:r>
                <a:rPr lang="zh-CN" altLang="zh-CN" sz="2400" b="1" i="1" dirty="0">
                  <a:solidFill>
                    <a:srgbClr val="7030A0"/>
                  </a:solidFill>
                  <a:latin typeface="Trebuchet MS" panose="020B0603020202020204" pitchFamily="34" charset="0"/>
                </a:rPr>
                <a:t> </a:t>
              </a:r>
            </a:p>
          </p:txBody>
        </p:sp>
        <p:cxnSp>
          <p:nvCxnSpPr>
            <p:cNvPr id="77" name="直接箭头连接符 76">
              <a:extLst>
                <a:ext uri="{FF2B5EF4-FFF2-40B4-BE49-F238E27FC236}">
                  <a16:creationId xmlns:a16="http://schemas.microsoft.com/office/drawing/2014/main" id="{6F230940-13D3-B3E0-3E10-16C16D6470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4919" y="5292850"/>
              <a:ext cx="794457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68">
            <a:extLst>
              <a:ext uri="{FF2B5EF4-FFF2-40B4-BE49-F238E27FC236}">
                <a16:creationId xmlns:a16="http://schemas.microsoft.com/office/drawing/2014/main" id="{84CDEC3E-1820-5E6C-A99A-F4EF9B269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788" y="3702875"/>
            <a:ext cx="175047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400" b="1" i="1" dirty="0">
                <a:solidFill>
                  <a:srgbClr val="7030A0"/>
                </a:solidFill>
                <a:latin typeface="Trebuchet MS" panose="020B0603020202020204" pitchFamily="34" charset="0"/>
              </a:rPr>
              <a:t>Linear start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E8C7D4A-0C0C-1F9C-665F-3B7E9180133E}"/>
              </a:ext>
            </a:extLst>
          </p:cNvPr>
          <p:cNvSpPr/>
          <p:nvPr/>
        </p:nvSpPr>
        <p:spPr>
          <a:xfrm>
            <a:off x="862652" y="2020329"/>
            <a:ext cx="3851089" cy="358743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48DEE6F7-11F0-32DA-1A37-D07AFE22892B}"/>
              </a:ext>
            </a:extLst>
          </p:cNvPr>
          <p:cNvSpPr/>
          <p:nvPr/>
        </p:nvSpPr>
        <p:spPr>
          <a:xfrm>
            <a:off x="7100516" y="2020329"/>
            <a:ext cx="3618819" cy="358743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683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7A472-018C-3322-F0C3-C1B3A9702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68BA98-C95E-E6D3-F690-8F90234A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PrioPlus Design: Linear Start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7669F89-42F1-E66E-5A89-9F38D97B2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25</a:t>
            </a:fld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1126615-68F8-84AE-07AE-EEE55E65DE47}"/>
              </a:ext>
            </a:extLst>
          </p:cNvPr>
          <p:cNvSpPr/>
          <p:nvPr/>
        </p:nvSpPr>
        <p:spPr>
          <a:xfrm>
            <a:off x="608012" y="1529605"/>
            <a:ext cx="11139710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When facing an uncertain environment, a flow should start bold yet meticulous.</a:t>
            </a:r>
          </a:p>
          <a:p>
            <a:endParaRPr lang="en-US" altLang="zh-CN" sz="2400" dirty="0">
              <a:latin typeface="Trebuchet MS" panose="020B0603020202020204" pitchFamily="34" charset="0"/>
              <a:ea typeface="+mn-lt"/>
              <a:cs typeface="+mn-lt"/>
            </a:endParaRPr>
          </a:p>
          <a:p>
            <a:endParaRPr lang="en-US" altLang="zh-CN" sz="2400" dirty="0">
              <a:latin typeface="Trebuchet MS" panose="020B0603020202020204" pitchFamily="34" charset="0"/>
              <a:ea typeface="+mn-lt"/>
              <a:cs typeface="+mn-lt"/>
            </a:endParaRPr>
          </a:p>
          <a:p>
            <a:endParaRPr lang="en-US" altLang="zh-CN" sz="2400" dirty="0">
              <a:latin typeface="Trebuchet MS" panose="020B0603020202020204" pitchFamily="34" charset="0"/>
              <a:ea typeface="+mn-lt"/>
              <a:cs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E4928BD-361D-FB7D-C75E-BC0D87A492F4}"/>
              </a:ext>
            </a:extLst>
          </p:cNvPr>
          <p:cNvSpPr txBox="1"/>
          <p:nvPr/>
        </p:nvSpPr>
        <p:spPr>
          <a:xfrm>
            <a:off x="1073377" y="1979456"/>
            <a:ext cx="10975976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100" dirty="0">
                <a:latin typeface="Trebuchet MS" panose="020B0603020202020204" pitchFamily="34" charset="0"/>
                <a:ea typeface="+mn-lt"/>
                <a:cs typeface="+mn-lt"/>
              </a:rPr>
              <a:t>Starting too slow will lead to </a:t>
            </a:r>
            <a:r>
              <a:rPr lang="en-US" altLang="zh-CN" sz="2100" b="1" dirty="0">
                <a:latin typeface="Trebuchet MS" panose="020B0603020202020204" pitchFamily="34" charset="0"/>
                <a:ea typeface="+mn-lt"/>
                <a:cs typeface="+mn-lt"/>
              </a:rPr>
              <a:t>delayed data transmission</a:t>
            </a:r>
            <a:r>
              <a:rPr lang="en-US" altLang="zh-CN" sz="2100" dirty="0">
                <a:latin typeface="Trebuchet MS" panose="020B0603020202020204" pitchFamily="34" charset="0"/>
                <a:ea typeface="+mn-lt"/>
                <a:cs typeface="+mn-lt"/>
              </a:rPr>
              <a:t>.</a:t>
            </a:r>
          </a:p>
          <a:p>
            <a:r>
              <a:rPr lang="en-US" altLang="zh-CN" sz="2100" dirty="0">
                <a:latin typeface="Trebuchet MS" panose="020B0603020202020204" pitchFamily="34" charset="0"/>
                <a:ea typeface="+mn-lt"/>
                <a:cs typeface="+mn-lt"/>
              </a:rPr>
              <a:t>Starting too fast causes </a:t>
            </a:r>
            <a:r>
              <a:rPr lang="en-US" altLang="zh-CN" sz="2100" b="1" dirty="0">
                <a:latin typeface="Trebuchet MS" panose="020B0603020202020204" pitchFamily="34" charset="0"/>
                <a:ea typeface="+mn-lt"/>
                <a:cs typeface="+mn-lt"/>
              </a:rPr>
              <a:t>queue buildup potentially</a:t>
            </a:r>
            <a:r>
              <a:rPr lang="en-US" altLang="zh-CN" sz="2100" dirty="0">
                <a:latin typeface="Trebuchet MS" panose="020B0603020202020204" pitchFamily="34" charset="0"/>
                <a:ea typeface="+mn-lt"/>
                <a:cs typeface="+mn-lt"/>
              </a:rPr>
              <a:t>, resulting in undesirable delay fluctuations.</a:t>
            </a:r>
          </a:p>
        </p:txBody>
      </p:sp>
    </p:spTree>
    <p:extLst>
      <p:ext uri="{BB962C8B-B14F-4D97-AF65-F5344CB8AC3E}">
        <p14:creationId xmlns:p14="http://schemas.microsoft.com/office/powerpoint/2010/main" val="3505247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2038F-6EA2-C10F-433A-64EA6AC42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4D5718-81B7-F1F0-ADDE-5620E11E8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PrioPlus Design: Linear Start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98CEEC1-647B-C838-B757-6D247308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26</a:t>
            </a:fld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5F8A73E-FF3A-62B6-3A0E-C2AC98D06F04}"/>
              </a:ext>
            </a:extLst>
          </p:cNvPr>
          <p:cNvSpPr/>
          <p:nvPr/>
        </p:nvSpPr>
        <p:spPr>
          <a:xfrm>
            <a:off x="608012" y="1529605"/>
            <a:ext cx="11139710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DCN CCs’ solution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: start at the line rate.</a:t>
            </a:r>
            <a:endParaRPr lang="en-US" altLang="zh-CN" sz="2400" b="1" dirty="0">
              <a:latin typeface="Trebuchet MS" panose="020B0603020202020204" pitchFamily="34" charset="0"/>
              <a:ea typeface="+mn-lt"/>
              <a:cs typeface="+mn-lt"/>
            </a:endParaRPr>
          </a:p>
          <a:p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Internet CCs’ solution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: start at a low rate and accelerate exponentially.</a:t>
            </a:r>
          </a:p>
          <a:p>
            <a:r>
              <a:rPr lang="en-US" altLang="zh-CN" sz="2400" b="1" dirty="0" err="1">
                <a:latin typeface="Trebuchet MS" panose="020B0603020202020204" pitchFamily="34" charset="0"/>
                <a:ea typeface="+mn-lt"/>
                <a:cs typeface="+mn-lt"/>
              </a:rPr>
              <a:t>PrioPlus’s</a:t>
            </a:r>
            <a:r>
              <a:rPr lang="zh-CN" altLang="en-US" sz="2400" b="1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solution: 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start at a low rate and accelerate linearly until the delay is larger than the base RTT.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C5058D83-5D07-30EA-17E2-82029CCDD8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5393724"/>
                  </p:ext>
                </p:extLst>
              </p:nvPr>
            </p:nvGraphicFramePr>
            <p:xfrm>
              <a:off x="1567543" y="3570183"/>
              <a:ext cx="9374364" cy="2045694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669721">
                      <a:extLst>
                        <a:ext uri="{9D8B030D-6E8A-4147-A177-3AD203B41FA5}">
                          <a16:colId xmlns:a16="http://schemas.microsoft.com/office/drawing/2014/main" val="1055253355"/>
                        </a:ext>
                      </a:extLst>
                    </a:gridCol>
                    <a:gridCol w="2988129">
                      <a:extLst>
                        <a:ext uri="{9D8B030D-6E8A-4147-A177-3AD203B41FA5}">
                          <a16:colId xmlns:a16="http://schemas.microsoft.com/office/drawing/2014/main" val="2203606809"/>
                        </a:ext>
                      </a:extLst>
                    </a:gridCol>
                    <a:gridCol w="3716514">
                      <a:extLst>
                        <a:ext uri="{9D8B030D-6E8A-4147-A177-3AD203B41FA5}">
                          <a16:colId xmlns:a16="http://schemas.microsoft.com/office/drawing/2014/main" val="773383905"/>
                        </a:ext>
                      </a:extLst>
                    </a:gridCol>
                  </a:tblGrid>
                  <a:tr h="5111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Flow Start Strategy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Transmission delayed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dirty="0">
                              <a:latin typeface="Trebuchet MS" panose="020B0603020202020204" pitchFamily="34" charset="0"/>
                              <a:ea typeface="+mn-lt"/>
                              <a:cs typeface="+mn-lt"/>
                            </a:rPr>
                            <a:t>Potential maximum buildup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extLst>
                      <a:ext uri="{0D108BD9-81ED-4DB2-BD59-A6C34878D82A}">
                        <a16:rowId xmlns:a16="http://schemas.microsoft.com/office/drawing/2014/main" val="2059540735"/>
                      </a:ext>
                    </a:extLst>
                  </a:tr>
                  <a:tr h="5111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Line-rate start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0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1 BDP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extLst>
                      <a:ext uri="{0D108BD9-81ED-4DB2-BD59-A6C34878D82A}">
                        <a16:rowId xmlns:a16="http://schemas.microsoft.com/office/drawing/2014/main" val="524130414"/>
                      </a:ext>
                    </a:extLst>
                  </a:tr>
                  <a:tr h="5111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Exponential start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21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1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−3/2</m:t>
                              </m:r>
                            </m:oMath>
                          </a14:m>
                          <a:r>
                            <a:rPr lang="zh-CN" altLang="en-US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 </a:t>
                          </a:r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BDP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21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en-US" altLang="zh-CN" sz="21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 BDP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extLst>
                      <a:ext uri="{0D108BD9-81ED-4DB2-BD59-A6C34878D82A}">
                        <a16:rowId xmlns:a16="http://schemas.microsoft.com/office/drawing/2014/main" val="3262845088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b="1" dirty="0">
                              <a:solidFill>
                                <a:srgbClr val="7030A0"/>
                              </a:solidFill>
                              <a:latin typeface="Trebuchet MS" panose="020B0603020202020204" pitchFamily="34" charset="0"/>
                            </a:rPr>
                            <a:t>Linear start</a:t>
                          </a:r>
                          <a:endParaRPr lang="zh-CN" altLang="en-US" sz="2100" b="1" dirty="0">
                            <a:solidFill>
                              <a:srgbClr val="7030A0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1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1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oMath>
                          </a14:m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 BDP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1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en-US" altLang="zh-CN" sz="21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 BDP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extLst>
                      <a:ext uri="{0D108BD9-81ED-4DB2-BD59-A6C34878D82A}">
                        <a16:rowId xmlns:a16="http://schemas.microsoft.com/office/drawing/2014/main" val="12603705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C5058D83-5D07-30EA-17E2-82029CCDD8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5393724"/>
                  </p:ext>
                </p:extLst>
              </p:nvPr>
            </p:nvGraphicFramePr>
            <p:xfrm>
              <a:off x="1567543" y="3570183"/>
              <a:ext cx="9374364" cy="2045694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669721">
                      <a:extLst>
                        <a:ext uri="{9D8B030D-6E8A-4147-A177-3AD203B41FA5}">
                          <a16:colId xmlns:a16="http://schemas.microsoft.com/office/drawing/2014/main" val="1055253355"/>
                        </a:ext>
                      </a:extLst>
                    </a:gridCol>
                    <a:gridCol w="2988129">
                      <a:extLst>
                        <a:ext uri="{9D8B030D-6E8A-4147-A177-3AD203B41FA5}">
                          <a16:colId xmlns:a16="http://schemas.microsoft.com/office/drawing/2014/main" val="2203606809"/>
                        </a:ext>
                      </a:extLst>
                    </a:gridCol>
                    <a:gridCol w="3716514">
                      <a:extLst>
                        <a:ext uri="{9D8B030D-6E8A-4147-A177-3AD203B41FA5}">
                          <a16:colId xmlns:a16="http://schemas.microsoft.com/office/drawing/2014/main" val="773383905"/>
                        </a:ext>
                      </a:extLst>
                    </a:gridCol>
                  </a:tblGrid>
                  <a:tr h="5111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Flow Start Strategy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Transmission delayed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dirty="0">
                              <a:latin typeface="Trebuchet MS" panose="020B0603020202020204" pitchFamily="34" charset="0"/>
                              <a:ea typeface="+mn-lt"/>
                              <a:cs typeface="+mn-lt"/>
                            </a:rPr>
                            <a:t>Potential maximum buildup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extLst>
                      <a:ext uri="{0D108BD9-81ED-4DB2-BD59-A6C34878D82A}">
                        <a16:rowId xmlns:a16="http://schemas.microsoft.com/office/drawing/2014/main" val="2059540735"/>
                      </a:ext>
                    </a:extLst>
                  </a:tr>
                  <a:tr h="5111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Line-rate start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0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1 BDP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extLst>
                      <a:ext uri="{0D108BD9-81ED-4DB2-BD59-A6C34878D82A}">
                        <a16:rowId xmlns:a16="http://schemas.microsoft.com/office/drawing/2014/main" val="524130414"/>
                      </a:ext>
                    </a:extLst>
                  </a:tr>
                  <a:tr h="5111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Exponential start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5462" marR="105462" marT="52731" marB="52731">
                        <a:blipFill>
                          <a:blip r:embed="rId3"/>
                          <a:stretch>
                            <a:fillRect l="-89388" t="-203529" r="-124694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5462" marR="105462" marT="52731" marB="52731">
                        <a:blipFill>
                          <a:blip r:embed="rId3"/>
                          <a:stretch>
                            <a:fillRect l="-152131" t="-203529" r="-164" b="-1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845088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b="1" dirty="0">
                              <a:solidFill>
                                <a:srgbClr val="7030A0"/>
                              </a:solidFill>
                              <a:latin typeface="Trebuchet MS" panose="020B0603020202020204" pitchFamily="34" charset="0"/>
                            </a:rPr>
                            <a:t>Linear start</a:t>
                          </a:r>
                          <a:endParaRPr lang="zh-CN" altLang="en-US" sz="2100" b="1" dirty="0">
                            <a:solidFill>
                              <a:srgbClr val="7030A0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5462" marR="105462" marT="52731" marB="52731">
                        <a:blipFill>
                          <a:blip r:embed="rId3"/>
                          <a:stretch>
                            <a:fillRect l="-89388" t="-307143" r="-124694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5462" marR="105462" marT="52731" marB="52731">
                        <a:blipFill>
                          <a:blip r:embed="rId3"/>
                          <a:stretch>
                            <a:fillRect l="-152131" t="-307143" r="-164" b="-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03705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8A3E81C9-5D94-E020-B171-DE0548BA9C1F}"/>
              </a:ext>
            </a:extLst>
          </p:cNvPr>
          <p:cNvSpPr txBox="1"/>
          <p:nvPr/>
        </p:nvSpPr>
        <p:spPr>
          <a:xfrm>
            <a:off x="6833508" y="5849490"/>
            <a:ext cx="50781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See our paper for the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detailed analysis.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14D3C4F-E1D5-0863-A27B-8BA7F37F5567}"/>
              </a:ext>
            </a:extLst>
          </p:cNvPr>
          <p:cNvSpPr/>
          <p:nvPr/>
        </p:nvSpPr>
        <p:spPr>
          <a:xfrm>
            <a:off x="1286933" y="4563533"/>
            <a:ext cx="10066867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16A7ADB-108C-127E-D523-A0EC6D541F57}"/>
              </a:ext>
            </a:extLst>
          </p:cNvPr>
          <p:cNvSpPr/>
          <p:nvPr/>
        </p:nvSpPr>
        <p:spPr>
          <a:xfrm>
            <a:off x="1286933" y="3429000"/>
            <a:ext cx="10066867" cy="113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19F397F-2882-9878-F2CA-361B323A4833}"/>
              </a:ext>
            </a:extLst>
          </p:cNvPr>
          <p:cNvSpPr/>
          <p:nvPr/>
        </p:nvSpPr>
        <p:spPr>
          <a:xfrm>
            <a:off x="1286933" y="5122333"/>
            <a:ext cx="10066867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6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DCD55-755A-0626-41F7-65BD79F6D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1605D8-77FF-779A-7335-5D3C3E3D7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PrioPlus Design: Linear Start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81AA7A1-F3A4-E03A-72C5-E724B20AB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27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785D0841-1CB3-89EE-D322-BFD5B37F8F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789386"/>
                  </p:ext>
                </p:extLst>
              </p:nvPr>
            </p:nvGraphicFramePr>
            <p:xfrm>
              <a:off x="1567543" y="2451705"/>
              <a:ext cx="9374364" cy="2045694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669721">
                      <a:extLst>
                        <a:ext uri="{9D8B030D-6E8A-4147-A177-3AD203B41FA5}">
                          <a16:colId xmlns:a16="http://schemas.microsoft.com/office/drawing/2014/main" val="1055253355"/>
                        </a:ext>
                      </a:extLst>
                    </a:gridCol>
                    <a:gridCol w="2988129">
                      <a:extLst>
                        <a:ext uri="{9D8B030D-6E8A-4147-A177-3AD203B41FA5}">
                          <a16:colId xmlns:a16="http://schemas.microsoft.com/office/drawing/2014/main" val="2203606809"/>
                        </a:ext>
                      </a:extLst>
                    </a:gridCol>
                    <a:gridCol w="3716514">
                      <a:extLst>
                        <a:ext uri="{9D8B030D-6E8A-4147-A177-3AD203B41FA5}">
                          <a16:colId xmlns:a16="http://schemas.microsoft.com/office/drawing/2014/main" val="773383905"/>
                        </a:ext>
                      </a:extLst>
                    </a:gridCol>
                  </a:tblGrid>
                  <a:tr h="5111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Flow Start Strategy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Transmission delayed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dirty="0">
                              <a:latin typeface="Trebuchet MS" panose="020B0603020202020204" pitchFamily="34" charset="0"/>
                              <a:ea typeface="+mn-lt"/>
                              <a:cs typeface="+mn-lt"/>
                            </a:rPr>
                            <a:t>Potential maximum buildup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extLst>
                      <a:ext uri="{0D108BD9-81ED-4DB2-BD59-A6C34878D82A}">
                        <a16:rowId xmlns:a16="http://schemas.microsoft.com/office/drawing/2014/main" val="2059540735"/>
                      </a:ext>
                    </a:extLst>
                  </a:tr>
                  <a:tr h="5111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Line-rate start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0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1 BDP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extLst>
                      <a:ext uri="{0D108BD9-81ED-4DB2-BD59-A6C34878D82A}">
                        <a16:rowId xmlns:a16="http://schemas.microsoft.com/office/drawing/2014/main" val="524130414"/>
                      </a:ext>
                    </a:extLst>
                  </a:tr>
                  <a:tr h="5111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Exponential start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21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1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−3/2</m:t>
                              </m:r>
                            </m:oMath>
                          </a14:m>
                          <a:r>
                            <a:rPr lang="zh-CN" altLang="en-US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 </a:t>
                          </a:r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BDP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21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en-US" altLang="zh-CN" sz="21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 BDP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extLst>
                      <a:ext uri="{0D108BD9-81ED-4DB2-BD59-A6C34878D82A}">
                        <a16:rowId xmlns:a16="http://schemas.microsoft.com/office/drawing/2014/main" val="3262845088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b="1" dirty="0">
                              <a:solidFill>
                                <a:srgbClr val="7030A0"/>
                              </a:solidFill>
                              <a:latin typeface="Trebuchet MS" panose="020B0603020202020204" pitchFamily="34" charset="0"/>
                            </a:rPr>
                            <a:t>Linear start</a:t>
                          </a:r>
                          <a:endParaRPr lang="zh-CN" altLang="en-US" sz="2100" b="1" dirty="0">
                            <a:solidFill>
                              <a:srgbClr val="7030A0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1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1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oMath>
                          </a14:m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 BDP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1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en-US" altLang="zh-CN" sz="21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 BDP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extLst>
                      <a:ext uri="{0D108BD9-81ED-4DB2-BD59-A6C34878D82A}">
                        <a16:rowId xmlns:a16="http://schemas.microsoft.com/office/drawing/2014/main" val="12603705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785D0841-1CB3-89EE-D322-BFD5B37F8F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789386"/>
                  </p:ext>
                </p:extLst>
              </p:nvPr>
            </p:nvGraphicFramePr>
            <p:xfrm>
              <a:off x="1567543" y="2451705"/>
              <a:ext cx="9374364" cy="2045694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669721">
                      <a:extLst>
                        <a:ext uri="{9D8B030D-6E8A-4147-A177-3AD203B41FA5}">
                          <a16:colId xmlns:a16="http://schemas.microsoft.com/office/drawing/2014/main" val="1055253355"/>
                        </a:ext>
                      </a:extLst>
                    </a:gridCol>
                    <a:gridCol w="2988129">
                      <a:extLst>
                        <a:ext uri="{9D8B030D-6E8A-4147-A177-3AD203B41FA5}">
                          <a16:colId xmlns:a16="http://schemas.microsoft.com/office/drawing/2014/main" val="2203606809"/>
                        </a:ext>
                      </a:extLst>
                    </a:gridCol>
                    <a:gridCol w="3716514">
                      <a:extLst>
                        <a:ext uri="{9D8B030D-6E8A-4147-A177-3AD203B41FA5}">
                          <a16:colId xmlns:a16="http://schemas.microsoft.com/office/drawing/2014/main" val="773383905"/>
                        </a:ext>
                      </a:extLst>
                    </a:gridCol>
                  </a:tblGrid>
                  <a:tr h="5111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Flow Start Strategy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Transmission delayed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dirty="0">
                              <a:latin typeface="Trebuchet MS" panose="020B0603020202020204" pitchFamily="34" charset="0"/>
                              <a:ea typeface="+mn-lt"/>
                              <a:cs typeface="+mn-lt"/>
                            </a:rPr>
                            <a:t>Potential maximum buildup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extLst>
                      <a:ext uri="{0D108BD9-81ED-4DB2-BD59-A6C34878D82A}">
                        <a16:rowId xmlns:a16="http://schemas.microsoft.com/office/drawing/2014/main" val="2059540735"/>
                      </a:ext>
                    </a:extLst>
                  </a:tr>
                  <a:tr h="5111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Line-rate start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0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1 BDP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extLst>
                      <a:ext uri="{0D108BD9-81ED-4DB2-BD59-A6C34878D82A}">
                        <a16:rowId xmlns:a16="http://schemas.microsoft.com/office/drawing/2014/main" val="524130414"/>
                      </a:ext>
                    </a:extLst>
                  </a:tr>
                  <a:tr h="5111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dirty="0">
                              <a:solidFill>
                                <a:schemeClr val="tx1"/>
                              </a:solidFill>
                              <a:latin typeface="Trebuchet MS" panose="020B0603020202020204" pitchFamily="34" charset="0"/>
                            </a:rPr>
                            <a:t>Exponential start</a:t>
                          </a:r>
                          <a:endParaRPr lang="zh-CN" altLang="en-US" sz="2100" dirty="0">
                            <a:solidFill>
                              <a:schemeClr val="tx1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5462" marR="105462" marT="52731" marB="52731">
                        <a:blipFill>
                          <a:blip r:embed="rId3"/>
                          <a:stretch>
                            <a:fillRect l="-89388" t="-207143" r="-124694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5462" marR="105462" marT="52731" marB="52731">
                        <a:blipFill>
                          <a:blip r:embed="rId3"/>
                          <a:stretch>
                            <a:fillRect l="-152131" t="-207143" r="-164" b="-1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845088"/>
                      </a:ext>
                    </a:extLst>
                  </a:tr>
                  <a:tr h="5121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100" b="1" dirty="0">
                              <a:solidFill>
                                <a:srgbClr val="7030A0"/>
                              </a:solidFill>
                              <a:latin typeface="Trebuchet MS" panose="020B0603020202020204" pitchFamily="34" charset="0"/>
                            </a:rPr>
                            <a:t>Linear start</a:t>
                          </a:r>
                          <a:endParaRPr lang="zh-CN" altLang="en-US" sz="2100" b="1" dirty="0">
                            <a:solidFill>
                              <a:srgbClr val="7030A0"/>
                            </a:solidFill>
                            <a:latin typeface="Trebuchet MS" panose="020B0603020202020204" pitchFamily="34" charset="0"/>
                          </a:endParaRPr>
                        </a:p>
                      </a:txBody>
                      <a:tcPr marL="105462" marR="105462" marT="52731" marB="52731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5462" marR="105462" marT="52731" marB="52731">
                        <a:blipFill>
                          <a:blip r:embed="rId3"/>
                          <a:stretch>
                            <a:fillRect l="-89388" t="-307143" r="-124694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5462" marR="105462" marT="52731" marB="52731">
                        <a:blipFill>
                          <a:blip r:embed="rId3"/>
                          <a:stretch>
                            <a:fillRect l="-152131" t="-307143" r="-164" b="-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037057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2A355CFF-63FF-2C45-CBD7-E841F95978CA}"/>
              </a:ext>
            </a:extLst>
          </p:cNvPr>
          <p:cNvSpPr/>
          <p:nvPr/>
        </p:nvSpPr>
        <p:spPr>
          <a:xfrm>
            <a:off x="608013" y="1529605"/>
            <a:ext cx="10647940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Linear start effectively balances transmission delayed and maximum potential queue buildup.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ECA1CCF-C1AB-C4D2-4FAD-BA6035040F92}"/>
              </a:ext>
            </a:extLst>
          </p:cNvPr>
          <p:cNvGrpSpPr/>
          <p:nvPr/>
        </p:nvGrpSpPr>
        <p:grpSpPr>
          <a:xfrm>
            <a:off x="523336" y="5018493"/>
            <a:ext cx="11127100" cy="1231107"/>
            <a:chOff x="523336" y="5018493"/>
            <a:chExt cx="11127100" cy="1231107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424E3E7-7B32-8A43-DD6F-4D3535885507}"/>
                </a:ext>
              </a:extLst>
            </p:cNvPr>
            <p:cNvSpPr/>
            <p:nvPr/>
          </p:nvSpPr>
          <p:spPr>
            <a:xfrm>
              <a:off x="608012" y="5018493"/>
              <a:ext cx="10884523" cy="830997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altLang="zh-CN" sz="2400" dirty="0">
                  <a:latin typeface="Trebuchet MS" panose="020B0603020202020204" pitchFamily="34" charset="0"/>
                  <a:ea typeface="+mn-lt"/>
                  <a:cs typeface="+mn-lt"/>
                </a:rPr>
                <a:t>Linear start is the start strategy that incurs </a:t>
              </a:r>
              <a:r>
                <a:rPr lang="en-US" altLang="zh-CN" sz="2400" b="1" dirty="0">
                  <a:solidFill>
                    <a:srgbClr val="7030A0"/>
                  </a:solidFill>
                  <a:latin typeface="Trebuchet MS" panose="020B0603020202020204" pitchFamily="34" charset="0"/>
                  <a:ea typeface="+mn-lt"/>
                  <a:cs typeface="+mn-lt"/>
                </a:rPr>
                <a:t>the least </a:t>
              </a:r>
              <a:r>
                <a:rPr lang="en-US" altLang="zh-CN" sz="2400" dirty="0">
                  <a:latin typeface="Trebuchet MS" panose="020B0603020202020204" pitchFamily="34" charset="0"/>
                  <a:ea typeface="+mn-lt"/>
                  <a:cs typeface="+mn-lt"/>
                </a:rPr>
                <a:t>potential buffer backlog when increasing the send rate from 0 to the line rate in a given period.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E34E22E5-6763-6E71-0B49-2BD2D90883B1}"/>
                </a:ext>
              </a:extLst>
            </p:cNvPr>
            <p:cNvSpPr txBox="1"/>
            <p:nvPr/>
          </p:nvSpPr>
          <p:spPr>
            <a:xfrm>
              <a:off x="7304258" y="5849490"/>
              <a:ext cx="41882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+mn-lt"/>
                  <a:cs typeface="+mn-lt"/>
                </a:rPr>
                <a:t>See our paper for the formal proof.</a:t>
              </a: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6A888219-F2D8-63F7-4A59-45EE935DD208}"/>
                </a:ext>
              </a:extLst>
            </p:cNvPr>
            <p:cNvSpPr/>
            <p:nvPr/>
          </p:nvSpPr>
          <p:spPr>
            <a:xfrm>
              <a:off x="523336" y="5018493"/>
              <a:ext cx="11127100" cy="1231107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形 12">
            <a:extLst>
              <a:ext uri="{FF2B5EF4-FFF2-40B4-BE49-F238E27FC236}">
                <a16:creationId xmlns:a16="http://schemas.microsoft.com/office/drawing/2014/main" id="{F7B627A7-92BE-4FB0-E598-69ADAC6A9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9442" y="4002860"/>
            <a:ext cx="432000" cy="432000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9598CAA5-3A33-5402-99B2-871C0D970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2696" y="2999197"/>
            <a:ext cx="432000" cy="432000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ACB9497E-CA87-9301-CCC1-F23B6CD626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47442" y="3522409"/>
            <a:ext cx="396000" cy="396000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91077930-C012-44CA-4AEF-FB89E07CE1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50696" y="4020860"/>
            <a:ext cx="396000" cy="396000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4D7D2C25-7EE7-8D16-49E5-BFAE92AC46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32696" y="3510029"/>
            <a:ext cx="432000" cy="432000"/>
          </a:xfrm>
          <a:prstGeom prst="rect">
            <a:avLst/>
          </a:prstGeom>
        </p:spPr>
      </p:pic>
      <p:pic>
        <p:nvPicPr>
          <p:cNvPr id="20" name="图形 19">
            <a:extLst>
              <a:ext uri="{FF2B5EF4-FFF2-40B4-BE49-F238E27FC236}">
                <a16:creationId xmlns:a16="http://schemas.microsoft.com/office/drawing/2014/main" id="{0E1F17F7-525D-14DE-6C28-4A24D3A254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29442" y="3005957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84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7A08C-7A5D-C2CC-A05B-F4E4DACB2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3295B1-A8E9-0B57-8538-FB5EB8299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PrioPlus’s</a:t>
            </a:r>
            <a:r>
              <a:rPr lang="en-US" altLang="zh-CN" dirty="0"/>
              <a:t> Workflow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FE4C518-8634-DEC2-D2B9-EEABE408B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28</a:t>
            </a:fld>
            <a:endParaRPr lang="zh-CN" altLang="en-US" dirty="0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B2A64153-8A1B-44A7-9F95-B7DCB67FB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983" y="2949334"/>
            <a:ext cx="6586327" cy="578338"/>
          </a:xfrm>
          <a:prstGeom prst="rect">
            <a:avLst/>
          </a:prstGeom>
          <a:solidFill>
            <a:srgbClr val="BBDE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D3ABC4AF-9334-ADEE-779A-3C81656A9567}"/>
              </a:ext>
            </a:extLst>
          </p:cNvPr>
          <p:cNvSpPr>
            <a:spLocks noEditPoints="1"/>
          </p:cNvSpPr>
          <p:nvPr/>
        </p:nvSpPr>
        <p:spPr bwMode="auto">
          <a:xfrm>
            <a:off x="2423680" y="3345423"/>
            <a:ext cx="6840000" cy="19440"/>
          </a:xfrm>
          <a:custGeom>
            <a:avLst/>
            <a:gdLst>
              <a:gd name="T0" fmla="*/ 342 w 13492"/>
              <a:gd name="T1" fmla="*/ 22 h 43"/>
              <a:gd name="T2" fmla="*/ 0 w 13492"/>
              <a:gd name="T3" fmla="*/ 22 h 43"/>
              <a:gd name="T4" fmla="*/ 832 w 13492"/>
              <a:gd name="T5" fmla="*/ 0 h 43"/>
              <a:gd name="T6" fmla="*/ 534 w 13492"/>
              <a:gd name="T7" fmla="*/ 43 h 43"/>
              <a:gd name="T8" fmla="*/ 1046 w 13492"/>
              <a:gd name="T9" fmla="*/ 0 h 43"/>
              <a:gd name="T10" fmla="*/ 1344 w 13492"/>
              <a:gd name="T11" fmla="*/ 43 h 43"/>
              <a:gd name="T12" fmla="*/ 1046 w 13492"/>
              <a:gd name="T13" fmla="*/ 0 h 43"/>
              <a:gd name="T14" fmla="*/ 1878 w 13492"/>
              <a:gd name="T15" fmla="*/ 22 h 43"/>
              <a:gd name="T16" fmla="*/ 1536 w 13492"/>
              <a:gd name="T17" fmla="*/ 22 h 43"/>
              <a:gd name="T18" fmla="*/ 2368 w 13492"/>
              <a:gd name="T19" fmla="*/ 0 h 43"/>
              <a:gd name="T20" fmla="*/ 2070 w 13492"/>
              <a:gd name="T21" fmla="*/ 43 h 43"/>
              <a:gd name="T22" fmla="*/ 2582 w 13492"/>
              <a:gd name="T23" fmla="*/ 0 h 43"/>
              <a:gd name="T24" fmla="*/ 2880 w 13492"/>
              <a:gd name="T25" fmla="*/ 43 h 43"/>
              <a:gd name="T26" fmla="*/ 2582 w 13492"/>
              <a:gd name="T27" fmla="*/ 0 h 43"/>
              <a:gd name="T28" fmla="*/ 3414 w 13492"/>
              <a:gd name="T29" fmla="*/ 22 h 43"/>
              <a:gd name="T30" fmla="*/ 3072 w 13492"/>
              <a:gd name="T31" fmla="*/ 22 h 43"/>
              <a:gd name="T32" fmla="*/ 3904 w 13492"/>
              <a:gd name="T33" fmla="*/ 0 h 43"/>
              <a:gd name="T34" fmla="*/ 3606 w 13492"/>
              <a:gd name="T35" fmla="*/ 43 h 43"/>
              <a:gd name="T36" fmla="*/ 4118 w 13492"/>
              <a:gd name="T37" fmla="*/ 0 h 43"/>
              <a:gd name="T38" fmla="*/ 4416 w 13492"/>
              <a:gd name="T39" fmla="*/ 43 h 43"/>
              <a:gd name="T40" fmla="*/ 4118 w 13492"/>
              <a:gd name="T41" fmla="*/ 0 h 43"/>
              <a:gd name="T42" fmla="*/ 4950 w 13492"/>
              <a:gd name="T43" fmla="*/ 22 h 43"/>
              <a:gd name="T44" fmla="*/ 4608 w 13492"/>
              <a:gd name="T45" fmla="*/ 22 h 43"/>
              <a:gd name="T46" fmla="*/ 5440 w 13492"/>
              <a:gd name="T47" fmla="*/ 0 h 43"/>
              <a:gd name="T48" fmla="*/ 5142 w 13492"/>
              <a:gd name="T49" fmla="*/ 43 h 43"/>
              <a:gd name="T50" fmla="*/ 5654 w 13492"/>
              <a:gd name="T51" fmla="*/ 0 h 43"/>
              <a:gd name="T52" fmla="*/ 5952 w 13492"/>
              <a:gd name="T53" fmla="*/ 43 h 43"/>
              <a:gd name="T54" fmla="*/ 5654 w 13492"/>
              <a:gd name="T55" fmla="*/ 0 h 43"/>
              <a:gd name="T56" fmla="*/ 6486 w 13492"/>
              <a:gd name="T57" fmla="*/ 22 h 43"/>
              <a:gd name="T58" fmla="*/ 6144 w 13492"/>
              <a:gd name="T59" fmla="*/ 22 h 43"/>
              <a:gd name="T60" fmla="*/ 6976 w 13492"/>
              <a:gd name="T61" fmla="*/ 0 h 43"/>
              <a:gd name="T62" fmla="*/ 6678 w 13492"/>
              <a:gd name="T63" fmla="*/ 43 h 43"/>
              <a:gd name="T64" fmla="*/ 7190 w 13492"/>
              <a:gd name="T65" fmla="*/ 0 h 43"/>
              <a:gd name="T66" fmla="*/ 7488 w 13492"/>
              <a:gd name="T67" fmla="*/ 43 h 43"/>
              <a:gd name="T68" fmla="*/ 7190 w 13492"/>
              <a:gd name="T69" fmla="*/ 0 h 43"/>
              <a:gd name="T70" fmla="*/ 8022 w 13492"/>
              <a:gd name="T71" fmla="*/ 22 h 43"/>
              <a:gd name="T72" fmla="*/ 7680 w 13492"/>
              <a:gd name="T73" fmla="*/ 22 h 43"/>
              <a:gd name="T74" fmla="*/ 8512 w 13492"/>
              <a:gd name="T75" fmla="*/ 0 h 43"/>
              <a:gd name="T76" fmla="*/ 8214 w 13492"/>
              <a:gd name="T77" fmla="*/ 43 h 43"/>
              <a:gd name="T78" fmla="*/ 8726 w 13492"/>
              <a:gd name="T79" fmla="*/ 0 h 43"/>
              <a:gd name="T80" fmla="*/ 9024 w 13492"/>
              <a:gd name="T81" fmla="*/ 43 h 43"/>
              <a:gd name="T82" fmla="*/ 8726 w 13492"/>
              <a:gd name="T83" fmla="*/ 0 h 43"/>
              <a:gd name="T84" fmla="*/ 9558 w 13492"/>
              <a:gd name="T85" fmla="*/ 22 h 43"/>
              <a:gd name="T86" fmla="*/ 9216 w 13492"/>
              <a:gd name="T87" fmla="*/ 22 h 43"/>
              <a:gd name="T88" fmla="*/ 10048 w 13492"/>
              <a:gd name="T89" fmla="*/ 0 h 43"/>
              <a:gd name="T90" fmla="*/ 9750 w 13492"/>
              <a:gd name="T91" fmla="*/ 43 h 43"/>
              <a:gd name="T92" fmla="*/ 10262 w 13492"/>
              <a:gd name="T93" fmla="*/ 0 h 43"/>
              <a:gd name="T94" fmla="*/ 10560 w 13492"/>
              <a:gd name="T95" fmla="*/ 43 h 43"/>
              <a:gd name="T96" fmla="*/ 10262 w 13492"/>
              <a:gd name="T97" fmla="*/ 0 h 43"/>
              <a:gd name="T98" fmla="*/ 11094 w 13492"/>
              <a:gd name="T99" fmla="*/ 22 h 43"/>
              <a:gd name="T100" fmla="*/ 10752 w 13492"/>
              <a:gd name="T101" fmla="*/ 22 h 43"/>
              <a:gd name="T102" fmla="*/ 11584 w 13492"/>
              <a:gd name="T103" fmla="*/ 0 h 43"/>
              <a:gd name="T104" fmla="*/ 11286 w 13492"/>
              <a:gd name="T105" fmla="*/ 43 h 43"/>
              <a:gd name="T106" fmla="*/ 11798 w 13492"/>
              <a:gd name="T107" fmla="*/ 0 h 43"/>
              <a:gd name="T108" fmla="*/ 12096 w 13492"/>
              <a:gd name="T109" fmla="*/ 43 h 43"/>
              <a:gd name="T110" fmla="*/ 11798 w 13492"/>
              <a:gd name="T111" fmla="*/ 0 h 43"/>
              <a:gd name="T112" fmla="*/ 12630 w 13492"/>
              <a:gd name="T113" fmla="*/ 22 h 43"/>
              <a:gd name="T114" fmla="*/ 12288 w 13492"/>
              <a:gd name="T115" fmla="*/ 22 h 43"/>
              <a:gd name="T116" fmla="*/ 13120 w 13492"/>
              <a:gd name="T117" fmla="*/ 0 h 43"/>
              <a:gd name="T118" fmla="*/ 12822 w 13492"/>
              <a:gd name="T119" fmla="*/ 43 h 43"/>
              <a:gd name="T120" fmla="*/ 13334 w 13492"/>
              <a:gd name="T121" fmla="*/ 0 h 43"/>
              <a:gd name="T122" fmla="*/ 13470 w 13492"/>
              <a:gd name="T123" fmla="*/ 43 h 43"/>
              <a:gd name="T124" fmla="*/ 13334 w 13492"/>
              <a:gd name="T12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492" h="43">
                <a:moveTo>
                  <a:pt x="22" y="0"/>
                </a:moveTo>
                <a:lnTo>
                  <a:pt x="320" y="0"/>
                </a:lnTo>
                <a:cubicBezTo>
                  <a:pt x="332" y="0"/>
                  <a:pt x="342" y="10"/>
                  <a:pt x="342" y="22"/>
                </a:cubicBezTo>
                <a:cubicBezTo>
                  <a:pt x="342" y="34"/>
                  <a:pt x="332" y="43"/>
                  <a:pt x="320" y="43"/>
                </a:cubicBezTo>
                <a:lnTo>
                  <a:pt x="22" y="43"/>
                </a:lnTo>
                <a:cubicBezTo>
                  <a:pt x="10" y="43"/>
                  <a:pt x="0" y="34"/>
                  <a:pt x="0" y="22"/>
                </a:cubicBezTo>
                <a:cubicBezTo>
                  <a:pt x="0" y="10"/>
                  <a:pt x="10" y="0"/>
                  <a:pt x="22" y="0"/>
                </a:cubicBezTo>
                <a:close/>
                <a:moveTo>
                  <a:pt x="534" y="0"/>
                </a:moveTo>
                <a:lnTo>
                  <a:pt x="832" y="0"/>
                </a:lnTo>
                <a:cubicBezTo>
                  <a:pt x="844" y="0"/>
                  <a:pt x="854" y="10"/>
                  <a:pt x="854" y="22"/>
                </a:cubicBezTo>
                <a:cubicBezTo>
                  <a:pt x="854" y="34"/>
                  <a:pt x="844" y="43"/>
                  <a:pt x="832" y="43"/>
                </a:cubicBezTo>
                <a:lnTo>
                  <a:pt x="534" y="43"/>
                </a:lnTo>
                <a:cubicBezTo>
                  <a:pt x="522" y="43"/>
                  <a:pt x="512" y="34"/>
                  <a:pt x="512" y="22"/>
                </a:cubicBezTo>
                <a:cubicBezTo>
                  <a:pt x="512" y="10"/>
                  <a:pt x="522" y="0"/>
                  <a:pt x="534" y="0"/>
                </a:cubicBezTo>
                <a:close/>
                <a:moveTo>
                  <a:pt x="1046" y="0"/>
                </a:moveTo>
                <a:lnTo>
                  <a:pt x="1344" y="0"/>
                </a:lnTo>
                <a:cubicBezTo>
                  <a:pt x="1356" y="0"/>
                  <a:pt x="1366" y="10"/>
                  <a:pt x="1366" y="22"/>
                </a:cubicBezTo>
                <a:cubicBezTo>
                  <a:pt x="1366" y="34"/>
                  <a:pt x="1356" y="43"/>
                  <a:pt x="1344" y="43"/>
                </a:cubicBezTo>
                <a:lnTo>
                  <a:pt x="1046" y="43"/>
                </a:lnTo>
                <a:cubicBezTo>
                  <a:pt x="1034" y="43"/>
                  <a:pt x="1024" y="34"/>
                  <a:pt x="1024" y="22"/>
                </a:cubicBezTo>
                <a:cubicBezTo>
                  <a:pt x="1024" y="10"/>
                  <a:pt x="1034" y="0"/>
                  <a:pt x="1046" y="0"/>
                </a:cubicBezTo>
                <a:close/>
                <a:moveTo>
                  <a:pt x="1558" y="0"/>
                </a:moveTo>
                <a:lnTo>
                  <a:pt x="1856" y="0"/>
                </a:lnTo>
                <a:cubicBezTo>
                  <a:pt x="1868" y="0"/>
                  <a:pt x="1878" y="10"/>
                  <a:pt x="1878" y="22"/>
                </a:cubicBezTo>
                <a:cubicBezTo>
                  <a:pt x="1878" y="34"/>
                  <a:pt x="1868" y="43"/>
                  <a:pt x="1856" y="43"/>
                </a:cubicBezTo>
                <a:lnTo>
                  <a:pt x="1558" y="43"/>
                </a:lnTo>
                <a:cubicBezTo>
                  <a:pt x="1546" y="43"/>
                  <a:pt x="1536" y="34"/>
                  <a:pt x="1536" y="22"/>
                </a:cubicBezTo>
                <a:cubicBezTo>
                  <a:pt x="1536" y="10"/>
                  <a:pt x="1546" y="0"/>
                  <a:pt x="1558" y="0"/>
                </a:cubicBezTo>
                <a:close/>
                <a:moveTo>
                  <a:pt x="2070" y="0"/>
                </a:moveTo>
                <a:lnTo>
                  <a:pt x="2368" y="0"/>
                </a:lnTo>
                <a:cubicBezTo>
                  <a:pt x="2380" y="0"/>
                  <a:pt x="2390" y="10"/>
                  <a:pt x="2390" y="22"/>
                </a:cubicBezTo>
                <a:cubicBezTo>
                  <a:pt x="2390" y="34"/>
                  <a:pt x="2380" y="43"/>
                  <a:pt x="2368" y="43"/>
                </a:cubicBezTo>
                <a:lnTo>
                  <a:pt x="2070" y="43"/>
                </a:lnTo>
                <a:cubicBezTo>
                  <a:pt x="2058" y="43"/>
                  <a:pt x="2048" y="34"/>
                  <a:pt x="2048" y="22"/>
                </a:cubicBezTo>
                <a:cubicBezTo>
                  <a:pt x="2048" y="10"/>
                  <a:pt x="2058" y="0"/>
                  <a:pt x="2070" y="0"/>
                </a:cubicBezTo>
                <a:close/>
                <a:moveTo>
                  <a:pt x="2582" y="0"/>
                </a:moveTo>
                <a:lnTo>
                  <a:pt x="2880" y="0"/>
                </a:lnTo>
                <a:cubicBezTo>
                  <a:pt x="2892" y="0"/>
                  <a:pt x="2902" y="10"/>
                  <a:pt x="2902" y="22"/>
                </a:cubicBezTo>
                <a:cubicBezTo>
                  <a:pt x="2902" y="34"/>
                  <a:pt x="2892" y="43"/>
                  <a:pt x="2880" y="43"/>
                </a:cubicBezTo>
                <a:lnTo>
                  <a:pt x="2582" y="43"/>
                </a:lnTo>
                <a:cubicBezTo>
                  <a:pt x="2570" y="43"/>
                  <a:pt x="2560" y="34"/>
                  <a:pt x="2560" y="22"/>
                </a:cubicBezTo>
                <a:cubicBezTo>
                  <a:pt x="2560" y="10"/>
                  <a:pt x="2570" y="0"/>
                  <a:pt x="2582" y="0"/>
                </a:cubicBezTo>
                <a:close/>
                <a:moveTo>
                  <a:pt x="3094" y="0"/>
                </a:moveTo>
                <a:lnTo>
                  <a:pt x="3392" y="0"/>
                </a:lnTo>
                <a:cubicBezTo>
                  <a:pt x="3404" y="0"/>
                  <a:pt x="3414" y="10"/>
                  <a:pt x="3414" y="22"/>
                </a:cubicBezTo>
                <a:cubicBezTo>
                  <a:pt x="3414" y="34"/>
                  <a:pt x="3404" y="43"/>
                  <a:pt x="3392" y="43"/>
                </a:cubicBezTo>
                <a:lnTo>
                  <a:pt x="3094" y="43"/>
                </a:lnTo>
                <a:cubicBezTo>
                  <a:pt x="3082" y="43"/>
                  <a:pt x="3072" y="34"/>
                  <a:pt x="3072" y="22"/>
                </a:cubicBezTo>
                <a:cubicBezTo>
                  <a:pt x="3072" y="10"/>
                  <a:pt x="3082" y="0"/>
                  <a:pt x="3094" y="0"/>
                </a:cubicBezTo>
                <a:close/>
                <a:moveTo>
                  <a:pt x="3606" y="0"/>
                </a:moveTo>
                <a:lnTo>
                  <a:pt x="3904" y="0"/>
                </a:lnTo>
                <a:cubicBezTo>
                  <a:pt x="3916" y="0"/>
                  <a:pt x="3926" y="10"/>
                  <a:pt x="3926" y="22"/>
                </a:cubicBezTo>
                <a:cubicBezTo>
                  <a:pt x="3926" y="34"/>
                  <a:pt x="3916" y="43"/>
                  <a:pt x="3904" y="43"/>
                </a:cubicBezTo>
                <a:lnTo>
                  <a:pt x="3606" y="43"/>
                </a:lnTo>
                <a:cubicBezTo>
                  <a:pt x="3594" y="43"/>
                  <a:pt x="3584" y="34"/>
                  <a:pt x="3584" y="22"/>
                </a:cubicBezTo>
                <a:cubicBezTo>
                  <a:pt x="3584" y="10"/>
                  <a:pt x="3594" y="0"/>
                  <a:pt x="3606" y="0"/>
                </a:cubicBezTo>
                <a:close/>
                <a:moveTo>
                  <a:pt x="4118" y="0"/>
                </a:moveTo>
                <a:lnTo>
                  <a:pt x="4416" y="0"/>
                </a:lnTo>
                <a:cubicBezTo>
                  <a:pt x="4428" y="0"/>
                  <a:pt x="4438" y="10"/>
                  <a:pt x="4438" y="22"/>
                </a:cubicBezTo>
                <a:cubicBezTo>
                  <a:pt x="4438" y="34"/>
                  <a:pt x="4428" y="43"/>
                  <a:pt x="4416" y="43"/>
                </a:cubicBezTo>
                <a:lnTo>
                  <a:pt x="4118" y="43"/>
                </a:lnTo>
                <a:cubicBezTo>
                  <a:pt x="4106" y="43"/>
                  <a:pt x="4096" y="34"/>
                  <a:pt x="4096" y="22"/>
                </a:cubicBezTo>
                <a:cubicBezTo>
                  <a:pt x="4096" y="10"/>
                  <a:pt x="4106" y="0"/>
                  <a:pt x="4118" y="0"/>
                </a:cubicBezTo>
                <a:close/>
                <a:moveTo>
                  <a:pt x="4630" y="0"/>
                </a:moveTo>
                <a:lnTo>
                  <a:pt x="4928" y="0"/>
                </a:lnTo>
                <a:cubicBezTo>
                  <a:pt x="4940" y="0"/>
                  <a:pt x="4950" y="10"/>
                  <a:pt x="4950" y="22"/>
                </a:cubicBezTo>
                <a:cubicBezTo>
                  <a:pt x="4950" y="34"/>
                  <a:pt x="4940" y="43"/>
                  <a:pt x="4928" y="43"/>
                </a:cubicBezTo>
                <a:lnTo>
                  <a:pt x="4630" y="43"/>
                </a:lnTo>
                <a:cubicBezTo>
                  <a:pt x="4618" y="43"/>
                  <a:pt x="4608" y="34"/>
                  <a:pt x="4608" y="22"/>
                </a:cubicBezTo>
                <a:cubicBezTo>
                  <a:pt x="4608" y="10"/>
                  <a:pt x="4618" y="0"/>
                  <a:pt x="4630" y="0"/>
                </a:cubicBezTo>
                <a:close/>
                <a:moveTo>
                  <a:pt x="5142" y="0"/>
                </a:moveTo>
                <a:lnTo>
                  <a:pt x="5440" y="0"/>
                </a:lnTo>
                <a:cubicBezTo>
                  <a:pt x="5452" y="0"/>
                  <a:pt x="5462" y="10"/>
                  <a:pt x="5462" y="22"/>
                </a:cubicBezTo>
                <a:cubicBezTo>
                  <a:pt x="5462" y="34"/>
                  <a:pt x="5452" y="43"/>
                  <a:pt x="5440" y="43"/>
                </a:cubicBezTo>
                <a:lnTo>
                  <a:pt x="5142" y="43"/>
                </a:lnTo>
                <a:cubicBezTo>
                  <a:pt x="5130" y="43"/>
                  <a:pt x="5120" y="34"/>
                  <a:pt x="5120" y="22"/>
                </a:cubicBezTo>
                <a:cubicBezTo>
                  <a:pt x="5120" y="10"/>
                  <a:pt x="5130" y="0"/>
                  <a:pt x="5142" y="0"/>
                </a:cubicBezTo>
                <a:close/>
                <a:moveTo>
                  <a:pt x="5654" y="0"/>
                </a:moveTo>
                <a:lnTo>
                  <a:pt x="5952" y="0"/>
                </a:lnTo>
                <a:cubicBezTo>
                  <a:pt x="5964" y="0"/>
                  <a:pt x="5974" y="10"/>
                  <a:pt x="5974" y="22"/>
                </a:cubicBezTo>
                <a:cubicBezTo>
                  <a:pt x="5974" y="34"/>
                  <a:pt x="5964" y="43"/>
                  <a:pt x="5952" y="43"/>
                </a:cubicBezTo>
                <a:lnTo>
                  <a:pt x="5654" y="43"/>
                </a:lnTo>
                <a:cubicBezTo>
                  <a:pt x="5642" y="43"/>
                  <a:pt x="5632" y="34"/>
                  <a:pt x="5632" y="22"/>
                </a:cubicBezTo>
                <a:cubicBezTo>
                  <a:pt x="5632" y="10"/>
                  <a:pt x="5642" y="0"/>
                  <a:pt x="5654" y="0"/>
                </a:cubicBezTo>
                <a:close/>
                <a:moveTo>
                  <a:pt x="6166" y="0"/>
                </a:moveTo>
                <a:lnTo>
                  <a:pt x="6464" y="0"/>
                </a:lnTo>
                <a:cubicBezTo>
                  <a:pt x="6476" y="0"/>
                  <a:pt x="6486" y="10"/>
                  <a:pt x="6486" y="22"/>
                </a:cubicBezTo>
                <a:cubicBezTo>
                  <a:pt x="6486" y="34"/>
                  <a:pt x="6476" y="43"/>
                  <a:pt x="6464" y="43"/>
                </a:cubicBezTo>
                <a:lnTo>
                  <a:pt x="6166" y="43"/>
                </a:lnTo>
                <a:cubicBezTo>
                  <a:pt x="6154" y="43"/>
                  <a:pt x="6144" y="34"/>
                  <a:pt x="6144" y="22"/>
                </a:cubicBezTo>
                <a:cubicBezTo>
                  <a:pt x="6144" y="10"/>
                  <a:pt x="6154" y="0"/>
                  <a:pt x="6166" y="0"/>
                </a:cubicBezTo>
                <a:close/>
                <a:moveTo>
                  <a:pt x="6678" y="0"/>
                </a:moveTo>
                <a:lnTo>
                  <a:pt x="6976" y="0"/>
                </a:lnTo>
                <a:cubicBezTo>
                  <a:pt x="6988" y="0"/>
                  <a:pt x="6998" y="10"/>
                  <a:pt x="6998" y="22"/>
                </a:cubicBezTo>
                <a:cubicBezTo>
                  <a:pt x="6998" y="34"/>
                  <a:pt x="6988" y="43"/>
                  <a:pt x="6976" y="43"/>
                </a:cubicBezTo>
                <a:lnTo>
                  <a:pt x="6678" y="43"/>
                </a:lnTo>
                <a:cubicBezTo>
                  <a:pt x="6666" y="43"/>
                  <a:pt x="6656" y="34"/>
                  <a:pt x="6656" y="22"/>
                </a:cubicBezTo>
                <a:cubicBezTo>
                  <a:pt x="6656" y="10"/>
                  <a:pt x="6666" y="0"/>
                  <a:pt x="6678" y="0"/>
                </a:cubicBezTo>
                <a:close/>
                <a:moveTo>
                  <a:pt x="7190" y="0"/>
                </a:moveTo>
                <a:lnTo>
                  <a:pt x="7488" y="0"/>
                </a:lnTo>
                <a:cubicBezTo>
                  <a:pt x="7500" y="0"/>
                  <a:pt x="7510" y="10"/>
                  <a:pt x="7510" y="22"/>
                </a:cubicBezTo>
                <a:cubicBezTo>
                  <a:pt x="7510" y="34"/>
                  <a:pt x="7500" y="43"/>
                  <a:pt x="7488" y="43"/>
                </a:cubicBezTo>
                <a:lnTo>
                  <a:pt x="7190" y="43"/>
                </a:lnTo>
                <a:cubicBezTo>
                  <a:pt x="7178" y="43"/>
                  <a:pt x="7168" y="34"/>
                  <a:pt x="7168" y="22"/>
                </a:cubicBezTo>
                <a:cubicBezTo>
                  <a:pt x="7168" y="10"/>
                  <a:pt x="7178" y="0"/>
                  <a:pt x="7190" y="0"/>
                </a:cubicBezTo>
                <a:close/>
                <a:moveTo>
                  <a:pt x="7702" y="0"/>
                </a:moveTo>
                <a:lnTo>
                  <a:pt x="8000" y="0"/>
                </a:lnTo>
                <a:cubicBezTo>
                  <a:pt x="8012" y="0"/>
                  <a:pt x="8022" y="10"/>
                  <a:pt x="8022" y="22"/>
                </a:cubicBezTo>
                <a:cubicBezTo>
                  <a:pt x="8022" y="34"/>
                  <a:pt x="8012" y="43"/>
                  <a:pt x="8000" y="43"/>
                </a:cubicBezTo>
                <a:lnTo>
                  <a:pt x="7702" y="43"/>
                </a:lnTo>
                <a:cubicBezTo>
                  <a:pt x="7690" y="43"/>
                  <a:pt x="7680" y="34"/>
                  <a:pt x="7680" y="22"/>
                </a:cubicBezTo>
                <a:cubicBezTo>
                  <a:pt x="7680" y="10"/>
                  <a:pt x="7690" y="0"/>
                  <a:pt x="7702" y="0"/>
                </a:cubicBezTo>
                <a:close/>
                <a:moveTo>
                  <a:pt x="8214" y="0"/>
                </a:moveTo>
                <a:lnTo>
                  <a:pt x="8512" y="0"/>
                </a:lnTo>
                <a:cubicBezTo>
                  <a:pt x="8524" y="0"/>
                  <a:pt x="8534" y="10"/>
                  <a:pt x="8534" y="22"/>
                </a:cubicBezTo>
                <a:cubicBezTo>
                  <a:pt x="8534" y="34"/>
                  <a:pt x="8524" y="43"/>
                  <a:pt x="8512" y="43"/>
                </a:cubicBezTo>
                <a:lnTo>
                  <a:pt x="8214" y="43"/>
                </a:lnTo>
                <a:cubicBezTo>
                  <a:pt x="8202" y="43"/>
                  <a:pt x="8192" y="34"/>
                  <a:pt x="8192" y="22"/>
                </a:cubicBezTo>
                <a:cubicBezTo>
                  <a:pt x="8192" y="10"/>
                  <a:pt x="8202" y="0"/>
                  <a:pt x="8214" y="0"/>
                </a:cubicBezTo>
                <a:close/>
                <a:moveTo>
                  <a:pt x="8726" y="0"/>
                </a:moveTo>
                <a:lnTo>
                  <a:pt x="9024" y="0"/>
                </a:lnTo>
                <a:cubicBezTo>
                  <a:pt x="9036" y="0"/>
                  <a:pt x="9046" y="10"/>
                  <a:pt x="9046" y="22"/>
                </a:cubicBezTo>
                <a:cubicBezTo>
                  <a:pt x="9046" y="34"/>
                  <a:pt x="9036" y="43"/>
                  <a:pt x="9024" y="43"/>
                </a:cubicBezTo>
                <a:lnTo>
                  <a:pt x="8726" y="43"/>
                </a:lnTo>
                <a:cubicBezTo>
                  <a:pt x="8714" y="43"/>
                  <a:pt x="8704" y="34"/>
                  <a:pt x="8704" y="22"/>
                </a:cubicBezTo>
                <a:cubicBezTo>
                  <a:pt x="8704" y="10"/>
                  <a:pt x="8714" y="0"/>
                  <a:pt x="8726" y="0"/>
                </a:cubicBezTo>
                <a:close/>
                <a:moveTo>
                  <a:pt x="9238" y="0"/>
                </a:moveTo>
                <a:lnTo>
                  <a:pt x="9536" y="0"/>
                </a:lnTo>
                <a:cubicBezTo>
                  <a:pt x="9548" y="0"/>
                  <a:pt x="9558" y="10"/>
                  <a:pt x="9558" y="22"/>
                </a:cubicBezTo>
                <a:cubicBezTo>
                  <a:pt x="9558" y="34"/>
                  <a:pt x="9548" y="43"/>
                  <a:pt x="9536" y="43"/>
                </a:cubicBezTo>
                <a:lnTo>
                  <a:pt x="9238" y="43"/>
                </a:lnTo>
                <a:cubicBezTo>
                  <a:pt x="9226" y="43"/>
                  <a:pt x="9216" y="34"/>
                  <a:pt x="9216" y="22"/>
                </a:cubicBezTo>
                <a:cubicBezTo>
                  <a:pt x="9216" y="10"/>
                  <a:pt x="9226" y="0"/>
                  <a:pt x="9238" y="0"/>
                </a:cubicBezTo>
                <a:close/>
                <a:moveTo>
                  <a:pt x="9750" y="0"/>
                </a:moveTo>
                <a:lnTo>
                  <a:pt x="10048" y="0"/>
                </a:lnTo>
                <a:cubicBezTo>
                  <a:pt x="10060" y="0"/>
                  <a:pt x="10070" y="10"/>
                  <a:pt x="10070" y="22"/>
                </a:cubicBezTo>
                <a:cubicBezTo>
                  <a:pt x="10070" y="34"/>
                  <a:pt x="10060" y="43"/>
                  <a:pt x="10048" y="43"/>
                </a:cubicBezTo>
                <a:lnTo>
                  <a:pt x="9750" y="43"/>
                </a:lnTo>
                <a:cubicBezTo>
                  <a:pt x="9738" y="43"/>
                  <a:pt x="9728" y="34"/>
                  <a:pt x="9728" y="22"/>
                </a:cubicBezTo>
                <a:cubicBezTo>
                  <a:pt x="9728" y="10"/>
                  <a:pt x="9738" y="0"/>
                  <a:pt x="9750" y="0"/>
                </a:cubicBezTo>
                <a:close/>
                <a:moveTo>
                  <a:pt x="10262" y="0"/>
                </a:moveTo>
                <a:lnTo>
                  <a:pt x="10560" y="0"/>
                </a:lnTo>
                <a:cubicBezTo>
                  <a:pt x="10572" y="0"/>
                  <a:pt x="10582" y="10"/>
                  <a:pt x="10582" y="22"/>
                </a:cubicBezTo>
                <a:cubicBezTo>
                  <a:pt x="10582" y="34"/>
                  <a:pt x="10572" y="43"/>
                  <a:pt x="10560" y="43"/>
                </a:cubicBezTo>
                <a:lnTo>
                  <a:pt x="10262" y="43"/>
                </a:lnTo>
                <a:cubicBezTo>
                  <a:pt x="10250" y="43"/>
                  <a:pt x="10240" y="34"/>
                  <a:pt x="10240" y="22"/>
                </a:cubicBezTo>
                <a:cubicBezTo>
                  <a:pt x="10240" y="10"/>
                  <a:pt x="10250" y="0"/>
                  <a:pt x="10262" y="0"/>
                </a:cubicBezTo>
                <a:close/>
                <a:moveTo>
                  <a:pt x="10774" y="0"/>
                </a:moveTo>
                <a:lnTo>
                  <a:pt x="11072" y="0"/>
                </a:lnTo>
                <a:cubicBezTo>
                  <a:pt x="11084" y="0"/>
                  <a:pt x="11094" y="10"/>
                  <a:pt x="11094" y="22"/>
                </a:cubicBezTo>
                <a:cubicBezTo>
                  <a:pt x="11094" y="34"/>
                  <a:pt x="11084" y="43"/>
                  <a:pt x="11072" y="43"/>
                </a:cubicBezTo>
                <a:lnTo>
                  <a:pt x="10774" y="43"/>
                </a:lnTo>
                <a:cubicBezTo>
                  <a:pt x="10762" y="43"/>
                  <a:pt x="10752" y="34"/>
                  <a:pt x="10752" y="22"/>
                </a:cubicBezTo>
                <a:cubicBezTo>
                  <a:pt x="10752" y="10"/>
                  <a:pt x="10762" y="0"/>
                  <a:pt x="10774" y="0"/>
                </a:cubicBezTo>
                <a:close/>
                <a:moveTo>
                  <a:pt x="11286" y="0"/>
                </a:moveTo>
                <a:lnTo>
                  <a:pt x="11584" y="0"/>
                </a:lnTo>
                <a:cubicBezTo>
                  <a:pt x="11596" y="0"/>
                  <a:pt x="11606" y="10"/>
                  <a:pt x="11606" y="22"/>
                </a:cubicBezTo>
                <a:cubicBezTo>
                  <a:pt x="11606" y="34"/>
                  <a:pt x="11596" y="43"/>
                  <a:pt x="11584" y="43"/>
                </a:cubicBezTo>
                <a:lnTo>
                  <a:pt x="11286" y="43"/>
                </a:lnTo>
                <a:cubicBezTo>
                  <a:pt x="11274" y="43"/>
                  <a:pt x="11264" y="34"/>
                  <a:pt x="11264" y="22"/>
                </a:cubicBezTo>
                <a:cubicBezTo>
                  <a:pt x="11264" y="10"/>
                  <a:pt x="11274" y="0"/>
                  <a:pt x="11286" y="0"/>
                </a:cubicBezTo>
                <a:close/>
                <a:moveTo>
                  <a:pt x="11798" y="0"/>
                </a:moveTo>
                <a:lnTo>
                  <a:pt x="12096" y="0"/>
                </a:lnTo>
                <a:cubicBezTo>
                  <a:pt x="12108" y="0"/>
                  <a:pt x="12118" y="10"/>
                  <a:pt x="12118" y="22"/>
                </a:cubicBezTo>
                <a:cubicBezTo>
                  <a:pt x="12118" y="34"/>
                  <a:pt x="12108" y="43"/>
                  <a:pt x="12096" y="43"/>
                </a:cubicBezTo>
                <a:lnTo>
                  <a:pt x="11798" y="43"/>
                </a:lnTo>
                <a:cubicBezTo>
                  <a:pt x="11786" y="43"/>
                  <a:pt x="11776" y="34"/>
                  <a:pt x="11776" y="22"/>
                </a:cubicBezTo>
                <a:cubicBezTo>
                  <a:pt x="11776" y="10"/>
                  <a:pt x="11786" y="0"/>
                  <a:pt x="11798" y="0"/>
                </a:cubicBezTo>
                <a:close/>
                <a:moveTo>
                  <a:pt x="12310" y="0"/>
                </a:moveTo>
                <a:lnTo>
                  <a:pt x="12608" y="0"/>
                </a:lnTo>
                <a:cubicBezTo>
                  <a:pt x="12620" y="0"/>
                  <a:pt x="12630" y="10"/>
                  <a:pt x="12630" y="22"/>
                </a:cubicBezTo>
                <a:cubicBezTo>
                  <a:pt x="12630" y="34"/>
                  <a:pt x="12620" y="43"/>
                  <a:pt x="12608" y="43"/>
                </a:cubicBezTo>
                <a:lnTo>
                  <a:pt x="12310" y="43"/>
                </a:lnTo>
                <a:cubicBezTo>
                  <a:pt x="12298" y="43"/>
                  <a:pt x="12288" y="34"/>
                  <a:pt x="12288" y="22"/>
                </a:cubicBezTo>
                <a:cubicBezTo>
                  <a:pt x="12288" y="10"/>
                  <a:pt x="12298" y="0"/>
                  <a:pt x="12310" y="0"/>
                </a:cubicBezTo>
                <a:close/>
                <a:moveTo>
                  <a:pt x="12822" y="0"/>
                </a:moveTo>
                <a:lnTo>
                  <a:pt x="13120" y="0"/>
                </a:lnTo>
                <a:cubicBezTo>
                  <a:pt x="13132" y="0"/>
                  <a:pt x="13142" y="10"/>
                  <a:pt x="13142" y="22"/>
                </a:cubicBezTo>
                <a:cubicBezTo>
                  <a:pt x="13142" y="34"/>
                  <a:pt x="13132" y="43"/>
                  <a:pt x="13120" y="43"/>
                </a:cubicBezTo>
                <a:lnTo>
                  <a:pt x="12822" y="43"/>
                </a:lnTo>
                <a:cubicBezTo>
                  <a:pt x="12810" y="43"/>
                  <a:pt x="12800" y="34"/>
                  <a:pt x="12800" y="22"/>
                </a:cubicBezTo>
                <a:cubicBezTo>
                  <a:pt x="12800" y="10"/>
                  <a:pt x="12810" y="0"/>
                  <a:pt x="12822" y="0"/>
                </a:cubicBezTo>
                <a:close/>
                <a:moveTo>
                  <a:pt x="13334" y="0"/>
                </a:moveTo>
                <a:lnTo>
                  <a:pt x="13470" y="0"/>
                </a:lnTo>
                <a:cubicBezTo>
                  <a:pt x="13482" y="0"/>
                  <a:pt x="13492" y="10"/>
                  <a:pt x="13492" y="22"/>
                </a:cubicBezTo>
                <a:cubicBezTo>
                  <a:pt x="13492" y="34"/>
                  <a:pt x="13482" y="43"/>
                  <a:pt x="13470" y="43"/>
                </a:cubicBezTo>
                <a:lnTo>
                  <a:pt x="13334" y="43"/>
                </a:lnTo>
                <a:cubicBezTo>
                  <a:pt x="13322" y="43"/>
                  <a:pt x="13312" y="34"/>
                  <a:pt x="13312" y="22"/>
                </a:cubicBezTo>
                <a:cubicBezTo>
                  <a:pt x="13312" y="10"/>
                  <a:pt x="13322" y="0"/>
                  <a:pt x="13334" y="0"/>
                </a:cubicBezTo>
                <a:close/>
              </a:path>
            </a:pathLst>
          </a:custGeom>
          <a:solidFill>
            <a:srgbClr val="4086E3"/>
          </a:solidFill>
          <a:ln w="0" cap="flat">
            <a:solidFill>
              <a:srgbClr val="4086E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D7622C65-2077-2518-A9B4-FF6DA2195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265" y="2033229"/>
            <a:ext cx="618751" cy="30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Delay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02786974-0BE2-F67D-C439-D2FD701E5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983" y="2368568"/>
            <a:ext cx="6586327" cy="578338"/>
          </a:xfrm>
          <a:prstGeom prst="rect">
            <a:avLst/>
          </a:prstGeom>
          <a:solidFill>
            <a:srgbClr val="FFC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E0AD825E-128D-A3E7-56BD-0C494155A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8212" y="5544562"/>
            <a:ext cx="552457" cy="30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Time</a:t>
            </a:r>
            <a:endParaRPr kumimoji="0" lang="zh-CN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" name="Freeform 38">
            <a:extLst>
              <a:ext uri="{FF2B5EF4-FFF2-40B4-BE49-F238E27FC236}">
                <a16:creationId xmlns:a16="http://schemas.microsoft.com/office/drawing/2014/main" id="{E7FE2968-DA78-8868-E96A-E29450FD0128}"/>
              </a:ext>
            </a:extLst>
          </p:cNvPr>
          <p:cNvSpPr>
            <a:spLocks noEditPoints="1"/>
          </p:cNvSpPr>
          <p:nvPr/>
        </p:nvSpPr>
        <p:spPr bwMode="auto">
          <a:xfrm>
            <a:off x="2397760" y="2742786"/>
            <a:ext cx="6840000" cy="19440"/>
          </a:xfrm>
          <a:custGeom>
            <a:avLst/>
            <a:gdLst>
              <a:gd name="T0" fmla="*/ 341 w 13510"/>
              <a:gd name="T1" fmla="*/ 21 h 42"/>
              <a:gd name="T2" fmla="*/ 0 w 13510"/>
              <a:gd name="T3" fmla="*/ 21 h 42"/>
              <a:gd name="T4" fmla="*/ 832 w 13510"/>
              <a:gd name="T5" fmla="*/ 0 h 42"/>
              <a:gd name="T6" fmla="*/ 533 w 13510"/>
              <a:gd name="T7" fmla="*/ 42 h 42"/>
              <a:gd name="T8" fmla="*/ 1045 w 13510"/>
              <a:gd name="T9" fmla="*/ 0 h 42"/>
              <a:gd name="T10" fmla="*/ 1344 w 13510"/>
              <a:gd name="T11" fmla="*/ 42 h 42"/>
              <a:gd name="T12" fmla="*/ 1045 w 13510"/>
              <a:gd name="T13" fmla="*/ 0 h 42"/>
              <a:gd name="T14" fmla="*/ 1877 w 13510"/>
              <a:gd name="T15" fmla="*/ 21 h 42"/>
              <a:gd name="T16" fmla="*/ 1536 w 13510"/>
              <a:gd name="T17" fmla="*/ 21 h 42"/>
              <a:gd name="T18" fmla="*/ 2368 w 13510"/>
              <a:gd name="T19" fmla="*/ 0 h 42"/>
              <a:gd name="T20" fmla="*/ 2069 w 13510"/>
              <a:gd name="T21" fmla="*/ 42 h 42"/>
              <a:gd name="T22" fmla="*/ 2581 w 13510"/>
              <a:gd name="T23" fmla="*/ 0 h 42"/>
              <a:gd name="T24" fmla="*/ 2880 w 13510"/>
              <a:gd name="T25" fmla="*/ 42 h 42"/>
              <a:gd name="T26" fmla="*/ 2581 w 13510"/>
              <a:gd name="T27" fmla="*/ 0 h 42"/>
              <a:gd name="T28" fmla="*/ 3413 w 13510"/>
              <a:gd name="T29" fmla="*/ 21 h 42"/>
              <a:gd name="T30" fmla="*/ 3072 w 13510"/>
              <a:gd name="T31" fmla="*/ 21 h 42"/>
              <a:gd name="T32" fmla="*/ 3904 w 13510"/>
              <a:gd name="T33" fmla="*/ 0 h 42"/>
              <a:gd name="T34" fmla="*/ 3605 w 13510"/>
              <a:gd name="T35" fmla="*/ 42 h 42"/>
              <a:gd name="T36" fmla="*/ 4117 w 13510"/>
              <a:gd name="T37" fmla="*/ 0 h 42"/>
              <a:gd name="T38" fmla="*/ 4416 w 13510"/>
              <a:gd name="T39" fmla="*/ 42 h 42"/>
              <a:gd name="T40" fmla="*/ 4117 w 13510"/>
              <a:gd name="T41" fmla="*/ 0 h 42"/>
              <a:gd name="T42" fmla="*/ 4949 w 13510"/>
              <a:gd name="T43" fmla="*/ 21 h 42"/>
              <a:gd name="T44" fmla="*/ 4608 w 13510"/>
              <a:gd name="T45" fmla="*/ 21 h 42"/>
              <a:gd name="T46" fmla="*/ 5440 w 13510"/>
              <a:gd name="T47" fmla="*/ 0 h 42"/>
              <a:gd name="T48" fmla="*/ 5141 w 13510"/>
              <a:gd name="T49" fmla="*/ 42 h 42"/>
              <a:gd name="T50" fmla="*/ 5653 w 13510"/>
              <a:gd name="T51" fmla="*/ 0 h 42"/>
              <a:gd name="T52" fmla="*/ 5952 w 13510"/>
              <a:gd name="T53" fmla="*/ 42 h 42"/>
              <a:gd name="T54" fmla="*/ 5653 w 13510"/>
              <a:gd name="T55" fmla="*/ 0 h 42"/>
              <a:gd name="T56" fmla="*/ 6485 w 13510"/>
              <a:gd name="T57" fmla="*/ 21 h 42"/>
              <a:gd name="T58" fmla="*/ 6144 w 13510"/>
              <a:gd name="T59" fmla="*/ 21 h 42"/>
              <a:gd name="T60" fmla="*/ 6976 w 13510"/>
              <a:gd name="T61" fmla="*/ 0 h 42"/>
              <a:gd name="T62" fmla="*/ 6677 w 13510"/>
              <a:gd name="T63" fmla="*/ 42 h 42"/>
              <a:gd name="T64" fmla="*/ 7189 w 13510"/>
              <a:gd name="T65" fmla="*/ 0 h 42"/>
              <a:gd name="T66" fmla="*/ 7488 w 13510"/>
              <a:gd name="T67" fmla="*/ 42 h 42"/>
              <a:gd name="T68" fmla="*/ 7189 w 13510"/>
              <a:gd name="T69" fmla="*/ 0 h 42"/>
              <a:gd name="T70" fmla="*/ 8021 w 13510"/>
              <a:gd name="T71" fmla="*/ 21 h 42"/>
              <a:gd name="T72" fmla="*/ 7680 w 13510"/>
              <a:gd name="T73" fmla="*/ 21 h 42"/>
              <a:gd name="T74" fmla="*/ 8512 w 13510"/>
              <a:gd name="T75" fmla="*/ 0 h 42"/>
              <a:gd name="T76" fmla="*/ 8213 w 13510"/>
              <a:gd name="T77" fmla="*/ 42 h 42"/>
              <a:gd name="T78" fmla="*/ 8725 w 13510"/>
              <a:gd name="T79" fmla="*/ 0 h 42"/>
              <a:gd name="T80" fmla="*/ 9024 w 13510"/>
              <a:gd name="T81" fmla="*/ 42 h 42"/>
              <a:gd name="T82" fmla="*/ 8725 w 13510"/>
              <a:gd name="T83" fmla="*/ 0 h 42"/>
              <a:gd name="T84" fmla="*/ 9557 w 13510"/>
              <a:gd name="T85" fmla="*/ 21 h 42"/>
              <a:gd name="T86" fmla="*/ 9216 w 13510"/>
              <a:gd name="T87" fmla="*/ 21 h 42"/>
              <a:gd name="T88" fmla="*/ 10048 w 13510"/>
              <a:gd name="T89" fmla="*/ 0 h 42"/>
              <a:gd name="T90" fmla="*/ 9749 w 13510"/>
              <a:gd name="T91" fmla="*/ 42 h 42"/>
              <a:gd name="T92" fmla="*/ 10261 w 13510"/>
              <a:gd name="T93" fmla="*/ 0 h 42"/>
              <a:gd name="T94" fmla="*/ 10560 w 13510"/>
              <a:gd name="T95" fmla="*/ 42 h 42"/>
              <a:gd name="T96" fmla="*/ 10261 w 13510"/>
              <a:gd name="T97" fmla="*/ 0 h 42"/>
              <a:gd name="T98" fmla="*/ 11093 w 13510"/>
              <a:gd name="T99" fmla="*/ 21 h 42"/>
              <a:gd name="T100" fmla="*/ 10752 w 13510"/>
              <a:gd name="T101" fmla="*/ 21 h 42"/>
              <a:gd name="T102" fmla="*/ 11584 w 13510"/>
              <a:gd name="T103" fmla="*/ 0 h 42"/>
              <a:gd name="T104" fmla="*/ 11285 w 13510"/>
              <a:gd name="T105" fmla="*/ 42 h 42"/>
              <a:gd name="T106" fmla="*/ 11797 w 13510"/>
              <a:gd name="T107" fmla="*/ 0 h 42"/>
              <a:gd name="T108" fmla="*/ 12096 w 13510"/>
              <a:gd name="T109" fmla="*/ 42 h 42"/>
              <a:gd name="T110" fmla="*/ 11797 w 13510"/>
              <a:gd name="T111" fmla="*/ 0 h 42"/>
              <a:gd name="T112" fmla="*/ 12629 w 13510"/>
              <a:gd name="T113" fmla="*/ 21 h 42"/>
              <a:gd name="T114" fmla="*/ 12288 w 13510"/>
              <a:gd name="T115" fmla="*/ 21 h 42"/>
              <a:gd name="T116" fmla="*/ 13120 w 13510"/>
              <a:gd name="T117" fmla="*/ 0 h 42"/>
              <a:gd name="T118" fmla="*/ 12821 w 13510"/>
              <a:gd name="T119" fmla="*/ 42 h 42"/>
              <a:gd name="T120" fmla="*/ 13333 w 13510"/>
              <a:gd name="T121" fmla="*/ 0 h 42"/>
              <a:gd name="T122" fmla="*/ 13488 w 13510"/>
              <a:gd name="T123" fmla="*/ 42 h 42"/>
              <a:gd name="T124" fmla="*/ 13333 w 13510"/>
              <a:gd name="T12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510" h="42">
                <a:moveTo>
                  <a:pt x="21" y="0"/>
                </a:moveTo>
                <a:lnTo>
                  <a:pt x="320" y="0"/>
                </a:lnTo>
                <a:cubicBezTo>
                  <a:pt x="331" y="0"/>
                  <a:pt x="341" y="9"/>
                  <a:pt x="341" y="21"/>
                </a:cubicBezTo>
                <a:cubicBezTo>
                  <a:pt x="341" y="33"/>
                  <a:pt x="331" y="42"/>
                  <a:pt x="320" y="42"/>
                </a:cubicBezTo>
                <a:lnTo>
                  <a:pt x="21" y="42"/>
                </a:lnTo>
                <a:cubicBezTo>
                  <a:pt x="9" y="42"/>
                  <a:pt x="0" y="33"/>
                  <a:pt x="0" y="21"/>
                </a:cubicBezTo>
                <a:cubicBezTo>
                  <a:pt x="0" y="9"/>
                  <a:pt x="9" y="0"/>
                  <a:pt x="21" y="0"/>
                </a:cubicBezTo>
                <a:close/>
                <a:moveTo>
                  <a:pt x="533" y="0"/>
                </a:moveTo>
                <a:lnTo>
                  <a:pt x="832" y="0"/>
                </a:lnTo>
                <a:cubicBezTo>
                  <a:pt x="843" y="0"/>
                  <a:pt x="853" y="9"/>
                  <a:pt x="853" y="21"/>
                </a:cubicBezTo>
                <a:cubicBezTo>
                  <a:pt x="853" y="33"/>
                  <a:pt x="843" y="42"/>
                  <a:pt x="832" y="42"/>
                </a:cubicBezTo>
                <a:lnTo>
                  <a:pt x="533" y="42"/>
                </a:lnTo>
                <a:cubicBezTo>
                  <a:pt x="521" y="42"/>
                  <a:pt x="512" y="33"/>
                  <a:pt x="512" y="21"/>
                </a:cubicBezTo>
                <a:cubicBezTo>
                  <a:pt x="512" y="9"/>
                  <a:pt x="521" y="0"/>
                  <a:pt x="533" y="0"/>
                </a:cubicBezTo>
                <a:close/>
                <a:moveTo>
                  <a:pt x="1045" y="0"/>
                </a:moveTo>
                <a:lnTo>
                  <a:pt x="1344" y="0"/>
                </a:lnTo>
                <a:cubicBezTo>
                  <a:pt x="1355" y="0"/>
                  <a:pt x="1365" y="9"/>
                  <a:pt x="1365" y="21"/>
                </a:cubicBezTo>
                <a:cubicBezTo>
                  <a:pt x="1365" y="33"/>
                  <a:pt x="1355" y="42"/>
                  <a:pt x="1344" y="42"/>
                </a:cubicBezTo>
                <a:lnTo>
                  <a:pt x="1045" y="42"/>
                </a:lnTo>
                <a:cubicBezTo>
                  <a:pt x="1033" y="42"/>
                  <a:pt x="1024" y="33"/>
                  <a:pt x="1024" y="21"/>
                </a:cubicBezTo>
                <a:cubicBezTo>
                  <a:pt x="1024" y="9"/>
                  <a:pt x="1033" y="0"/>
                  <a:pt x="1045" y="0"/>
                </a:cubicBezTo>
                <a:close/>
                <a:moveTo>
                  <a:pt x="1557" y="0"/>
                </a:moveTo>
                <a:lnTo>
                  <a:pt x="1856" y="0"/>
                </a:lnTo>
                <a:cubicBezTo>
                  <a:pt x="1867" y="0"/>
                  <a:pt x="1877" y="9"/>
                  <a:pt x="1877" y="21"/>
                </a:cubicBezTo>
                <a:cubicBezTo>
                  <a:pt x="1877" y="33"/>
                  <a:pt x="1867" y="42"/>
                  <a:pt x="1856" y="42"/>
                </a:cubicBezTo>
                <a:lnTo>
                  <a:pt x="1557" y="42"/>
                </a:lnTo>
                <a:cubicBezTo>
                  <a:pt x="1545" y="42"/>
                  <a:pt x="1536" y="33"/>
                  <a:pt x="1536" y="21"/>
                </a:cubicBezTo>
                <a:cubicBezTo>
                  <a:pt x="1536" y="9"/>
                  <a:pt x="1545" y="0"/>
                  <a:pt x="1557" y="0"/>
                </a:cubicBezTo>
                <a:close/>
                <a:moveTo>
                  <a:pt x="2069" y="0"/>
                </a:moveTo>
                <a:lnTo>
                  <a:pt x="2368" y="0"/>
                </a:lnTo>
                <a:cubicBezTo>
                  <a:pt x="2379" y="0"/>
                  <a:pt x="2389" y="9"/>
                  <a:pt x="2389" y="21"/>
                </a:cubicBezTo>
                <a:cubicBezTo>
                  <a:pt x="2389" y="33"/>
                  <a:pt x="2379" y="42"/>
                  <a:pt x="2368" y="42"/>
                </a:cubicBezTo>
                <a:lnTo>
                  <a:pt x="2069" y="42"/>
                </a:lnTo>
                <a:cubicBezTo>
                  <a:pt x="2057" y="42"/>
                  <a:pt x="2048" y="33"/>
                  <a:pt x="2048" y="21"/>
                </a:cubicBezTo>
                <a:cubicBezTo>
                  <a:pt x="2048" y="9"/>
                  <a:pt x="2057" y="0"/>
                  <a:pt x="2069" y="0"/>
                </a:cubicBezTo>
                <a:close/>
                <a:moveTo>
                  <a:pt x="2581" y="0"/>
                </a:moveTo>
                <a:lnTo>
                  <a:pt x="2880" y="0"/>
                </a:lnTo>
                <a:cubicBezTo>
                  <a:pt x="2891" y="0"/>
                  <a:pt x="2901" y="9"/>
                  <a:pt x="2901" y="21"/>
                </a:cubicBezTo>
                <a:cubicBezTo>
                  <a:pt x="2901" y="33"/>
                  <a:pt x="2891" y="42"/>
                  <a:pt x="2880" y="42"/>
                </a:cubicBezTo>
                <a:lnTo>
                  <a:pt x="2581" y="42"/>
                </a:lnTo>
                <a:cubicBezTo>
                  <a:pt x="2569" y="42"/>
                  <a:pt x="2560" y="33"/>
                  <a:pt x="2560" y="21"/>
                </a:cubicBezTo>
                <a:cubicBezTo>
                  <a:pt x="2560" y="9"/>
                  <a:pt x="2569" y="0"/>
                  <a:pt x="2581" y="0"/>
                </a:cubicBezTo>
                <a:close/>
                <a:moveTo>
                  <a:pt x="3093" y="0"/>
                </a:moveTo>
                <a:lnTo>
                  <a:pt x="3392" y="0"/>
                </a:lnTo>
                <a:cubicBezTo>
                  <a:pt x="3403" y="0"/>
                  <a:pt x="3413" y="9"/>
                  <a:pt x="3413" y="21"/>
                </a:cubicBezTo>
                <a:cubicBezTo>
                  <a:pt x="3413" y="33"/>
                  <a:pt x="3403" y="42"/>
                  <a:pt x="3392" y="42"/>
                </a:cubicBezTo>
                <a:lnTo>
                  <a:pt x="3093" y="42"/>
                </a:lnTo>
                <a:cubicBezTo>
                  <a:pt x="3081" y="42"/>
                  <a:pt x="3072" y="33"/>
                  <a:pt x="3072" y="21"/>
                </a:cubicBezTo>
                <a:cubicBezTo>
                  <a:pt x="3072" y="9"/>
                  <a:pt x="3081" y="0"/>
                  <a:pt x="3093" y="0"/>
                </a:cubicBezTo>
                <a:close/>
                <a:moveTo>
                  <a:pt x="3605" y="0"/>
                </a:moveTo>
                <a:lnTo>
                  <a:pt x="3904" y="0"/>
                </a:lnTo>
                <a:cubicBezTo>
                  <a:pt x="3915" y="0"/>
                  <a:pt x="3925" y="9"/>
                  <a:pt x="3925" y="21"/>
                </a:cubicBezTo>
                <a:cubicBezTo>
                  <a:pt x="3925" y="33"/>
                  <a:pt x="3915" y="42"/>
                  <a:pt x="3904" y="42"/>
                </a:cubicBezTo>
                <a:lnTo>
                  <a:pt x="3605" y="42"/>
                </a:lnTo>
                <a:cubicBezTo>
                  <a:pt x="3593" y="42"/>
                  <a:pt x="3584" y="33"/>
                  <a:pt x="3584" y="21"/>
                </a:cubicBezTo>
                <a:cubicBezTo>
                  <a:pt x="3584" y="9"/>
                  <a:pt x="3593" y="0"/>
                  <a:pt x="3605" y="0"/>
                </a:cubicBezTo>
                <a:close/>
                <a:moveTo>
                  <a:pt x="4117" y="0"/>
                </a:moveTo>
                <a:lnTo>
                  <a:pt x="4416" y="0"/>
                </a:lnTo>
                <a:cubicBezTo>
                  <a:pt x="4427" y="0"/>
                  <a:pt x="4437" y="9"/>
                  <a:pt x="4437" y="21"/>
                </a:cubicBezTo>
                <a:cubicBezTo>
                  <a:pt x="4437" y="33"/>
                  <a:pt x="4427" y="42"/>
                  <a:pt x="4416" y="42"/>
                </a:cubicBezTo>
                <a:lnTo>
                  <a:pt x="4117" y="42"/>
                </a:lnTo>
                <a:cubicBezTo>
                  <a:pt x="4105" y="42"/>
                  <a:pt x="4096" y="33"/>
                  <a:pt x="4096" y="21"/>
                </a:cubicBezTo>
                <a:cubicBezTo>
                  <a:pt x="4096" y="9"/>
                  <a:pt x="4105" y="0"/>
                  <a:pt x="4117" y="0"/>
                </a:cubicBezTo>
                <a:close/>
                <a:moveTo>
                  <a:pt x="4629" y="0"/>
                </a:moveTo>
                <a:lnTo>
                  <a:pt x="4928" y="0"/>
                </a:lnTo>
                <a:cubicBezTo>
                  <a:pt x="4939" y="0"/>
                  <a:pt x="4949" y="9"/>
                  <a:pt x="4949" y="21"/>
                </a:cubicBezTo>
                <a:cubicBezTo>
                  <a:pt x="4949" y="33"/>
                  <a:pt x="4939" y="42"/>
                  <a:pt x="4928" y="42"/>
                </a:cubicBezTo>
                <a:lnTo>
                  <a:pt x="4629" y="42"/>
                </a:lnTo>
                <a:cubicBezTo>
                  <a:pt x="4617" y="42"/>
                  <a:pt x="4608" y="33"/>
                  <a:pt x="4608" y="21"/>
                </a:cubicBezTo>
                <a:cubicBezTo>
                  <a:pt x="4608" y="9"/>
                  <a:pt x="4617" y="0"/>
                  <a:pt x="4629" y="0"/>
                </a:cubicBezTo>
                <a:close/>
                <a:moveTo>
                  <a:pt x="5141" y="0"/>
                </a:moveTo>
                <a:lnTo>
                  <a:pt x="5440" y="0"/>
                </a:lnTo>
                <a:cubicBezTo>
                  <a:pt x="5451" y="0"/>
                  <a:pt x="5461" y="9"/>
                  <a:pt x="5461" y="21"/>
                </a:cubicBezTo>
                <a:cubicBezTo>
                  <a:pt x="5461" y="33"/>
                  <a:pt x="5451" y="42"/>
                  <a:pt x="5440" y="42"/>
                </a:cubicBezTo>
                <a:lnTo>
                  <a:pt x="5141" y="42"/>
                </a:lnTo>
                <a:cubicBezTo>
                  <a:pt x="5129" y="42"/>
                  <a:pt x="5120" y="33"/>
                  <a:pt x="5120" y="21"/>
                </a:cubicBezTo>
                <a:cubicBezTo>
                  <a:pt x="5120" y="9"/>
                  <a:pt x="5129" y="0"/>
                  <a:pt x="5141" y="0"/>
                </a:cubicBezTo>
                <a:close/>
                <a:moveTo>
                  <a:pt x="5653" y="0"/>
                </a:moveTo>
                <a:lnTo>
                  <a:pt x="5952" y="0"/>
                </a:lnTo>
                <a:cubicBezTo>
                  <a:pt x="5963" y="0"/>
                  <a:pt x="5973" y="9"/>
                  <a:pt x="5973" y="21"/>
                </a:cubicBezTo>
                <a:cubicBezTo>
                  <a:pt x="5973" y="33"/>
                  <a:pt x="5963" y="42"/>
                  <a:pt x="5952" y="42"/>
                </a:cubicBezTo>
                <a:lnTo>
                  <a:pt x="5653" y="42"/>
                </a:lnTo>
                <a:cubicBezTo>
                  <a:pt x="5641" y="42"/>
                  <a:pt x="5632" y="33"/>
                  <a:pt x="5632" y="21"/>
                </a:cubicBezTo>
                <a:cubicBezTo>
                  <a:pt x="5632" y="9"/>
                  <a:pt x="5641" y="0"/>
                  <a:pt x="5653" y="0"/>
                </a:cubicBezTo>
                <a:close/>
                <a:moveTo>
                  <a:pt x="6165" y="0"/>
                </a:moveTo>
                <a:lnTo>
                  <a:pt x="6464" y="0"/>
                </a:lnTo>
                <a:cubicBezTo>
                  <a:pt x="6475" y="0"/>
                  <a:pt x="6485" y="9"/>
                  <a:pt x="6485" y="21"/>
                </a:cubicBezTo>
                <a:cubicBezTo>
                  <a:pt x="6485" y="33"/>
                  <a:pt x="6475" y="42"/>
                  <a:pt x="6464" y="42"/>
                </a:cubicBezTo>
                <a:lnTo>
                  <a:pt x="6165" y="42"/>
                </a:lnTo>
                <a:cubicBezTo>
                  <a:pt x="6153" y="42"/>
                  <a:pt x="6144" y="33"/>
                  <a:pt x="6144" y="21"/>
                </a:cubicBezTo>
                <a:cubicBezTo>
                  <a:pt x="6144" y="9"/>
                  <a:pt x="6153" y="0"/>
                  <a:pt x="6165" y="0"/>
                </a:cubicBezTo>
                <a:close/>
                <a:moveTo>
                  <a:pt x="6677" y="0"/>
                </a:moveTo>
                <a:lnTo>
                  <a:pt x="6976" y="0"/>
                </a:lnTo>
                <a:cubicBezTo>
                  <a:pt x="6987" y="0"/>
                  <a:pt x="6997" y="9"/>
                  <a:pt x="6997" y="21"/>
                </a:cubicBezTo>
                <a:cubicBezTo>
                  <a:pt x="6997" y="33"/>
                  <a:pt x="6987" y="42"/>
                  <a:pt x="6976" y="42"/>
                </a:cubicBezTo>
                <a:lnTo>
                  <a:pt x="6677" y="42"/>
                </a:lnTo>
                <a:cubicBezTo>
                  <a:pt x="6665" y="42"/>
                  <a:pt x="6656" y="33"/>
                  <a:pt x="6656" y="21"/>
                </a:cubicBezTo>
                <a:cubicBezTo>
                  <a:pt x="6656" y="9"/>
                  <a:pt x="6665" y="0"/>
                  <a:pt x="6677" y="0"/>
                </a:cubicBezTo>
                <a:close/>
                <a:moveTo>
                  <a:pt x="7189" y="0"/>
                </a:moveTo>
                <a:lnTo>
                  <a:pt x="7488" y="0"/>
                </a:lnTo>
                <a:cubicBezTo>
                  <a:pt x="7499" y="0"/>
                  <a:pt x="7509" y="9"/>
                  <a:pt x="7509" y="21"/>
                </a:cubicBezTo>
                <a:cubicBezTo>
                  <a:pt x="7509" y="33"/>
                  <a:pt x="7499" y="42"/>
                  <a:pt x="7488" y="42"/>
                </a:cubicBezTo>
                <a:lnTo>
                  <a:pt x="7189" y="42"/>
                </a:lnTo>
                <a:cubicBezTo>
                  <a:pt x="7177" y="42"/>
                  <a:pt x="7168" y="33"/>
                  <a:pt x="7168" y="21"/>
                </a:cubicBezTo>
                <a:cubicBezTo>
                  <a:pt x="7168" y="9"/>
                  <a:pt x="7177" y="0"/>
                  <a:pt x="7189" y="0"/>
                </a:cubicBezTo>
                <a:close/>
                <a:moveTo>
                  <a:pt x="7701" y="0"/>
                </a:moveTo>
                <a:lnTo>
                  <a:pt x="8000" y="0"/>
                </a:lnTo>
                <a:cubicBezTo>
                  <a:pt x="8011" y="0"/>
                  <a:pt x="8021" y="9"/>
                  <a:pt x="8021" y="21"/>
                </a:cubicBezTo>
                <a:cubicBezTo>
                  <a:pt x="8021" y="33"/>
                  <a:pt x="8011" y="42"/>
                  <a:pt x="8000" y="42"/>
                </a:cubicBezTo>
                <a:lnTo>
                  <a:pt x="7701" y="42"/>
                </a:lnTo>
                <a:cubicBezTo>
                  <a:pt x="7689" y="42"/>
                  <a:pt x="7680" y="33"/>
                  <a:pt x="7680" y="21"/>
                </a:cubicBezTo>
                <a:cubicBezTo>
                  <a:pt x="7680" y="9"/>
                  <a:pt x="7689" y="0"/>
                  <a:pt x="7701" y="0"/>
                </a:cubicBezTo>
                <a:close/>
                <a:moveTo>
                  <a:pt x="8213" y="0"/>
                </a:moveTo>
                <a:lnTo>
                  <a:pt x="8512" y="0"/>
                </a:lnTo>
                <a:cubicBezTo>
                  <a:pt x="8523" y="0"/>
                  <a:pt x="8533" y="9"/>
                  <a:pt x="8533" y="21"/>
                </a:cubicBezTo>
                <a:cubicBezTo>
                  <a:pt x="8533" y="33"/>
                  <a:pt x="8523" y="42"/>
                  <a:pt x="8512" y="42"/>
                </a:cubicBezTo>
                <a:lnTo>
                  <a:pt x="8213" y="42"/>
                </a:lnTo>
                <a:cubicBezTo>
                  <a:pt x="8201" y="42"/>
                  <a:pt x="8192" y="33"/>
                  <a:pt x="8192" y="21"/>
                </a:cubicBezTo>
                <a:cubicBezTo>
                  <a:pt x="8192" y="9"/>
                  <a:pt x="8201" y="0"/>
                  <a:pt x="8213" y="0"/>
                </a:cubicBezTo>
                <a:close/>
                <a:moveTo>
                  <a:pt x="8725" y="0"/>
                </a:moveTo>
                <a:lnTo>
                  <a:pt x="9024" y="0"/>
                </a:lnTo>
                <a:cubicBezTo>
                  <a:pt x="9035" y="0"/>
                  <a:pt x="9045" y="9"/>
                  <a:pt x="9045" y="21"/>
                </a:cubicBezTo>
                <a:cubicBezTo>
                  <a:pt x="9045" y="33"/>
                  <a:pt x="9035" y="42"/>
                  <a:pt x="9024" y="42"/>
                </a:cubicBezTo>
                <a:lnTo>
                  <a:pt x="8725" y="42"/>
                </a:lnTo>
                <a:cubicBezTo>
                  <a:pt x="8713" y="42"/>
                  <a:pt x="8704" y="33"/>
                  <a:pt x="8704" y="21"/>
                </a:cubicBezTo>
                <a:cubicBezTo>
                  <a:pt x="8704" y="9"/>
                  <a:pt x="8713" y="0"/>
                  <a:pt x="8725" y="0"/>
                </a:cubicBezTo>
                <a:close/>
                <a:moveTo>
                  <a:pt x="9237" y="0"/>
                </a:moveTo>
                <a:lnTo>
                  <a:pt x="9536" y="0"/>
                </a:lnTo>
                <a:cubicBezTo>
                  <a:pt x="9547" y="0"/>
                  <a:pt x="9557" y="9"/>
                  <a:pt x="9557" y="21"/>
                </a:cubicBezTo>
                <a:cubicBezTo>
                  <a:pt x="9557" y="33"/>
                  <a:pt x="9547" y="42"/>
                  <a:pt x="9536" y="42"/>
                </a:cubicBezTo>
                <a:lnTo>
                  <a:pt x="9237" y="42"/>
                </a:lnTo>
                <a:cubicBezTo>
                  <a:pt x="9225" y="42"/>
                  <a:pt x="9216" y="33"/>
                  <a:pt x="9216" y="21"/>
                </a:cubicBezTo>
                <a:cubicBezTo>
                  <a:pt x="9216" y="9"/>
                  <a:pt x="9225" y="0"/>
                  <a:pt x="9237" y="0"/>
                </a:cubicBezTo>
                <a:close/>
                <a:moveTo>
                  <a:pt x="9749" y="0"/>
                </a:moveTo>
                <a:lnTo>
                  <a:pt x="10048" y="0"/>
                </a:lnTo>
                <a:cubicBezTo>
                  <a:pt x="10059" y="0"/>
                  <a:pt x="10069" y="9"/>
                  <a:pt x="10069" y="21"/>
                </a:cubicBezTo>
                <a:cubicBezTo>
                  <a:pt x="10069" y="33"/>
                  <a:pt x="10059" y="42"/>
                  <a:pt x="10048" y="42"/>
                </a:cubicBezTo>
                <a:lnTo>
                  <a:pt x="9749" y="42"/>
                </a:lnTo>
                <a:cubicBezTo>
                  <a:pt x="9737" y="42"/>
                  <a:pt x="9728" y="33"/>
                  <a:pt x="9728" y="21"/>
                </a:cubicBezTo>
                <a:cubicBezTo>
                  <a:pt x="9728" y="9"/>
                  <a:pt x="9737" y="0"/>
                  <a:pt x="9749" y="0"/>
                </a:cubicBezTo>
                <a:close/>
                <a:moveTo>
                  <a:pt x="10261" y="0"/>
                </a:moveTo>
                <a:lnTo>
                  <a:pt x="10560" y="0"/>
                </a:lnTo>
                <a:cubicBezTo>
                  <a:pt x="10571" y="0"/>
                  <a:pt x="10581" y="9"/>
                  <a:pt x="10581" y="21"/>
                </a:cubicBezTo>
                <a:cubicBezTo>
                  <a:pt x="10581" y="33"/>
                  <a:pt x="10571" y="42"/>
                  <a:pt x="10560" y="42"/>
                </a:cubicBezTo>
                <a:lnTo>
                  <a:pt x="10261" y="42"/>
                </a:lnTo>
                <a:cubicBezTo>
                  <a:pt x="10249" y="42"/>
                  <a:pt x="10240" y="33"/>
                  <a:pt x="10240" y="21"/>
                </a:cubicBezTo>
                <a:cubicBezTo>
                  <a:pt x="10240" y="9"/>
                  <a:pt x="10249" y="0"/>
                  <a:pt x="10261" y="0"/>
                </a:cubicBezTo>
                <a:close/>
                <a:moveTo>
                  <a:pt x="10773" y="0"/>
                </a:moveTo>
                <a:lnTo>
                  <a:pt x="11072" y="0"/>
                </a:lnTo>
                <a:cubicBezTo>
                  <a:pt x="11083" y="0"/>
                  <a:pt x="11093" y="9"/>
                  <a:pt x="11093" y="21"/>
                </a:cubicBezTo>
                <a:cubicBezTo>
                  <a:pt x="11093" y="33"/>
                  <a:pt x="11083" y="42"/>
                  <a:pt x="11072" y="42"/>
                </a:cubicBezTo>
                <a:lnTo>
                  <a:pt x="10773" y="42"/>
                </a:lnTo>
                <a:cubicBezTo>
                  <a:pt x="10761" y="42"/>
                  <a:pt x="10752" y="33"/>
                  <a:pt x="10752" y="21"/>
                </a:cubicBezTo>
                <a:cubicBezTo>
                  <a:pt x="10752" y="9"/>
                  <a:pt x="10761" y="0"/>
                  <a:pt x="10773" y="0"/>
                </a:cubicBezTo>
                <a:close/>
                <a:moveTo>
                  <a:pt x="11285" y="0"/>
                </a:moveTo>
                <a:lnTo>
                  <a:pt x="11584" y="0"/>
                </a:lnTo>
                <a:cubicBezTo>
                  <a:pt x="11595" y="0"/>
                  <a:pt x="11605" y="9"/>
                  <a:pt x="11605" y="21"/>
                </a:cubicBezTo>
                <a:cubicBezTo>
                  <a:pt x="11605" y="33"/>
                  <a:pt x="11595" y="42"/>
                  <a:pt x="11584" y="42"/>
                </a:cubicBezTo>
                <a:lnTo>
                  <a:pt x="11285" y="42"/>
                </a:lnTo>
                <a:cubicBezTo>
                  <a:pt x="11273" y="42"/>
                  <a:pt x="11264" y="33"/>
                  <a:pt x="11264" y="21"/>
                </a:cubicBezTo>
                <a:cubicBezTo>
                  <a:pt x="11264" y="9"/>
                  <a:pt x="11273" y="0"/>
                  <a:pt x="11285" y="0"/>
                </a:cubicBezTo>
                <a:close/>
                <a:moveTo>
                  <a:pt x="11797" y="0"/>
                </a:moveTo>
                <a:lnTo>
                  <a:pt x="12096" y="0"/>
                </a:lnTo>
                <a:cubicBezTo>
                  <a:pt x="12107" y="0"/>
                  <a:pt x="12117" y="9"/>
                  <a:pt x="12117" y="21"/>
                </a:cubicBezTo>
                <a:cubicBezTo>
                  <a:pt x="12117" y="33"/>
                  <a:pt x="12107" y="42"/>
                  <a:pt x="12096" y="42"/>
                </a:cubicBezTo>
                <a:lnTo>
                  <a:pt x="11797" y="42"/>
                </a:lnTo>
                <a:cubicBezTo>
                  <a:pt x="11785" y="42"/>
                  <a:pt x="11776" y="33"/>
                  <a:pt x="11776" y="21"/>
                </a:cubicBezTo>
                <a:cubicBezTo>
                  <a:pt x="11776" y="9"/>
                  <a:pt x="11785" y="0"/>
                  <a:pt x="11797" y="0"/>
                </a:cubicBezTo>
                <a:close/>
                <a:moveTo>
                  <a:pt x="12309" y="0"/>
                </a:moveTo>
                <a:lnTo>
                  <a:pt x="12608" y="0"/>
                </a:lnTo>
                <a:cubicBezTo>
                  <a:pt x="12619" y="0"/>
                  <a:pt x="12629" y="9"/>
                  <a:pt x="12629" y="21"/>
                </a:cubicBezTo>
                <a:cubicBezTo>
                  <a:pt x="12629" y="33"/>
                  <a:pt x="12619" y="42"/>
                  <a:pt x="12608" y="42"/>
                </a:cubicBezTo>
                <a:lnTo>
                  <a:pt x="12309" y="42"/>
                </a:lnTo>
                <a:cubicBezTo>
                  <a:pt x="12297" y="42"/>
                  <a:pt x="12288" y="33"/>
                  <a:pt x="12288" y="21"/>
                </a:cubicBezTo>
                <a:cubicBezTo>
                  <a:pt x="12288" y="9"/>
                  <a:pt x="12297" y="0"/>
                  <a:pt x="12309" y="0"/>
                </a:cubicBezTo>
                <a:close/>
                <a:moveTo>
                  <a:pt x="12821" y="0"/>
                </a:moveTo>
                <a:lnTo>
                  <a:pt x="13120" y="0"/>
                </a:lnTo>
                <a:cubicBezTo>
                  <a:pt x="13131" y="0"/>
                  <a:pt x="13141" y="9"/>
                  <a:pt x="13141" y="21"/>
                </a:cubicBezTo>
                <a:cubicBezTo>
                  <a:pt x="13141" y="33"/>
                  <a:pt x="13131" y="42"/>
                  <a:pt x="13120" y="42"/>
                </a:cubicBezTo>
                <a:lnTo>
                  <a:pt x="12821" y="42"/>
                </a:lnTo>
                <a:cubicBezTo>
                  <a:pt x="12809" y="42"/>
                  <a:pt x="12800" y="33"/>
                  <a:pt x="12800" y="21"/>
                </a:cubicBezTo>
                <a:cubicBezTo>
                  <a:pt x="12800" y="9"/>
                  <a:pt x="12809" y="0"/>
                  <a:pt x="12821" y="0"/>
                </a:cubicBezTo>
                <a:close/>
                <a:moveTo>
                  <a:pt x="13333" y="0"/>
                </a:moveTo>
                <a:lnTo>
                  <a:pt x="13488" y="0"/>
                </a:lnTo>
                <a:cubicBezTo>
                  <a:pt x="13500" y="0"/>
                  <a:pt x="13510" y="9"/>
                  <a:pt x="13510" y="21"/>
                </a:cubicBezTo>
                <a:cubicBezTo>
                  <a:pt x="13510" y="33"/>
                  <a:pt x="13500" y="42"/>
                  <a:pt x="13488" y="42"/>
                </a:cubicBezTo>
                <a:lnTo>
                  <a:pt x="13333" y="42"/>
                </a:lnTo>
                <a:cubicBezTo>
                  <a:pt x="13321" y="42"/>
                  <a:pt x="13312" y="33"/>
                  <a:pt x="13312" y="21"/>
                </a:cubicBezTo>
                <a:cubicBezTo>
                  <a:pt x="13312" y="9"/>
                  <a:pt x="13321" y="0"/>
                  <a:pt x="13333" y="0"/>
                </a:cubicBezTo>
                <a:close/>
              </a:path>
            </a:pathLst>
          </a:custGeom>
          <a:solidFill>
            <a:srgbClr val="F44336"/>
          </a:solidFill>
          <a:ln w="0" cap="flat">
            <a:solidFill>
              <a:srgbClr val="F4433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79715292-000D-2B1E-6E2D-FBE39344CD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8127" y="3870300"/>
            <a:ext cx="0" cy="1657252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8969F97E-6470-04B0-0587-C4BA33BF98A7}"/>
              </a:ext>
            </a:extLst>
          </p:cNvPr>
          <p:cNvSpPr>
            <a:spLocks/>
          </p:cNvSpPr>
          <p:nvPr/>
        </p:nvSpPr>
        <p:spPr bwMode="auto">
          <a:xfrm>
            <a:off x="2335551" y="3870300"/>
            <a:ext cx="147746" cy="138510"/>
          </a:xfrm>
          <a:custGeom>
            <a:avLst/>
            <a:gdLst>
              <a:gd name="T0" fmla="*/ 57 w 57"/>
              <a:gd name="T1" fmla="*/ 57 h 57"/>
              <a:gd name="T2" fmla="*/ 28 w 57"/>
              <a:gd name="T3" fmla="*/ 0 h 57"/>
              <a:gd name="T4" fmla="*/ 0 w 57"/>
              <a:gd name="T5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57">
                <a:moveTo>
                  <a:pt x="57" y="57"/>
                </a:moveTo>
                <a:lnTo>
                  <a:pt x="28" y="0"/>
                </a:lnTo>
                <a:lnTo>
                  <a:pt x="0" y="57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DA89CA11-3145-28BF-2CDB-5177ED88F16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8127" y="5527553"/>
            <a:ext cx="6622616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4644DEA3-AA2D-026A-F135-D94719ABD951}"/>
              </a:ext>
            </a:extLst>
          </p:cNvPr>
          <p:cNvSpPr>
            <a:spLocks/>
          </p:cNvSpPr>
          <p:nvPr/>
        </p:nvSpPr>
        <p:spPr bwMode="auto">
          <a:xfrm>
            <a:off x="8882997" y="5457082"/>
            <a:ext cx="147746" cy="138510"/>
          </a:xfrm>
          <a:custGeom>
            <a:avLst/>
            <a:gdLst>
              <a:gd name="T0" fmla="*/ 0 w 57"/>
              <a:gd name="T1" fmla="*/ 57 h 57"/>
              <a:gd name="T2" fmla="*/ 57 w 57"/>
              <a:gd name="T3" fmla="*/ 29 h 57"/>
              <a:gd name="T4" fmla="*/ 0 w 57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57">
                <a:moveTo>
                  <a:pt x="0" y="57"/>
                </a:moveTo>
                <a:lnTo>
                  <a:pt x="57" y="29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0" name="Line 21">
            <a:extLst>
              <a:ext uri="{FF2B5EF4-FFF2-40B4-BE49-F238E27FC236}">
                <a16:creationId xmlns:a16="http://schemas.microsoft.com/office/drawing/2014/main" id="{0E565C11-EDA2-09FA-CA0F-764C3A6999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8127" y="2059958"/>
            <a:ext cx="0" cy="1567343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1" name="Freeform 22">
            <a:extLst>
              <a:ext uri="{FF2B5EF4-FFF2-40B4-BE49-F238E27FC236}">
                <a16:creationId xmlns:a16="http://schemas.microsoft.com/office/drawing/2014/main" id="{16E983F9-77F5-C5BB-C73B-80FB92141769}"/>
              </a:ext>
            </a:extLst>
          </p:cNvPr>
          <p:cNvSpPr>
            <a:spLocks/>
          </p:cNvSpPr>
          <p:nvPr/>
        </p:nvSpPr>
        <p:spPr bwMode="auto">
          <a:xfrm>
            <a:off x="2335551" y="2059958"/>
            <a:ext cx="147746" cy="136080"/>
          </a:xfrm>
          <a:custGeom>
            <a:avLst/>
            <a:gdLst>
              <a:gd name="T0" fmla="*/ 57 w 57"/>
              <a:gd name="T1" fmla="*/ 56 h 56"/>
              <a:gd name="T2" fmla="*/ 28 w 57"/>
              <a:gd name="T3" fmla="*/ 0 h 56"/>
              <a:gd name="T4" fmla="*/ 0 w 57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56">
                <a:moveTo>
                  <a:pt x="57" y="56"/>
                </a:moveTo>
                <a:lnTo>
                  <a:pt x="28" y="0"/>
                </a:lnTo>
                <a:lnTo>
                  <a:pt x="0" y="56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2" name="Line 23">
            <a:extLst>
              <a:ext uri="{FF2B5EF4-FFF2-40B4-BE49-F238E27FC236}">
                <a16:creationId xmlns:a16="http://schemas.microsoft.com/office/drawing/2014/main" id="{40AB97DC-C02D-A093-A643-6E712F306A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8127" y="3627301"/>
            <a:ext cx="6622616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id="{01549318-1D01-0D6C-AEAD-13C8160275D0}"/>
              </a:ext>
            </a:extLst>
          </p:cNvPr>
          <p:cNvSpPr>
            <a:spLocks/>
          </p:cNvSpPr>
          <p:nvPr/>
        </p:nvSpPr>
        <p:spPr bwMode="auto">
          <a:xfrm>
            <a:off x="8882997" y="3559262"/>
            <a:ext cx="147746" cy="136080"/>
          </a:xfrm>
          <a:custGeom>
            <a:avLst/>
            <a:gdLst>
              <a:gd name="T0" fmla="*/ 0 w 57"/>
              <a:gd name="T1" fmla="*/ 56 h 56"/>
              <a:gd name="T2" fmla="*/ 57 w 57"/>
              <a:gd name="T3" fmla="*/ 28 h 56"/>
              <a:gd name="T4" fmla="*/ 0 w 57"/>
              <a:gd name="T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" h="56">
                <a:moveTo>
                  <a:pt x="0" y="56"/>
                </a:moveTo>
                <a:lnTo>
                  <a:pt x="57" y="28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/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9BB8F104-8A44-2C4B-55AE-A0D7E1366CD0}"/>
              </a:ext>
            </a:extLst>
          </p:cNvPr>
          <p:cNvGrpSpPr/>
          <p:nvPr/>
        </p:nvGrpSpPr>
        <p:grpSpPr>
          <a:xfrm>
            <a:off x="2408127" y="3391592"/>
            <a:ext cx="484707" cy="993866"/>
            <a:chOff x="2408127" y="3651474"/>
            <a:chExt cx="484707" cy="993866"/>
          </a:xfrm>
        </p:grpSpPr>
        <p:sp>
          <p:nvSpPr>
            <p:cNvPr id="24" name="Line 25">
              <a:extLst>
                <a:ext uri="{FF2B5EF4-FFF2-40B4-BE49-F238E27FC236}">
                  <a16:creationId xmlns:a16="http://schemas.microsoft.com/office/drawing/2014/main" id="{3634AB97-A8FC-BB42-3DA0-D12AB1064E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8127" y="4625900"/>
              <a:ext cx="484707" cy="0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Line 30">
              <a:extLst>
                <a:ext uri="{FF2B5EF4-FFF2-40B4-BE49-F238E27FC236}">
                  <a16:creationId xmlns:a16="http://schemas.microsoft.com/office/drawing/2014/main" id="{A3800601-8E4E-AD84-BA46-996844BF58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8127" y="3651474"/>
              <a:ext cx="456195" cy="23571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Line 31">
              <a:extLst>
                <a:ext uri="{FF2B5EF4-FFF2-40B4-BE49-F238E27FC236}">
                  <a16:creationId xmlns:a16="http://schemas.microsoft.com/office/drawing/2014/main" id="{8B1EBB0F-9BD8-38EA-D450-ECE1D66BB4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8127" y="4645340"/>
              <a:ext cx="476932" cy="0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sp>
        <p:nvSpPr>
          <p:cNvPr id="63" name="Rectangle 64">
            <a:extLst>
              <a:ext uri="{FF2B5EF4-FFF2-40B4-BE49-F238E27FC236}">
                <a16:creationId xmlns:a16="http://schemas.microsoft.com/office/drawing/2014/main" id="{CB45E8CC-3D30-93F4-E9CD-7E229586E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033" y="4786405"/>
            <a:ext cx="843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rebuchet MS" panose="020B0603020202020204" pitchFamily="34" charset="0"/>
              </a:rPr>
              <a:t>Probe</a:t>
            </a:r>
          </a:p>
        </p:txBody>
      </p:sp>
      <p:sp>
        <p:nvSpPr>
          <p:cNvPr id="71" name="Rectangle 72">
            <a:extLst>
              <a:ext uri="{FF2B5EF4-FFF2-40B4-BE49-F238E27FC236}">
                <a16:creationId xmlns:a16="http://schemas.microsoft.com/office/drawing/2014/main" id="{3245DC0D-D084-09EF-16EF-2BA6DCF30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386" y="3809550"/>
            <a:ext cx="502665" cy="30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Rate</a:t>
            </a:r>
            <a:endParaRPr kumimoji="0" lang="zh-CN" altLang="zh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3" name="Rectangle 74">
            <a:extLst>
              <a:ext uri="{FF2B5EF4-FFF2-40B4-BE49-F238E27FC236}">
                <a16:creationId xmlns:a16="http://schemas.microsoft.com/office/drawing/2014/main" id="{35C3B9A1-3D6D-DAB1-13B5-86493E9DD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6000" y="3655757"/>
            <a:ext cx="552457" cy="30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Time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128D00EF-839D-25E4-890F-8F923A6BD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6913" y="1650998"/>
            <a:ext cx="2199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E53935"/>
                </a:solidFill>
                <a:effectLst/>
                <a:latin typeface="Calibri" panose="020F0502020204030204" pitchFamily="34" charset="0"/>
              </a:rPr>
              <a:t>High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E53935"/>
                </a:solidFill>
                <a:effectLst/>
                <a:latin typeface="Calibri" panose="020F0502020204030204" pitchFamily="34" charset="0"/>
              </a:rPr>
              <a:t>-priority flow</a:t>
            </a:r>
          </a:p>
        </p:txBody>
      </p:sp>
      <p:sp>
        <p:nvSpPr>
          <p:cNvPr id="5" name="Line 48">
            <a:extLst>
              <a:ext uri="{FF2B5EF4-FFF2-40B4-BE49-F238E27FC236}">
                <a16:creationId xmlns:a16="http://schemas.microsoft.com/office/drawing/2014/main" id="{5A681853-E52F-6C81-E515-B311D40EC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2170" y="1847932"/>
            <a:ext cx="722313" cy="0"/>
          </a:xfrm>
          <a:prstGeom prst="line">
            <a:avLst/>
          </a:prstGeom>
          <a:noFill/>
          <a:ln w="28575" cap="rnd">
            <a:solidFill>
              <a:srgbClr val="EB4C3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sp>
        <p:nvSpPr>
          <p:cNvPr id="6" name="Rectangle 52">
            <a:extLst>
              <a:ext uri="{FF2B5EF4-FFF2-40B4-BE49-F238E27FC236}">
                <a16:creationId xmlns:a16="http://schemas.microsoft.com/office/drawing/2014/main" id="{213DFB7D-D7F3-1A33-C260-9366DB706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667" y="1671434"/>
            <a:ext cx="2140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rgbClr val="4086E3"/>
                </a:solidFill>
                <a:effectLst/>
                <a:latin typeface="Calibri" panose="020F0502020204030204" pitchFamily="34" charset="0"/>
              </a:rPr>
              <a:t>Low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rgbClr val="4086E3"/>
                </a:solidFill>
                <a:effectLst/>
                <a:latin typeface="Calibri" panose="020F0502020204030204" pitchFamily="34" charset="0"/>
              </a:rPr>
              <a:t>-priority flow</a:t>
            </a:r>
          </a:p>
        </p:txBody>
      </p:sp>
      <p:sp>
        <p:nvSpPr>
          <p:cNvPr id="7" name="Line 55">
            <a:extLst>
              <a:ext uri="{FF2B5EF4-FFF2-40B4-BE49-F238E27FC236}">
                <a16:creationId xmlns:a16="http://schemas.microsoft.com/office/drawing/2014/main" id="{FB9D0BDA-28CF-D776-9425-DEA85D5BE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9105" y="1858844"/>
            <a:ext cx="722313" cy="3175"/>
          </a:xfrm>
          <a:prstGeom prst="line">
            <a:avLst/>
          </a:prstGeom>
          <a:noFill/>
          <a:ln w="28575" cap="rnd">
            <a:solidFill>
              <a:srgbClr val="4086E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/>
          </a:p>
        </p:txBody>
      </p: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FA1F4252-610B-4800-DBF5-0D6349E94CCE}"/>
              </a:ext>
            </a:extLst>
          </p:cNvPr>
          <p:cNvCxnSpPr>
            <a:cxnSpLocks/>
          </p:cNvCxnSpPr>
          <p:nvPr/>
        </p:nvCxnSpPr>
        <p:spPr>
          <a:xfrm>
            <a:off x="4939623" y="5158168"/>
            <a:ext cx="0" cy="29891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9BF65337-33B5-8EB8-F09D-1A7F0F56912A}"/>
                  </a:ext>
                </a:extLst>
              </p:cNvPr>
              <p:cNvSpPr txBox="1"/>
              <p:nvPr/>
            </p:nvSpPr>
            <p:spPr>
              <a:xfrm>
                <a:off x="9287008" y="3022007"/>
                <a:ext cx="1567224" cy="6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𝑡𝑎𝑟𝑔𝑒𝑡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000" dirty="0"/>
                  <a:t>of  </a:t>
                </a:r>
              </a:p>
              <a:p>
                <a:pPr>
                  <a:lnSpc>
                    <a:spcPts val="2000"/>
                  </a:lnSpc>
                </a:pPr>
                <a:r>
                  <a:rPr lang="en-US" altLang="zh-CN" sz="2000" dirty="0"/>
                  <a:t>low priority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9BF65337-33B5-8EB8-F09D-1A7F0F569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008" y="3022007"/>
                <a:ext cx="1567224" cy="605294"/>
              </a:xfrm>
              <a:prstGeom prst="rect">
                <a:avLst/>
              </a:prstGeom>
              <a:blipFill>
                <a:blip r:embed="rId3"/>
                <a:stretch>
                  <a:fillRect l="-3876" t="-16162" r="-3101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7B183F04-9989-4044-D5AC-A3F3698E18F2}"/>
                  </a:ext>
                </a:extLst>
              </p:cNvPr>
              <p:cNvSpPr txBox="1"/>
              <p:nvPr/>
            </p:nvSpPr>
            <p:spPr>
              <a:xfrm>
                <a:off x="9287008" y="2416713"/>
                <a:ext cx="1567224" cy="6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𝑡𝑎𝑟𝑔𝑒𝑡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000" dirty="0"/>
                  <a:t>of  </a:t>
                </a:r>
              </a:p>
              <a:p>
                <a:pPr>
                  <a:lnSpc>
                    <a:spcPts val="2000"/>
                  </a:lnSpc>
                </a:pPr>
                <a:r>
                  <a:rPr lang="en-US" altLang="zh-CN" sz="2000" dirty="0"/>
                  <a:t>high priority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7B183F04-9989-4044-D5AC-A3F3698E1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008" y="2416713"/>
                <a:ext cx="1567224" cy="605294"/>
              </a:xfrm>
              <a:prstGeom prst="rect">
                <a:avLst/>
              </a:prstGeom>
              <a:blipFill>
                <a:blip r:embed="rId4"/>
                <a:stretch>
                  <a:fillRect l="-3876" t="-15000" r="-3101" b="-17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组合 83">
            <a:extLst>
              <a:ext uri="{FF2B5EF4-FFF2-40B4-BE49-F238E27FC236}">
                <a16:creationId xmlns:a16="http://schemas.microsoft.com/office/drawing/2014/main" id="{70EDE01A-C084-8CD4-D04A-55C4F204CD35}"/>
              </a:ext>
            </a:extLst>
          </p:cNvPr>
          <p:cNvGrpSpPr/>
          <p:nvPr/>
        </p:nvGrpSpPr>
        <p:grpSpPr>
          <a:xfrm>
            <a:off x="2804706" y="3207688"/>
            <a:ext cx="557350" cy="1617599"/>
            <a:chOff x="2804706" y="3467570"/>
            <a:chExt cx="557350" cy="1617599"/>
          </a:xfrm>
        </p:grpSpPr>
        <p:sp>
          <p:nvSpPr>
            <p:cNvPr id="31" name="Line 32">
              <a:extLst>
                <a:ext uri="{FF2B5EF4-FFF2-40B4-BE49-F238E27FC236}">
                  <a16:creationId xmlns:a16="http://schemas.microsoft.com/office/drawing/2014/main" id="{934BE532-F902-9791-4499-08E3B920D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2834" y="4650200"/>
              <a:ext cx="453605" cy="434969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Line 35">
              <a:extLst>
                <a:ext uri="{FF2B5EF4-FFF2-40B4-BE49-F238E27FC236}">
                  <a16:creationId xmlns:a16="http://schemas.microsoft.com/office/drawing/2014/main" id="{AC0C6E2D-1A1F-92B2-A584-E28744DD4C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875" y="3641754"/>
              <a:ext cx="0" cy="998726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A9FCDC23-B4AB-7FB8-F187-725767F1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706" y="4501969"/>
              <a:ext cx="147746" cy="138510"/>
            </a:xfrm>
            <a:custGeom>
              <a:avLst/>
              <a:gdLst>
                <a:gd name="T0" fmla="*/ 0 w 57"/>
                <a:gd name="T1" fmla="*/ 0 h 57"/>
                <a:gd name="T2" fmla="*/ 29 w 57"/>
                <a:gd name="T3" fmla="*/ 57 h 57"/>
                <a:gd name="T4" fmla="*/ 57 w 57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7">
                  <a:moveTo>
                    <a:pt x="0" y="0"/>
                  </a:moveTo>
                  <a:lnTo>
                    <a:pt x="29" y="57"/>
                  </a:lnTo>
                  <a:lnTo>
                    <a:pt x="57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Line 37">
              <a:extLst>
                <a:ext uri="{FF2B5EF4-FFF2-40B4-BE49-F238E27FC236}">
                  <a16:creationId xmlns:a16="http://schemas.microsoft.com/office/drawing/2014/main" id="{A546E00E-0567-178F-4F17-594DFB0C37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6548" y="3467570"/>
              <a:ext cx="505508" cy="183904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0" name="Line 25">
              <a:extLst>
                <a:ext uri="{FF2B5EF4-FFF2-40B4-BE49-F238E27FC236}">
                  <a16:creationId xmlns:a16="http://schemas.microsoft.com/office/drawing/2014/main" id="{ED80E787-5212-A0B8-1285-C7B226D26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4012" y="4625900"/>
              <a:ext cx="432428" cy="0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C0F7520B-1E8C-08E4-CB50-2B5498F34742}"/>
              </a:ext>
            </a:extLst>
          </p:cNvPr>
          <p:cNvGrpSpPr/>
          <p:nvPr/>
        </p:nvGrpSpPr>
        <p:grpSpPr>
          <a:xfrm>
            <a:off x="3345143" y="2747645"/>
            <a:ext cx="2339298" cy="2779906"/>
            <a:chOff x="3345143" y="3007527"/>
            <a:chExt cx="2339298" cy="2779906"/>
          </a:xfrm>
        </p:grpSpPr>
        <p:sp>
          <p:nvSpPr>
            <p:cNvPr id="33" name="Line 34">
              <a:extLst>
                <a:ext uri="{FF2B5EF4-FFF2-40B4-BE49-F238E27FC236}">
                  <a16:creationId xmlns:a16="http://schemas.microsoft.com/office/drawing/2014/main" id="{FD57FA59-9C59-63F3-51A0-EAADD5CDCA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6439" y="4919928"/>
              <a:ext cx="725766" cy="165239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Line 42">
              <a:extLst>
                <a:ext uri="{FF2B5EF4-FFF2-40B4-BE49-F238E27FC236}">
                  <a16:creationId xmlns:a16="http://schemas.microsoft.com/office/drawing/2014/main" id="{6830B520-0CD3-259D-B686-06BEA62DD6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9244" y="4924787"/>
              <a:ext cx="7777" cy="862646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Line 43">
              <a:extLst>
                <a:ext uri="{FF2B5EF4-FFF2-40B4-BE49-F238E27FC236}">
                  <a16:creationId xmlns:a16="http://schemas.microsoft.com/office/drawing/2014/main" id="{58E000EE-CB32-3625-1E6F-FE25BB4597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8876" y="3007527"/>
              <a:ext cx="987561" cy="201689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Line 46">
              <a:extLst>
                <a:ext uri="{FF2B5EF4-FFF2-40B4-BE49-F238E27FC236}">
                  <a16:creationId xmlns:a16="http://schemas.microsoft.com/office/drawing/2014/main" id="{5446B15D-F291-723E-842D-51B403261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6437" y="3007527"/>
              <a:ext cx="584511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Line 47">
              <a:extLst>
                <a:ext uri="{FF2B5EF4-FFF2-40B4-BE49-F238E27FC236}">
                  <a16:creationId xmlns:a16="http://schemas.microsoft.com/office/drawing/2014/main" id="{B4AF97FA-1D7B-A9B9-A0D2-39E9BD3002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9244" y="3214075"/>
              <a:ext cx="0" cy="1696132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ABCDC4D0-13EF-1E70-7D02-51EED75EE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077" y="4774128"/>
              <a:ext cx="147746" cy="136080"/>
            </a:xfrm>
            <a:custGeom>
              <a:avLst/>
              <a:gdLst>
                <a:gd name="T0" fmla="*/ 0 w 57"/>
                <a:gd name="T1" fmla="*/ 0 h 56"/>
                <a:gd name="T2" fmla="*/ 29 w 57"/>
                <a:gd name="T3" fmla="*/ 56 h 56"/>
                <a:gd name="T4" fmla="*/ 57 w 57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6">
                  <a:moveTo>
                    <a:pt x="0" y="0"/>
                  </a:moveTo>
                  <a:lnTo>
                    <a:pt x="29" y="56"/>
                  </a:lnTo>
                  <a:lnTo>
                    <a:pt x="57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" name="Line 42">
              <a:extLst>
                <a:ext uri="{FF2B5EF4-FFF2-40B4-BE49-F238E27FC236}">
                  <a16:creationId xmlns:a16="http://schemas.microsoft.com/office/drawing/2014/main" id="{14A1A826-C069-4326-BB1C-EE64EC2010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7019" y="5772854"/>
              <a:ext cx="1617422" cy="0"/>
            </a:xfrm>
            <a:prstGeom prst="line">
              <a:avLst/>
            </a:prstGeom>
            <a:noFill/>
            <a:ln w="38100" cap="rnd">
              <a:solidFill>
                <a:srgbClr val="4086E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1" name="Line 25">
              <a:extLst>
                <a:ext uri="{FF2B5EF4-FFF2-40B4-BE49-F238E27FC236}">
                  <a16:creationId xmlns:a16="http://schemas.microsoft.com/office/drawing/2014/main" id="{4D57F501-DC29-54A6-02C5-C7724D794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2055" y="4625900"/>
              <a:ext cx="2258893" cy="0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2" name="Line 37">
              <a:extLst>
                <a:ext uri="{FF2B5EF4-FFF2-40B4-BE49-F238E27FC236}">
                  <a16:creationId xmlns:a16="http://schemas.microsoft.com/office/drawing/2014/main" id="{52C4B14D-202F-4A23-AF3C-EA1D7EA1D1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5143" y="3214424"/>
              <a:ext cx="703729" cy="256017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B0C25BC2-5816-E08C-3020-7C05E07F6256}"/>
              </a:ext>
            </a:extLst>
          </p:cNvPr>
          <p:cNvGrpSpPr/>
          <p:nvPr/>
        </p:nvGrpSpPr>
        <p:grpSpPr>
          <a:xfrm>
            <a:off x="5968279" y="3357571"/>
            <a:ext cx="1435883" cy="2155401"/>
            <a:chOff x="5968279" y="3617453"/>
            <a:chExt cx="1435883" cy="2155401"/>
          </a:xfrm>
        </p:grpSpPr>
        <p:sp>
          <p:nvSpPr>
            <p:cNvPr id="9" name="Line 28">
              <a:extLst>
                <a:ext uri="{FF2B5EF4-FFF2-40B4-BE49-F238E27FC236}">
                  <a16:creationId xmlns:a16="http://schemas.microsoft.com/office/drawing/2014/main" id="{2F6F0D32-E85A-EBC7-1930-9CC8278796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79582" y="3617453"/>
              <a:ext cx="32918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Line 33">
              <a:extLst>
                <a:ext uri="{FF2B5EF4-FFF2-40B4-BE49-F238E27FC236}">
                  <a16:creationId xmlns:a16="http://schemas.microsoft.com/office/drawing/2014/main" id="{737D8CA4-9E4D-CF0F-6BFB-26D7111F45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68279" y="4633189"/>
              <a:ext cx="396580" cy="1139665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Line 40">
              <a:extLst>
                <a:ext uri="{FF2B5EF4-FFF2-40B4-BE49-F238E27FC236}">
                  <a16:creationId xmlns:a16="http://schemas.microsoft.com/office/drawing/2014/main" id="{C7F027CC-7DCD-3E4B-7319-74BD85CD49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61178" y="3617453"/>
              <a:ext cx="518404" cy="26973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Line 41">
              <a:extLst>
                <a:ext uri="{FF2B5EF4-FFF2-40B4-BE49-F238E27FC236}">
                  <a16:creationId xmlns:a16="http://schemas.microsoft.com/office/drawing/2014/main" id="{F1532EF1-C211-3926-DE82-4C88FCC3ED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4859" y="4645339"/>
              <a:ext cx="1039303" cy="12141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0AF249B3-C340-EEC8-3EC9-6CDC49E1CAD9}"/>
              </a:ext>
            </a:extLst>
          </p:cNvPr>
          <p:cNvGrpSpPr/>
          <p:nvPr/>
        </p:nvGrpSpPr>
        <p:grpSpPr>
          <a:xfrm>
            <a:off x="4833637" y="2747645"/>
            <a:ext cx="1204627" cy="2767759"/>
            <a:chOff x="4833637" y="3007527"/>
            <a:chExt cx="1204627" cy="2767759"/>
          </a:xfrm>
        </p:grpSpPr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690162A0-3413-7D5F-7DD9-ACB92DBB3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0948" y="3007527"/>
              <a:ext cx="347331" cy="865076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Line 44">
              <a:extLst>
                <a:ext uri="{FF2B5EF4-FFF2-40B4-BE49-F238E27FC236}">
                  <a16:creationId xmlns:a16="http://schemas.microsoft.com/office/drawing/2014/main" id="{82D0BE74-7AEF-32E1-5F5A-4D9262F106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3095" y="3865313"/>
              <a:ext cx="0" cy="1844362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8DD67D80-BEB6-B41B-0C32-1F451DA19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0518" y="5573595"/>
              <a:ext cx="147746" cy="136080"/>
            </a:xfrm>
            <a:custGeom>
              <a:avLst/>
              <a:gdLst>
                <a:gd name="T0" fmla="*/ 0 w 57"/>
                <a:gd name="T1" fmla="*/ 0 h 56"/>
                <a:gd name="T2" fmla="*/ 28 w 57"/>
                <a:gd name="T3" fmla="*/ 56 h 56"/>
                <a:gd name="T4" fmla="*/ 57 w 57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6">
                  <a:moveTo>
                    <a:pt x="0" y="0"/>
                  </a:moveTo>
                  <a:lnTo>
                    <a:pt x="28" y="56"/>
                  </a:lnTo>
                  <a:lnTo>
                    <a:pt x="57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id="{B79B73F0-B0DD-D208-FD5F-DD95AF3326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2804" y="4625900"/>
              <a:ext cx="0" cy="1149386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/>
            </a:p>
          </p:txBody>
        </p:sp>
        <p:sp>
          <p:nvSpPr>
            <p:cNvPr id="48" name="Rectangle 70">
              <a:extLst>
                <a:ext uri="{FF2B5EF4-FFF2-40B4-BE49-F238E27FC236}">
                  <a16:creationId xmlns:a16="http://schemas.microsoft.com/office/drawing/2014/main" id="{4823EEE5-B60C-9CDF-AE4E-70F94DA18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637" y="4591880"/>
              <a:ext cx="646675" cy="308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>
                  <a:ln>
                    <a:noFill/>
                  </a:ln>
                  <a:solidFill>
                    <a:srgbClr val="E53935"/>
                  </a:solidFill>
                  <a:effectLst/>
                  <a:latin typeface="Calibri" panose="020F0502020204030204" pitchFamily="34" charset="0"/>
                </a:rPr>
                <a:t>Finish</a:t>
              </a:r>
              <a:endPara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7F8E8A5C-E86B-A463-FF7D-F863929280F2}"/>
              </a:ext>
            </a:extLst>
          </p:cNvPr>
          <p:cNvCxnSpPr>
            <a:cxnSpLocks/>
          </p:cNvCxnSpPr>
          <p:nvPr/>
        </p:nvCxnSpPr>
        <p:spPr>
          <a:xfrm>
            <a:off x="6261178" y="4072207"/>
            <a:ext cx="0" cy="4420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6FB33077-2186-8867-F269-587B6C12C2DF}"/>
              </a:ext>
            </a:extLst>
          </p:cNvPr>
          <p:cNvGrpSpPr/>
          <p:nvPr/>
        </p:nvGrpSpPr>
        <p:grpSpPr>
          <a:xfrm>
            <a:off x="6561756" y="2747645"/>
            <a:ext cx="2369109" cy="2779908"/>
            <a:chOff x="6561756" y="3007527"/>
            <a:chExt cx="2369109" cy="2779908"/>
          </a:xfrm>
        </p:grpSpPr>
        <p:sp>
          <p:nvSpPr>
            <p:cNvPr id="52" name="Line 26">
              <a:extLst>
                <a:ext uri="{FF2B5EF4-FFF2-40B4-BE49-F238E27FC236}">
                  <a16:creationId xmlns:a16="http://schemas.microsoft.com/office/drawing/2014/main" id="{732E002B-D965-1694-9E5A-6BAA511B4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2306" y="3318566"/>
              <a:ext cx="0" cy="1326774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9B425301-62CF-8738-0809-D59BFFDA7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9729" y="4506830"/>
              <a:ext cx="145153" cy="138510"/>
            </a:xfrm>
            <a:custGeom>
              <a:avLst/>
              <a:gdLst>
                <a:gd name="T0" fmla="*/ 0 w 56"/>
                <a:gd name="T1" fmla="*/ 0 h 57"/>
                <a:gd name="T2" fmla="*/ 28 w 56"/>
                <a:gd name="T3" fmla="*/ 57 h 57"/>
                <a:gd name="T4" fmla="*/ 56 w 56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57">
                  <a:moveTo>
                    <a:pt x="0" y="0"/>
                  </a:moveTo>
                  <a:lnTo>
                    <a:pt x="28" y="57"/>
                  </a:lnTo>
                  <a:lnTo>
                    <a:pt x="56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Line 50">
              <a:extLst>
                <a:ext uri="{FF2B5EF4-FFF2-40B4-BE49-F238E27FC236}">
                  <a16:creationId xmlns:a16="http://schemas.microsoft.com/office/drawing/2014/main" id="{03AE7E5C-A085-6E13-A427-C5943AC455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0881" y="5196946"/>
              <a:ext cx="233282" cy="590488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791962CB-0475-EECF-810B-A234352C00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04163" y="5196946"/>
              <a:ext cx="425092" cy="0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Line 52">
              <a:extLst>
                <a:ext uri="{FF2B5EF4-FFF2-40B4-BE49-F238E27FC236}">
                  <a16:creationId xmlns:a16="http://schemas.microsoft.com/office/drawing/2014/main" id="{5F9DA70D-69A1-6BC9-B60F-4862754C0A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29254" y="4642909"/>
              <a:ext cx="220323" cy="554038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Line 53">
              <a:extLst>
                <a:ext uri="{FF2B5EF4-FFF2-40B4-BE49-F238E27FC236}">
                  <a16:creationId xmlns:a16="http://schemas.microsoft.com/office/drawing/2014/main" id="{46767BD2-5B4C-2F69-F162-F5C6F3A973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49575" y="4642909"/>
              <a:ext cx="798342" cy="0"/>
            </a:xfrm>
            <a:prstGeom prst="line">
              <a:avLst/>
            </a:prstGeom>
            <a:noFill/>
            <a:ln w="25400" cap="rnd">
              <a:solidFill>
                <a:srgbClr val="EB4C3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Line 54">
              <a:extLst>
                <a:ext uri="{FF2B5EF4-FFF2-40B4-BE49-F238E27FC236}">
                  <a16:creationId xmlns:a16="http://schemas.microsoft.com/office/drawing/2014/main" id="{29999C63-9E2D-EB26-099A-DFFA3868F5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17383" y="4864039"/>
              <a:ext cx="0" cy="923396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9" name="Line 56">
              <a:extLst>
                <a:ext uri="{FF2B5EF4-FFF2-40B4-BE49-F238E27FC236}">
                  <a16:creationId xmlns:a16="http://schemas.microsoft.com/office/drawing/2014/main" id="{AF8828EB-4425-73E3-1D47-9C1AE74086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73472" y="3303986"/>
              <a:ext cx="248834" cy="313469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0" name="Line 57">
              <a:extLst>
                <a:ext uri="{FF2B5EF4-FFF2-40B4-BE49-F238E27FC236}">
                  <a16:creationId xmlns:a16="http://schemas.microsoft.com/office/drawing/2014/main" id="{F20A548A-DDAA-17D7-ED45-EA7146E93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2306" y="3303986"/>
              <a:ext cx="39658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1" name="Line 58">
              <a:extLst>
                <a:ext uri="{FF2B5EF4-FFF2-40B4-BE49-F238E27FC236}">
                  <a16:creationId xmlns:a16="http://schemas.microsoft.com/office/drawing/2014/main" id="{85DBD962-7828-8975-FA17-2D77103B32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39623" y="3017247"/>
              <a:ext cx="222913" cy="274589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2" name="Line 59">
              <a:extLst>
                <a:ext uri="{FF2B5EF4-FFF2-40B4-BE49-F238E27FC236}">
                  <a16:creationId xmlns:a16="http://schemas.microsoft.com/office/drawing/2014/main" id="{CAB38830-6352-96B3-FEE9-6D496F1C55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62536" y="3007527"/>
              <a:ext cx="868328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5FA817DC-BBE5-E48A-AAEA-B0ACDD81D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2306" y="4650200"/>
              <a:ext cx="246243" cy="269730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Line 61">
              <a:extLst>
                <a:ext uri="{FF2B5EF4-FFF2-40B4-BE49-F238E27FC236}">
                  <a16:creationId xmlns:a16="http://schemas.microsoft.com/office/drawing/2014/main" id="{BC3B0A5D-EB7A-4949-2D84-48712BCDAB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65956" y="4864039"/>
              <a:ext cx="238466" cy="53460"/>
            </a:xfrm>
            <a:prstGeom prst="line">
              <a:avLst/>
            </a:prstGeom>
            <a:noFill/>
            <a:ln w="25400" cap="rnd">
              <a:solidFill>
                <a:srgbClr val="4086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Line 62">
              <a:extLst>
                <a:ext uri="{FF2B5EF4-FFF2-40B4-BE49-F238E27FC236}">
                  <a16:creationId xmlns:a16="http://schemas.microsoft.com/office/drawing/2014/main" id="{C575AD62-D311-B0D9-03F6-9BFA13F9E8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12199" y="3209216"/>
              <a:ext cx="0" cy="1654823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73F3CC9C-9A56-E386-C279-FEED8E963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9623" y="4727959"/>
              <a:ext cx="147746" cy="136080"/>
            </a:xfrm>
            <a:custGeom>
              <a:avLst/>
              <a:gdLst>
                <a:gd name="T0" fmla="*/ 0 w 57"/>
                <a:gd name="T1" fmla="*/ 0 h 56"/>
                <a:gd name="T2" fmla="*/ 28 w 57"/>
                <a:gd name="T3" fmla="*/ 56 h 56"/>
                <a:gd name="T4" fmla="*/ 57 w 57"/>
                <a:gd name="T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6">
                  <a:moveTo>
                    <a:pt x="0" y="0"/>
                  </a:moveTo>
                  <a:lnTo>
                    <a:pt x="28" y="56"/>
                  </a:lnTo>
                  <a:lnTo>
                    <a:pt x="57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Line 42">
              <a:extLst>
                <a:ext uri="{FF2B5EF4-FFF2-40B4-BE49-F238E27FC236}">
                  <a16:creationId xmlns:a16="http://schemas.microsoft.com/office/drawing/2014/main" id="{F5E051AB-2799-EABA-A1AA-A2FB7F4428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39415" y="5772854"/>
              <a:ext cx="991450" cy="0"/>
            </a:xfrm>
            <a:prstGeom prst="line">
              <a:avLst/>
            </a:prstGeom>
            <a:noFill/>
            <a:ln w="38100" cap="rnd">
              <a:solidFill>
                <a:srgbClr val="4086E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Rectangle 71">
              <a:extLst>
                <a:ext uri="{FF2B5EF4-FFF2-40B4-BE49-F238E27FC236}">
                  <a16:creationId xmlns:a16="http://schemas.microsoft.com/office/drawing/2014/main" id="{1603B9C5-9B10-5F51-C653-34D473193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1756" y="5469105"/>
              <a:ext cx="531958" cy="308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>
                  <a:ln>
                    <a:noFill/>
                  </a:ln>
                  <a:solidFill>
                    <a:srgbClr val="E53935"/>
                  </a:solidFill>
                  <a:effectLst/>
                  <a:latin typeface="Calibri" panose="020F0502020204030204" pitchFamily="34" charset="0"/>
                </a:rPr>
                <a:t>Start</a:t>
              </a:r>
              <a:endParaRPr kumimoji="0" lang="zh-CN" altLang="zh-C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F86B386D-A955-E8CC-9918-D9474F951F17}"/>
              </a:ext>
            </a:extLst>
          </p:cNvPr>
          <p:cNvGrpSpPr/>
          <p:nvPr/>
        </p:nvGrpSpPr>
        <p:grpSpPr>
          <a:xfrm>
            <a:off x="8164919" y="4409572"/>
            <a:ext cx="3205897" cy="1107996"/>
            <a:chOff x="8164919" y="4669454"/>
            <a:chExt cx="3205897" cy="1107996"/>
          </a:xfrm>
        </p:grpSpPr>
        <p:sp>
          <p:nvSpPr>
            <p:cNvPr id="74" name="Rectangle 80">
              <a:extLst>
                <a:ext uri="{FF2B5EF4-FFF2-40B4-BE49-F238E27FC236}">
                  <a16:creationId xmlns:a16="http://schemas.microsoft.com/office/drawing/2014/main" id="{DBD7FE31-2636-EA41-0B8E-DE88D24CB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4161" y="4669454"/>
              <a:ext cx="227665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2400" b="1" i="1" dirty="0">
                  <a:solidFill>
                    <a:srgbClr val="7030A0"/>
                  </a:solidFill>
                  <a:latin typeface="Trebuchet MS" panose="020B0603020202020204" pitchFamily="34" charset="0"/>
                </a:rPr>
                <a:t>Dual</a:t>
              </a:r>
              <a:r>
                <a:rPr lang="en-US" altLang="zh-CN" sz="2400" b="1" i="1" dirty="0">
                  <a:solidFill>
                    <a:srgbClr val="7030A0"/>
                  </a:solidFill>
                  <a:latin typeface="Trebuchet MS" panose="020B0603020202020204" pitchFamily="34" charset="0"/>
                </a:rPr>
                <a:t>-</a:t>
              </a:r>
              <a:r>
                <a:rPr lang="zh-CN" altLang="zh-CN" sz="2400" b="1" i="1" dirty="0">
                  <a:solidFill>
                    <a:srgbClr val="7030A0"/>
                  </a:solidFill>
                  <a:latin typeface="Trebuchet MS" panose="020B0603020202020204" pitchFamily="34" charset="0"/>
                </a:rPr>
                <a:t>RTT adaptive</a:t>
              </a:r>
              <a:r>
                <a:rPr lang="en-US" altLang="zh-CN" sz="2400" b="1" i="1" dirty="0">
                  <a:solidFill>
                    <a:srgbClr val="7030A0"/>
                  </a:solidFill>
                  <a:latin typeface="Trebuchet MS" panose="020B0603020202020204" pitchFamily="34" charset="0"/>
                </a:rPr>
                <a:t> increase</a:t>
              </a:r>
              <a:r>
                <a:rPr lang="zh-CN" altLang="zh-CN" sz="2400" b="1" i="1" dirty="0">
                  <a:solidFill>
                    <a:srgbClr val="7030A0"/>
                  </a:solidFill>
                  <a:latin typeface="Trebuchet MS" panose="020B0603020202020204" pitchFamily="34" charset="0"/>
                </a:rPr>
                <a:t> </a:t>
              </a:r>
            </a:p>
          </p:txBody>
        </p:sp>
        <p:cxnSp>
          <p:nvCxnSpPr>
            <p:cNvPr id="77" name="直接箭头连接符 76">
              <a:extLst>
                <a:ext uri="{FF2B5EF4-FFF2-40B4-BE49-F238E27FC236}">
                  <a16:creationId xmlns:a16="http://schemas.microsoft.com/office/drawing/2014/main" id="{7405F46E-E701-21B3-D14D-AACDEC16FE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4919" y="5292850"/>
              <a:ext cx="794457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68">
            <a:extLst>
              <a:ext uri="{FF2B5EF4-FFF2-40B4-BE49-F238E27FC236}">
                <a16:creationId xmlns:a16="http://schemas.microsoft.com/office/drawing/2014/main" id="{0A61B879-9374-E884-833A-3B6FE81D0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853" y="3702875"/>
            <a:ext cx="175047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400" b="1" i="1" dirty="0">
                <a:solidFill>
                  <a:srgbClr val="7030A0"/>
                </a:solidFill>
                <a:latin typeface="Trebuchet MS" panose="020B0603020202020204" pitchFamily="34" charset="0"/>
              </a:rPr>
              <a:t>Linear start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9569F7D-AA50-5492-9880-6C88868740AB}"/>
              </a:ext>
            </a:extLst>
          </p:cNvPr>
          <p:cNvSpPr/>
          <p:nvPr/>
        </p:nvSpPr>
        <p:spPr>
          <a:xfrm>
            <a:off x="1465565" y="2020329"/>
            <a:ext cx="5095840" cy="3587433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345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57AA1-E8F0-A913-3C47-2BF3FCCF8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940770-5252-9D77-7879-9F309CE75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PrioPlus Design: Dual-RTT Adaptive Increase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06870FD-4BA7-ED4A-12E3-5153D99F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29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7EEE817-3A43-74F9-4CCD-585E5B740044}"/>
              </a:ext>
            </a:extLst>
          </p:cNvPr>
          <p:cNvSpPr txBox="1"/>
          <p:nvPr/>
        </p:nvSpPr>
        <p:spPr>
          <a:xfrm>
            <a:off x="5842000" y="5849490"/>
            <a:ext cx="60696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See our paper for the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detailed design and analysis.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620690F-31C0-D9B3-ED34-43DB48F3D7B9}"/>
              </a:ext>
            </a:extLst>
          </p:cNvPr>
          <p:cNvSpPr/>
          <p:nvPr/>
        </p:nvSpPr>
        <p:spPr>
          <a:xfrm>
            <a:off x="608012" y="1529605"/>
            <a:ext cx="10779655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When delay below the given delay channel, a PrioPlus flow will raise the delay to its delay channel precisely using dual-RTT adaptive increase.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6922E47-C0E5-C206-B18F-17A5D162F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0" y="2406306"/>
            <a:ext cx="6197600" cy="339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4304D-9048-C5A0-6523-2F3ED8FA0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2DFB2C4A-8707-F2D6-8A6B-FDA9F62979B7}"/>
              </a:ext>
            </a:extLst>
          </p:cNvPr>
          <p:cNvGrpSpPr/>
          <p:nvPr/>
        </p:nvGrpSpPr>
        <p:grpSpPr>
          <a:xfrm>
            <a:off x="1218709" y="3295436"/>
            <a:ext cx="4071618" cy="2063528"/>
            <a:chOff x="1218709" y="3295436"/>
            <a:chExt cx="4071618" cy="2063528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42D33CC4-DC03-4D77-3D3E-EC8A572760AE}"/>
                </a:ext>
              </a:extLst>
            </p:cNvPr>
            <p:cNvSpPr txBox="1"/>
            <p:nvPr/>
          </p:nvSpPr>
          <p:spPr>
            <a:xfrm>
              <a:off x="1218709" y="3295436"/>
              <a:ext cx="1980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latin typeface="Trebuchet MS" panose="020B0603020202020204" pitchFamily="34" charset="0"/>
                  <a:cs typeface="Arial" panose="020B0604020202020204"/>
                </a:rPr>
                <a:t>Real-time services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30ED359-2DAB-C451-AE04-A03DB9AD046F}"/>
                </a:ext>
              </a:extLst>
            </p:cNvPr>
            <p:cNvSpPr txBox="1"/>
            <p:nvPr/>
          </p:nvSpPr>
          <p:spPr>
            <a:xfrm>
              <a:off x="1218709" y="4018881"/>
              <a:ext cx="1980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latin typeface="Trebuchet MS" panose="020B0603020202020204" pitchFamily="34" charset="0"/>
                  <a:cs typeface="Arial" panose="020B0604020202020204"/>
                </a:rPr>
                <a:t>Distributed computing jobs 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0ADCEE7-C1D3-1B74-9B1F-9A67F07593CD}"/>
                </a:ext>
              </a:extLst>
            </p:cNvPr>
            <p:cNvSpPr txBox="1"/>
            <p:nvPr/>
          </p:nvSpPr>
          <p:spPr>
            <a:xfrm>
              <a:off x="1218709" y="4712633"/>
              <a:ext cx="1980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latin typeface="Trebuchet MS" panose="020B0603020202020204" pitchFamily="34" charset="0"/>
                  <a:cs typeface="Arial" panose="020B0604020202020204"/>
                </a:rPr>
                <a:t>Background </a:t>
              </a:r>
            </a:p>
            <a:p>
              <a:r>
                <a:rPr lang="en-US" altLang="zh-CN" b="1" dirty="0">
                  <a:latin typeface="Trebuchet MS" panose="020B0603020202020204" pitchFamily="34" charset="0"/>
                  <a:cs typeface="Arial" panose="020B0604020202020204"/>
                </a:rPr>
                <a:t>tasks</a:t>
              </a: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3CE068E1-9064-AC8C-DE96-43547480E8B8}"/>
                </a:ext>
              </a:extLst>
            </p:cNvPr>
            <p:cNvGrpSpPr/>
            <p:nvPr/>
          </p:nvGrpSpPr>
          <p:grpSpPr>
            <a:xfrm>
              <a:off x="3048029" y="3375218"/>
              <a:ext cx="1226578" cy="420188"/>
              <a:chOff x="2232621" y="2376512"/>
              <a:chExt cx="1113990" cy="285726"/>
            </a:xfrm>
          </p:grpSpPr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6B1D1896-D71F-909E-0F44-67ED18A4C347}"/>
                  </a:ext>
                </a:extLst>
              </p:cNvPr>
              <p:cNvCxnSpPr/>
              <p:nvPr/>
            </p:nvCxnSpPr>
            <p:spPr>
              <a:xfrm>
                <a:off x="2232621" y="2376512"/>
                <a:ext cx="11139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9B84C0F0-5CCD-5943-FE80-0776AD67F0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6611" y="2376512"/>
                <a:ext cx="0" cy="2857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5FD194B4-6B62-7AB0-4D61-7EB933AA743B}"/>
                  </a:ext>
                </a:extLst>
              </p:cNvPr>
              <p:cNvCxnSpPr/>
              <p:nvPr/>
            </p:nvCxnSpPr>
            <p:spPr>
              <a:xfrm>
                <a:off x="2232621" y="2662238"/>
                <a:ext cx="11139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箭头: 右 10">
              <a:extLst>
                <a:ext uri="{FF2B5EF4-FFF2-40B4-BE49-F238E27FC236}">
                  <a16:creationId xmlns:a16="http://schemas.microsoft.com/office/drawing/2014/main" id="{523868FF-4A51-B869-9F8E-0596F8ECD635}"/>
                </a:ext>
              </a:extLst>
            </p:cNvPr>
            <p:cNvSpPr/>
            <p:nvPr/>
          </p:nvSpPr>
          <p:spPr>
            <a:xfrm>
              <a:off x="4247339" y="3480005"/>
              <a:ext cx="1042988" cy="199901"/>
            </a:xfrm>
            <a:prstGeom prst="rightArrow">
              <a:avLst/>
            </a:prstGeom>
            <a:solidFill>
              <a:srgbClr val="4CA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82FB8CC-6793-BE17-B7F6-61477CD4C5F1}"/>
                </a:ext>
              </a:extLst>
            </p:cNvPr>
            <p:cNvSpPr/>
            <p:nvPr/>
          </p:nvSpPr>
          <p:spPr>
            <a:xfrm>
              <a:off x="4000403" y="3433881"/>
              <a:ext cx="144778" cy="292450"/>
            </a:xfrm>
            <a:prstGeom prst="rect">
              <a:avLst/>
            </a:prstGeom>
            <a:solidFill>
              <a:srgbClr val="4CAF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72DE76D-7D02-D7FC-028F-BB5479CA9BF3}"/>
                </a:ext>
              </a:extLst>
            </p:cNvPr>
            <p:cNvSpPr/>
            <p:nvPr/>
          </p:nvSpPr>
          <p:spPr>
            <a:xfrm>
              <a:off x="3762318" y="3433881"/>
              <a:ext cx="144778" cy="292450"/>
            </a:xfrm>
            <a:prstGeom prst="rect">
              <a:avLst/>
            </a:prstGeom>
            <a:solidFill>
              <a:srgbClr val="4CAF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0578C84-F25B-F576-1ABB-8A85F215D671}"/>
                </a:ext>
              </a:extLst>
            </p:cNvPr>
            <p:cNvSpPr/>
            <p:nvPr/>
          </p:nvSpPr>
          <p:spPr>
            <a:xfrm>
              <a:off x="3546042" y="3433881"/>
              <a:ext cx="144778" cy="292450"/>
            </a:xfrm>
            <a:prstGeom prst="rect">
              <a:avLst/>
            </a:prstGeom>
            <a:solidFill>
              <a:srgbClr val="4CAF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C4D05619-B4AE-37B0-02FE-E9673032D216}"/>
                </a:ext>
              </a:extLst>
            </p:cNvPr>
            <p:cNvGrpSpPr/>
            <p:nvPr/>
          </p:nvGrpSpPr>
          <p:grpSpPr>
            <a:xfrm>
              <a:off x="3048029" y="4138835"/>
              <a:ext cx="1938960" cy="420188"/>
              <a:chOff x="3140383" y="4357061"/>
              <a:chExt cx="1938960" cy="420188"/>
            </a:xfrm>
          </p:grpSpPr>
          <p:grpSp>
            <p:nvGrpSpPr>
              <p:cNvPr id="45" name="组合 44">
                <a:extLst>
                  <a:ext uri="{FF2B5EF4-FFF2-40B4-BE49-F238E27FC236}">
                    <a16:creationId xmlns:a16="http://schemas.microsoft.com/office/drawing/2014/main" id="{53805852-E1EA-A996-0BEA-009AAAB4CB80}"/>
                  </a:ext>
                </a:extLst>
              </p:cNvPr>
              <p:cNvGrpSpPr/>
              <p:nvPr/>
            </p:nvGrpSpPr>
            <p:grpSpPr>
              <a:xfrm>
                <a:off x="3140383" y="4357061"/>
                <a:ext cx="1226578" cy="420188"/>
                <a:chOff x="2232621" y="2376512"/>
                <a:chExt cx="1113990" cy="285726"/>
              </a:xfrm>
            </p:grpSpPr>
            <p:cxnSp>
              <p:nvCxnSpPr>
                <p:cNvPr id="52" name="直接连接符 51">
                  <a:extLst>
                    <a:ext uri="{FF2B5EF4-FFF2-40B4-BE49-F238E27FC236}">
                      <a16:creationId xmlns:a16="http://schemas.microsoft.com/office/drawing/2014/main" id="{85939FD7-126D-EC68-0C18-EC4F9D4B1E6C}"/>
                    </a:ext>
                  </a:extLst>
                </p:cNvPr>
                <p:cNvCxnSpPr/>
                <p:nvPr/>
              </p:nvCxnSpPr>
              <p:spPr>
                <a:xfrm>
                  <a:off x="2232621" y="2376512"/>
                  <a:ext cx="111399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1FBA1455-21F5-FF76-002F-CCD90C7A58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46611" y="2376512"/>
                  <a:ext cx="0" cy="2857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FF8AE12A-80EB-E32E-BD2C-A9858993BE72}"/>
                    </a:ext>
                  </a:extLst>
                </p:cNvPr>
                <p:cNvCxnSpPr/>
                <p:nvPr/>
              </p:nvCxnSpPr>
              <p:spPr>
                <a:xfrm>
                  <a:off x="2232621" y="2662238"/>
                  <a:ext cx="111399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49FA81C2-C239-FFBB-5B56-8FCACB5A8BD9}"/>
                  </a:ext>
                </a:extLst>
              </p:cNvPr>
              <p:cNvSpPr/>
              <p:nvPr/>
            </p:nvSpPr>
            <p:spPr>
              <a:xfrm>
                <a:off x="4092757" y="4419187"/>
                <a:ext cx="144778" cy="292450"/>
              </a:xfrm>
              <a:prstGeom prst="rect">
                <a:avLst/>
              </a:prstGeom>
              <a:solidFill>
                <a:srgbClr val="FDD8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E49B4D68-42F3-3A29-6CAF-DCF564738BA6}"/>
                  </a:ext>
                </a:extLst>
              </p:cNvPr>
              <p:cNvSpPr/>
              <p:nvPr/>
            </p:nvSpPr>
            <p:spPr>
              <a:xfrm>
                <a:off x="3854672" y="4419187"/>
                <a:ext cx="144778" cy="292450"/>
              </a:xfrm>
              <a:prstGeom prst="rect">
                <a:avLst/>
              </a:prstGeom>
              <a:solidFill>
                <a:srgbClr val="FDD8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箭头: 右 49">
                <a:extLst>
                  <a:ext uri="{FF2B5EF4-FFF2-40B4-BE49-F238E27FC236}">
                    <a16:creationId xmlns:a16="http://schemas.microsoft.com/office/drawing/2014/main" id="{A0224150-12C6-8B73-83EA-80912DC9EB35}"/>
                  </a:ext>
                </a:extLst>
              </p:cNvPr>
              <p:cNvSpPr/>
              <p:nvPr/>
            </p:nvSpPr>
            <p:spPr>
              <a:xfrm>
                <a:off x="4339692" y="4465311"/>
                <a:ext cx="739651" cy="199901"/>
              </a:xfrm>
              <a:prstGeom prst="rightArrow">
                <a:avLst/>
              </a:prstGeom>
              <a:solidFill>
                <a:srgbClr val="FDD8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8BC7D31A-B9AD-DC95-CDC2-9288B6A1A315}"/>
                </a:ext>
              </a:extLst>
            </p:cNvPr>
            <p:cNvGrpSpPr/>
            <p:nvPr/>
          </p:nvGrpSpPr>
          <p:grpSpPr>
            <a:xfrm>
              <a:off x="3048029" y="4818390"/>
              <a:ext cx="1790573" cy="420188"/>
              <a:chOff x="3140383" y="5253967"/>
              <a:chExt cx="1790573" cy="420188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E09ED000-0FA3-55BB-6642-C8ED70042781}"/>
                  </a:ext>
                </a:extLst>
              </p:cNvPr>
              <p:cNvGrpSpPr/>
              <p:nvPr/>
            </p:nvGrpSpPr>
            <p:grpSpPr>
              <a:xfrm>
                <a:off x="3140383" y="5253967"/>
                <a:ext cx="1226578" cy="420188"/>
                <a:chOff x="2232621" y="2376512"/>
                <a:chExt cx="1113990" cy="285726"/>
              </a:xfrm>
            </p:grpSpPr>
            <p:cxnSp>
              <p:nvCxnSpPr>
                <p:cNvPr id="41" name="直接连接符 40">
                  <a:extLst>
                    <a:ext uri="{FF2B5EF4-FFF2-40B4-BE49-F238E27FC236}">
                      <a16:creationId xmlns:a16="http://schemas.microsoft.com/office/drawing/2014/main" id="{E967AF5C-EFA7-F791-DAA5-B2A31466E8E1}"/>
                    </a:ext>
                  </a:extLst>
                </p:cNvPr>
                <p:cNvCxnSpPr/>
                <p:nvPr/>
              </p:nvCxnSpPr>
              <p:spPr>
                <a:xfrm>
                  <a:off x="2232621" y="2376512"/>
                  <a:ext cx="111399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>
                  <a:extLst>
                    <a:ext uri="{FF2B5EF4-FFF2-40B4-BE49-F238E27FC236}">
                      <a16:creationId xmlns:a16="http://schemas.microsoft.com/office/drawing/2014/main" id="{EAE8D143-BB35-6CCC-2872-BE3FDE4DDA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46611" y="2376512"/>
                  <a:ext cx="0" cy="2857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>
                  <a:extLst>
                    <a:ext uri="{FF2B5EF4-FFF2-40B4-BE49-F238E27FC236}">
                      <a16:creationId xmlns:a16="http://schemas.microsoft.com/office/drawing/2014/main" id="{EA240471-07EC-B4A9-607D-D1C2C5FC4BCC}"/>
                    </a:ext>
                  </a:extLst>
                </p:cNvPr>
                <p:cNvCxnSpPr/>
                <p:nvPr/>
              </p:nvCxnSpPr>
              <p:spPr>
                <a:xfrm>
                  <a:off x="2232621" y="2662238"/>
                  <a:ext cx="111399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FD81C05E-FC37-0DA2-C09D-F5C3C750F810}"/>
                  </a:ext>
                </a:extLst>
              </p:cNvPr>
              <p:cNvSpPr/>
              <p:nvPr/>
            </p:nvSpPr>
            <p:spPr>
              <a:xfrm>
                <a:off x="4092757" y="5310377"/>
                <a:ext cx="144778" cy="292450"/>
              </a:xfrm>
              <a:prstGeom prst="rect">
                <a:avLst/>
              </a:prstGeom>
              <a:solidFill>
                <a:srgbClr val="F4433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9835B233-8861-85B8-9132-83ABCF0DFC6C}"/>
                  </a:ext>
                </a:extLst>
              </p:cNvPr>
              <p:cNvSpPr/>
              <p:nvPr/>
            </p:nvSpPr>
            <p:spPr>
              <a:xfrm>
                <a:off x="3854672" y="5310377"/>
                <a:ext cx="144778" cy="292450"/>
              </a:xfrm>
              <a:prstGeom prst="rect">
                <a:avLst/>
              </a:prstGeom>
              <a:solidFill>
                <a:srgbClr val="F4433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404B3326-8321-6ECD-0FB9-5DED15EBB336}"/>
                  </a:ext>
                </a:extLst>
              </p:cNvPr>
              <p:cNvSpPr/>
              <p:nvPr/>
            </p:nvSpPr>
            <p:spPr>
              <a:xfrm>
                <a:off x="3638396" y="5310377"/>
                <a:ext cx="144778" cy="292450"/>
              </a:xfrm>
              <a:prstGeom prst="rect">
                <a:avLst/>
              </a:prstGeom>
              <a:solidFill>
                <a:srgbClr val="F4433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69429FBB-9508-7BD2-E00D-D6F1095B2D06}"/>
                  </a:ext>
                </a:extLst>
              </p:cNvPr>
              <p:cNvSpPr/>
              <p:nvPr/>
            </p:nvSpPr>
            <p:spPr>
              <a:xfrm>
                <a:off x="3418001" y="5310377"/>
                <a:ext cx="144778" cy="292450"/>
              </a:xfrm>
              <a:prstGeom prst="rect">
                <a:avLst/>
              </a:prstGeom>
              <a:solidFill>
                <a:srgbClr val="F4433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187EA885-959F-5D58-5247-9A79A3465780}"/>
                  </a:ext>
                </a:extLst>
              </p:cNvPr>
              <p:cNvSpPr/>
              <p:nvPr/>
            </p:nvSpPr>
            <p:spPr>
              <a:xfrm>
                <a:off x="3206034" y="5310377"/>
                <a:ext cx="144778" cy="292450"/>
              </a:xfrm>
              <a:prstGeom prst="rect">
                <a:avLst/>
              </a:prstGeom>
              <a:solidFill>
                <a:srgbClr val="F4433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箭头: 右 39">
                <a:extLst>
                  <a:ext uri="{FF2B5EF4-FFF2-40B4-BE49-F238E27FC236}">
                    <a16:creationId xmlns:a16="http://schemas.microsoft.com/office/drawing/2014/main" id="{D32F743C-AA93-9F16-C1CA-CBB352FAF940}"/>
                  </a:ext>
                </a:extLst>
              </p:cNvPr>
              <p:cNvSpPr/>
              <p:nvPr/>
            </p:nvSpPr>
            <p:spPr>
              <a:xfrm>
                <a:off x="4339693" y="5377576"/>
                <a:ext cx="591263" cy="199901"/>
              </a:xfrm>
              <a:prstGeom prst="rightArrow">
                <a:avLst/>
              </a:prstGeom>
              <a:solidFill>
                <a:srgbClr val="F443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7E6184E-F67D-F29F-24D4-5912292D5286}"/>
              </a:ext>
            </a:extLst>
          </p:cNvPr>
          <p:cNvGrpSpPr/>
          <p:nvPr/>
        </p:nvGrpSpPr>
        <p:grpSpPr>
          <a:xfrm>
            <a:off x="967823" y="3156022"/>
            <a:ext cx="4570661" cy="2418968"/>
            <a:chOff x="967823" y="3156022"/>
            <a:chExt cx="4570661" cy="2418968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DDA4366B-CE07-F8B1-0B61-C8CFC318B142}"/>
                </a:ext>
              </a:extLst>
            </p:cNvPr>
            <p:cNvSpPr/>
            <p:nvPr/>
          </p:nvSpPr>
          <p:spPr>
            <a:xfrm>
              <a:off x="967823" y="3156022"/>
              <a:ext cx="4570661" cy="2418968"/>
            </a:xfrm>
            <a:prstGeom prst="rect">
              <a:avLst/>
            </a:prstGeom>
            <a:solidFill>
              <a:srgbClr val="FFFFFF">
                <a:alpha val="92941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4FB48872-466E-C8B7-0522-75599157A677}"/>
                </a:ext>
              </a:extLst>
            </p:cNvPr>
            <p:cNvSpPr txBox="1"/>
            <p:nvPr/>
          </p:nvSpPr>
          <p:spPr>
            <a:xfrm>
              <a:off x="1354127" y="3861472"/>
              <a:ext cx="37765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Trebuchet MS" panose="020B0603020202020204" pitchFamily="34" charset="0"/>
                </a:rPr>
                <a:t>Queue requirement:</a:t>
              </a:r>
            </a:p>
            <a:p>
              <a:pPr algn="ctr"/>
              <a:r>
                <a:rPr lang="en-US" altLang="zh-CN" sz="2400" b="1" dirty="0">
                  <a:latin typeface="Trebuchet MS" panose="020B0603020202020204" pitchFamily="34" charset="0"/>
                </a:rPr>
                <a:t>Number of traffic classes</a:t>
              </a:r>
              <a:endParaRPr lang="zh-CN" altLang="en-US" sz="2400" b="1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40D1C56-B264-DF18-0745-2264FBD6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95BD122-59E9-A221-17EE-B2F4EE51B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5" y="608400"/>
            <a:ext cx="11349577" cy="705600"/>
          </a:xfrm>
        </p:spPr>
        <p:txBody>
          <a:bodyPr>
            <a:noAutofit/>
          </a:bodyPr>
          <a:lstStyle/>
          <a:p>
            <a:r>
              <a:rPr lang="en-US" altLang="zh-CN" dirty="0">
                <a:solidFill>
                  <a:srgbClr val="000000"/>
                </a:solidFill>
                <a:cs typeface="Arial" panose="020B0604020202020204"/>
              </a:rPr>
              <a:t>The</a:t>
            </a:r>
            <a:r>
              <a:rPr lang="en-US" altLang="zh-CN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/>
              </a:rPr>
              <a:t> N</a:t>
            </a:r>
            <a:r>
              <a:rPr lang="en-US" altLang="zh-CN" dirty="0">
                <a:solidFill>
                  <a:srgbClr val="000000"/>
                </a:solidFill>
                <a:cs typeface="Arial" panose="020B0604020202020204"/>
              </a:rPr>
              <a:t>eed for a Large Number of Priority Queues</a:t>
            </a:r>
            <a:endParaRPr lang="zh-CN" altLang="en-US" dirty="0">
              <a:solidFill>
                <a:srgbClr val="000000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64585C3-F374-2640-EF31-CB3562771E00}"/>
              </a:ext>
            </a:extLst>
          </p:cNvPr>
          <p:cNvSpPr/>
          <p:nvPr/>
        </p:nvSpPr>
        <p:spPr>
          <a:xfrm>
            <a:off x="608013" y="1529605"/>
            <a:ext cx="1064794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To meet both purposes, a large number of queues are required: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94A031D0-BB19-88E9-C231-9A5F0D1270E4}"/>
              </a:ext>
            </a:extLst>
          </p:cNvPr>
          <p:cNvSpPr/>
          <p:nvPr/>
        </p:nvSpPr>
        <p:spPr>
          <a:xfrm>
            <a:off x="6780152" y="2356681"/>
            <a:ext cx="4664108" cy="813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solidFill>
                <a:schemeClr val="tx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044F01BE-AE4E-E27C-BFDD-343B4A0A75A8}"/>
              </a:ext>
            </a:extLst>
          </p:cNvPr>
          <p:cNvSpPr txBox="1"/>
          <p:nvPr/>
        </p:nvSpPr>
        <p:spPr>
          <a:xfrm>
            <a:off x="7216462" y="2412318"/>
            <a:ext cx="3932725" cy="706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Trebuchet MS" panose="020B0603020202020204" pitchFamily="34" charset="0"/>
              </a:rPr>
              <a:t>Performing traffic </a:t>
            </a:r>
            <a:r>
              <a:rPr lang="en-US" altLang="zh-CN" sz="2000" b="1" dirty="0">
                <a:solidFill>
                  <a:srgbClr val="7030A0"/>
                </a:solidFill>
                <a:latin typeface="Trebuchet MS" panose="020B0603020202020204" pitchFamily="34" charset="0"/>
              </a:rPr>
              <a:t>scheduling</a:t>
            </a:r>
            <a:r>
              <a:rPr lang="en-US" altLang="zh-CN" sz="2000" b="1" dirty="0">
                <a:latin typeface="Trebuchet MS" panose="020B0603020202020204" pitchFamily="34" charset="0"/>
              </a:rPr>
              <a:t> in the same traffic class</a:t>
            </a:r>
            <a:endParaRPr lang="zh-CN" altLang="en-US" sz="2000" b="1" dirty="0">
              <a:latin typeface="Trebuchet MS" panose="020B0603020202020204" pitchFamily="34" charset="0"/>
            </a:endParaRP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079B2EB0-4F77-2294-AA82-7F9FB06A2CB1}"/>
              </a:ext>
            </a:extLst>
          </p:cNvPr>
          <p:cNvSpPr/>
          <p:nvPr/>
        </p:nvSpPr>
        <p:spPr>
          <a:xfrm>
            <a:off x="6780152" y="2345860"/>
            <a:ext cx="4664108" cy="3229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F9C8650F-F684-1C76-1E4D-C51ED9B808CE}"/>
              </a:ext>
            </a:extLst>
          </p:cNvPr>
          <p:cNvSpPr/>
          <p:nvPr/>
        </p:nvSpPr>
        <p:spPr>
          <a:xfrm>
            <a:off x="6530446" y="2113022"/>
            <a:ext cx="499412" cy="4994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zh-CN" altLang="en-US" sz="2400" b="1" i="1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E51F3B33-006D-B30F-6E45-206831463BA8}"/>
              </a:ext>
            </a:extLst>
          </p:cNvPr>
          <p:cNvSpPr/>
          <p:nvPr/>
        </p:nvSpPr>
        <p:spPr>
          <a:xfrm>
            <a:off x="957054" y="2348347"/>
            <a:ext cx="4570661" cy="8203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solidFill>
                <a:schemeClr val="tx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F5B30D33-EF6E-DDBD-6B4C-CCD70A855E99}"/>
              </a:ext>
            </a:extLst>
          </p:cNvPr>
          <p:cNvSpPr txBox="1"/>
          <p:nvPr/>
        </p:nvSpPr>
        <p:spPr>
          <a:xfrm>
            <a:off x="1426836" y="2396947"/>
            <a:ext cx="3776513" cy="71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Trebuchet MS" panose="020B0603020202020204" pitchFamily="34" charset="0"/>
              </a:rPr>
              <a:t>Providing traffic </a:t>
            </a:r>
            <a:r>
              <a:rPr lang="en-US" altLang="zh-CN" sz="2000" b="1" dirty="0">
                <a:solidFill>
                  <a:srgbClr val="7030A0"/>
                </a:solidFill>
                <a:latin typeface="Trebuchet MS" panose="020B0603020202020204" pitchFamily="34" charset="0"/>
              </a:rPr>
              <a:t>isolation</a:t>
            </a:r>
            <a:r>
              <a:rPr lang="en-US" altLang="zh-CN" sz="2000" b="1" dirty="0">
                <a:latin typeface="Trebuchet MS" panose="020B0603020202020204" pitchFamily="34" charset="0"/>
              </a:rPr>
              <a:t> for different traffic classes</a:t>
            </a:r>
            <a:endParaRPr lang="zh-CN" altLang="en-US" sz="2000" b="1" dirty="0">
              <a:latin typeface="Trebuchet MS" panose="020B0603020202020204" pitchFamily="34" charset="0"/>
            </a:endParaRP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5130C6C4-72BA-0C6D-AC8F-DDC9234C9C2F}"/>
              </a:ext>
            </a:extLst>
          </p:cNvPr>
          <p:cNvSpPr/>
          <p:nvPr/>
        </p:nvSpPr>
        <p:spPr>
          <a:xfrm>
            <a:off x="957054" y="2348347"/>
            <a:ext cx="4570661" cy="3229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FD5BB2CA-E9A8-599E-A19E-0BF87893F5B4}"/>
              </a:ext>
            </a:extLst>
          </p:cNvPr>
          <p:cNvSpPr/>
          <p:nvPr/>
        </p:nvSpPr>
        <p:spPr>
          <a:xfrm>
            <a:off x="716119" y="2106847"/>
            <a:ext cx="503408" cy="5034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i="1" dirty="0">
                <a:latin typeface="Trebuchet MS" panose="020B06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2400" b="1" i="1" dirty="0"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5620ABA8-80F5-A040-738D-583250A9C655}"/>
              </a:ext>
            </a:extLst>
          </p:cNvPr>
          <p:cNvGrpSpPr/>
          <p:nvPr/>
        </p:nvGrpSpPr>
        <p:grpSpPr>
          <a:xfrm>
            <a:off x="6880606" y="3375218"/>
            <a:ext cx="4478866" cy="1940949"/>
            <a:chOff x="6880606" y="3375218"/>
            <a:chExt cx="4478866" cy="1940949"/>
          </a:xfrm>
        </p:grpSpPr>
        <p:sp>
          <p:nvSpPr>
            <p:cNvPr id="66" name="箭头: 右 65">
              <a:extLst>
                <a:ext uri="{FF2B5EF4-FFF2-40B4-BE49-F238E27FC236}">
                  <a16:creationId xmlns:a16="http://schemas.microsoft.com/office/drawing/2014/main" id="{CE92FA4A-D983-A46C-DE51-A49AF0BCBEDB}"/>
                </a:ext>
              </a:extLst>
            </p:cNvPr>
            <p:cNvSpPr/>
            <p:nvPr/>
          </p:nvSpPr>
          <p:spPr>
            <a:xfrm>
              <a:off x="6880606" y="4244465"/>
              <a:ext cx="576493" cy="199901"/>
            </a:xfrm>
            <a:prstGeom prst="rightArrow">
              <a:avLst/>
            </a:prstGeom>
            <a:solidFill>
              <a:srgbClr val="4CA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AFA36322-22B3-D13A-CA27-5544730DF74C}"/>
                </a:ext>
              </a:extLst>
            </p:cNvPr>
            <p:cNvGrpSpPr/>
            <p:nvPr/>
          </p:nvGrpSpPr>
          <p:grpSpPr>
            <a:xfrm>
              <a:off x="7572568" y="4055248"/>
              <a:ext cx="521612" cy="391738"/>
              <a:chOff x="7641767" y="3413980"/>
              <a:chExt cx="521612" cy="391738"/>
            </a:xfrm>
          </p:grpSpPr>
          <p:grpSp>
            <p:nvGrpSpPr>
              <p:cNvPr id="106" name="组合 105">
                <a:extLst>
                  <a:ext uri="{FF2B5EF4-FFF2-40B4-BE49-F238E27FC236}">
                    <a16:creationId xmlns:a16="http://schemas.microsoft.com/office/drawing/2014/main" id="{36AF4B8C-FC51-205E-8D94-AEDE5C7A4FEB}"/>
                  </a:ext>
                </a:extLst>
              </p:cNvPr>
              <p:cNvGrpSpPr/>
              <p:nvPr/>
            </p:nvGrpSpPr>
            <p:grpSpPr>
              <a:xfrm>
                <a:off x="7793869" y="3413980"/>
                <a:ext cx="369510" cy="364358"/>
                <a:chOff x="7459346" y="3755698"/>
                <a:chExt cx="304204" cy="304204"/>
              </a:xfrm>
            </p:grpSpPr>
            <p:sp>
              <p:nvSpPr>
                <p:cNvPr id="112" name="椭圆 111">
                  <a:extLst>
                    <a:ext uri="{FF2B5EF4-FFF2-40B4-BE49-F238E27FC236}">
                      <a16:creationId xmlns:a16="http://schemas.microsoft.com/office/drawing/2014/main" id="{D6339726-3FE4-5BF9-FBC4-BAB28DA6CCB8}"/>
                    </a:ext>
                  </a:extLst>
                </p:cNvPr>
                <p:cNvSpPr/>
                <p:nvPr/>
              </p:nvSpPr>
              <p:spPr>
                <a:xfrm>
                  <a:off x="7469982" y="3768757"/>
                  <a:ext cx="261009" cy="26100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3" name="图片 112" descr="形状&#10;&#10;AI 生成的内容可能不正确。">
                  <a:extLst>
                    <a:ext uri="{FF2B5EF4-FFF2-40B4-BE49-F238E27FC236}">
                      <a16:creationId xmlns:a16="http://schemas.microsoft.com/office/drawing/2014/main" id="{A698BF10-DBC6-27F1-33E1-F9419ECE40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9346" y="3755698"/>
                  <a:ext cx="304204" cy="304204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组合 106">
                <a:extLst>
                  <a:ext uri="{FF2B5EF4-FFF2-40B4-BE49-F238E27FC236}">
                    <a16:creationId xmlns:a16="http://schemas.microsoft.com/office/drawing/2014/main" id="{3CC4DE2B-080F-0BC5-6EED-36F21CCD723F}"/>
                  </a:ext>
                </a:extLst>
              </p:cNvPr>
              <p:cNvGrpSpPr/>
              <p:nvPr/>
            </p:nvGrpSpPr>
            <p:grpSpPr>
              <a:xfrm>
                <a:off x="7641767" y="3501514"/>
                <a:ext cx="304204" cy="304204"/>
                <a:chOff x="7459346" y="3755698"/>
                <a:chExt cx="304204" cy="304204"/>
              </a:xfrm>
            </p:grpSpPr>
            <p:sp>
              <p:nvSpPr>
                <p:cNvPr id="108" name="椭圆 107">
                  <a:extLst>
                    <a:ext uri="{FF2B5EF4-FFF2-40B4-BE49-F238E27FC236}">
                      <a16:creationId xmlns:a16="http://schemas.microsoft.com/office/drawing/2014/main" id="{2C5D7E8B-5110-C563-3F82-4497A92B73BE}"/>
                    </a:ext>
                  </a:extLst>
                </p:cNvPr>
                <p:cNvSpPr/>
                <p:nvPr/>
              </p:nvSpPr>
              <p:spPr>
                <a:xfrm>
                  <a:off x="7469982" y="3768757"/>
                  <a:ext cx="261009" cy="26100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1" name="图片 110" descr="形状&#10;&#10;AI 生成的内容可能不正确。">
                  <a:extLst>
                    <a:ext uri="{FF2B5EF4-FFF2-40B4-BE49-F238E27FC236}">
                      <a16:creationId xmlns:a16="http://schemas.microsoft.com/office/drawing/2014/main" id="{8937174A-9EC0-6400-19BE-855F74C7DD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9346" y="3755698"/>
                  <a:ext cx="304204" cy="30420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4764D591-84FD-89E4-7BD9-03C1A94CE732}"/>
                </a:ext>
              </a:extLst>
            </p:cNvPr>
            <p:cNvGrpSpPr/>
            <p:nvPr/>
          </p:nvGrpSpPr>
          <p:grpSpPr>
            <a:xfrm>
              <a:off x="9117174" y="3375218"/>
              <a:ext cx="2242298" cy="420188"/>
              <a:chOff x="3140383" y="3427225"/>
              <a:chExt cx="2242298" cy="420188"/>
            </a:xfrm>
          </p:grpSpPr>
          <p:grpSp>
            <p:nvGrpSpPr>
              <p:cNvPr id="99" name="组合 98">
                <a:extLst>
                  <a:ext uri="{FF2B5EF4-FFF2-40B4-BE49-F238E27FC236}">
                    <a16:creationId xmlns:a16="http://schemas.microsoft.com/office/drawing/2014/main" id="{0EB5B4CA-99FD-AFBB-7D05-DA893DF8CEB0}"/>
                  </a:ext>
                </a:extLst>
              </p:cNvPr>
              <p:cNvGrpSpPr/>
              <p:nvPr/>
            </p:nvGrpSpPr>
            <p:grpSpPr>
              <a:xfrm>
                <a:off x="3140383" y="3427225"/>
                <a:ext cx="1226578" cy="420188"/>
                <a:chOff x="2232621" y="2376512"/>
                <a:chExt cx="1113990" cy="285726"/>
              </a:xfrm>
            </p:grpSpPr>
            <p:cxnSp>
              <p:nvCxnSpPr>
                <p:cNvPr id="103" name="直接连接符 102">
                  <a:extLst>
                    <a:ext uri="{FF2B5EF4-FFF2-40B4-BE49-F238E27FC236}">
                      <a16:creationId xmlns:a16="http://schemas.microsoft.com/office/drawing/2014/main" id="{3B7FD607-70C1-03C3-BA94-3C281409C30C}"/>
                    </a:ext>
                  </a:extLst>
                </p:cNvPr>
                <p:cNvCxnSpPr/>
                <p:nvPr/>
              </p:nvCxnSpPr>
              <p:spPr>
                <a:xfrm>
                  <a:off x="2232621" y="2376512"/>
                  <a:ext cx="111399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接连接符 103">
                  <a:extLst>
                    <a:ext uri="{FF2B5EF4-FFF2-40B4-BE49-F238E27FC236}">
                      <a16:creationId xmlns:a16="http://schemas.microsoft.com/office/drawing/2014/main" id="{65194900-AB67-A2B1-8F58-312BE2595D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46611" y="2376512"/>
                  <a:ext cx="0" cy="2857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接连接符 104">
                  <a:extLst>
                    <a:ext uri="{FF2B5EF4-FFF2-40B4-BE49-F238E27FC236}">
                      <a16:creationId xmlns:a16="http://schemas.microsoft.com/office/drawing/2014/main" id="{11ECBD22-7797-A6B6-09C6-2F4F6CA09C45}"/>
                    </a:ext>
                  </a:extLst>
                </p:cNvPr>
                <p:cNvCxnSpPr/>
                <p:nvPr/>
              </p:nvCxnSpPr>
              <p:spPr>
                <a:xfrm>
                  <a:off x="2232621" y="2662238"/>
                  <a:ext cx="111399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" name="箭头: 右 99">
                <a:extLst>
                  <a:ext uri="{FF2B5EF4-FFF2-40B4-BE49-F238E27FC236}">
                    <a16:creationId xmlns:a16="http://schemas.microsoft.com/office/drawing/2014/main" id="{898CFAF2-4899-C211-7F4F-D81259A5284A}"/>
                  </a:ext>
                </a:extLst>
              </p:cNvPr>
              <p:cNvSpPr/>
              <p:nvPr/>
            </p:nvSpPr>
            <p:spPr>
              <a:xfrm>
                <a:off x="4339693" y="3532012"/>
                <a:ext cx="1042988" cy="199901"/>
              </a:xfrm>
              <a:prstGeom prst="rightArrow">
                <a:avLst/>
              </a:prstGeom>
              <a:solidFill>
                <a:srgbClr val="388E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6C735A01-938F-754F-482E-F8A3750375F4}"/>
                  </a:ext>
                </a:extLst>
              </p:cNvPr>
              <p:cNvSpPr/>
              <p:nvPr/>
            </p:nvSpPr>
            <p:spPr>
              <a:xfrm>
                <a:off x="4092757" y="3485888"/>
                <a:ext cx="144778" cy="292450"/>
              </a:xfrm>
              <a:prstGeom prst="rect">
                <a:avLst/>
              </a:prstGeom>
              <a:solidFill>
                <a:srgbClr val="388E3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:a16="http://schemas.microsoft.com/office/drawing/2014/main" id="{6856F326-CD81-0732-4C84-00CB3DF2D29D}"/>
                  </a:ext>
                </a:extLst>
              </p:cNvPr>
              <p:cNvSpPr/>
              <p:nvPr/>
            </p:nvSpPr>
            <p:spPr>
              <a:xfrm>
                <a:off x="3854672" y="3485888"/>
                <a:ext cx="144778" cy="292450"/>
              </a:xfrm>
              <a:prstGeom prst="rect">
                <a:avLst/>
              </a:prstGeom>
              <a:solidFill>
                <a:srgbClr val="388E3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E246D42E-592B-1B3D-5F47-B258F0177516}"/>
                </a:ext>
              </a:extLst>
            </p:cNvPr>
            <p:cNvGrpSpPr/>
            <p:nvPr/>
          </p:nvGrpSpPr>
          <p:grpSpPr>
            <a:xfrm>
              <a:off x="9117174" y="4138835"/>
              <a:ext cx="1226578" cy="420188"/>
              <a:chOff x="2232621" y="2376512"/>
              <a:chExt cx="1113990" cy="285726"/>
            </a:xfrm>
          </p:grpSpPr>
          <p:cxnSp>
            <p:nvCxnSpPr>
              <p:cNvPr id="96" name="直接连接符 95">
                <a:extLst>
                  <a:ext uri="{FF2B5EF4-FFF2-40B4-BE49-F238E27FC236}">
                    <a16:creationId xmlns:a16="http://schemas.microsoft.com/office/drawing/2014/main" id="{B2E788D6-3F46-5EAA-B918-1B92CF3CB6F3}"/>
                  </a:ext>
                </a:extLst>
              </p:cNvPr>
              <p:cNvCxnSpPr/>
              <p:nvPr/>
            </p:nvCxnSpPr>
            <p:spPr>
              <a:xfrm>
                <a:off x="2232621" y="2376512"/>
                <a:ext cx="11139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>
                <a:extLst>
                  <a:ext uri="{FF2B5EF4-FFF2-40B4-BE49-F238E27FC236}">
                    <a16:creationId xmlns:a16="http://schemas.microsoft.com/office/drawing/2014/main" id="{404A7834-3CC1-90FD-30A2-6A5166295A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6611" y="2376512"/>
                <a:ext cx="0" cy="2857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>
                <a:extLst>
                  <a:ext uri="{FF2B5EF4-FFF2-40B4-BE49-F238E27FC236}">
                    <a16:creationId xmlns:a16="http://schemas.microsoft.com/office/drawing/2014/main" id="{926E1175-EB10-E775-2D98-25B4562E96A1}"/>
                  </a:ext>
                </a:extLst>
              </p:cNvPr>
              <p:cNvCxnSpPr/>
              <p:nvPr/>
            </p:nvCxnSpPr>
            <p:spPr>
              <a:xfrm>
                <a:off x="2232621" y="2662238"/>
                <a:ext cx="11139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21A8EACD-B8C6-1FEE-C76D-5B33A4005831}"/>
                </a:ext>
              </a:extLst>
            </p:cNvPr>
            <p:cNvSpPr/>
            <p:nvPr/>
          </p:nvSpPr>
          <p:spPr>
            <a:xfrm>
              <a:off x="10069548" y="4200961"/>
              <a:ext cx="144778" cy="292450"/>
            </a:xfrm>
            <a:prstGeom prst="rect">
              <a:avLst/>
            </a:prstGeom>
            <a:solidFill>
              <a:srgbClr val="81C78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7407C02C-BCF9-2582-44AC-D82265A5C0EA}"/>
                </a:ext>
              </a:extLst>
            </p:cNvPr>
            <p:cNvSpPr/>
            <p:nvPr/>
          </p:nvSpPr>
          <p:spPr>
            <a:xfrm>
              <a:off x="9831463" y="4200961"/>
              <a:ext cx="144778" cy="292450"/>
            </a:xfrm>
            <a:prstGeom prst="rect">
              <a:avLst/>
            </a:prstGeom>
            <a:solidFill>
              <a:srgbClr val="81C78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665F1492-FF82-AE1B-C925-1A5D6F66E7D3}"/>
                </a:ext>
              </a:extLst>
            </p:cNvPr>
            <p:cNvGrpSpPr/>
            <p:nvPr/>
          </p:nvGrpSpPr>
          <p:grpSpPr>
            <a:xfrm>
              <a:off x="9117174" y="4818390"/>
              <a:ext cx="1226578" cy="420188"/>
              <a:chOff x="2232621" y="2376512"/>
              <a:chExt cx="1113990" cy="285726"/>
            </a:xfrm>
          </p:grpSpPr>
          <p:cxnSp>
            <p:nvCxnSpPr>
              <p:cNvPr id="93" name="直接连接符 92">
                <a:extLst>
                  <a:ext uri="{FF2B5EF4-FFF2-40B4-BE49-F238E27FC236}">
                    <a16:creationId xmlns:a16="http://schemas.microsoft.com/office/drawing/2014/main" id="{BB061DD8-2B1D-B226-66BA-6BDF0ABDC510}"/>
                  </a:ext>
                </a:extLst>
              </p:cNvPr>
              <p:cNvCxnSpPr/>
              <p:nvPr/>
            </p:nvCxnSpPr>
            <p:spPr>
              <a:xfrm>
                <a:off x="2232621" y="2376512"/>
                <a:ext cx="11139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>
                <a:extLst>
                  <a:ext uri="{FF2B5EF4-FFF2-40B4-BE49-F238E27FC236}">
                    <a16:creationId xmlns:a16="http://schemas.microsoft.com/office/drawing/2014/main" id="{E5894D7C-51A6-17F2-28F0-77601FC7DF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6611" y="2376512"/>
                <a:ext cx="0" cy="2857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>
                <a:extLst>
                  <a:ext uri="{FF2B5EF4-FFF2-40B4-BE49-F238E27FC236}">
                    <a16:creationId xmlns:a16="http://schemas.microsoft.com/office/drawing/2014/main" id="{47A1F4A0-5611-32F5-55A1-4AB9288B6085}"/>
                  </a:ext>
                </a:extLst>
              </p:cNvPr>
              <p:cNvCxnSpPr/>
              <p:nvPr/>
            </p:nvCxnSpPr>
            <p:spPr>
              <a:xfrm>
                <a:off x="2232621" y="2662238"/>
                <a:ext cx="11139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D428B882-C04E-ECB7-4390-B4B2F8357C88}"/>
                </a:ext>
              </a:extLst>
            </p:cNvPr>
            <p:cNvSpPr/>
            <p:nvPr/>
          </p:nvSpPr>
          <p:spPr>
            <a:xfrm>
              <a:off x="10069548" y="4874800"/>
              <a:ext cx="144778" cy="292450"/>
            </a:xfrm>
            <a:prstGeom prst="rect">
              <a:avLst/>
            </a:prstGeom>
            <a:solidFill>
              <a:srgbClr val="C5E1A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EFB5C23E-0910-0343-98AE-AD71832B4F89}"/>
                </a:ext>
              </a:extLst>
            </p:cNvPr>
            <p:cNvSpPr/>
            <p:nvPr/>
          </p:nvSpPr>
          <p:spPr>
            <a:xfrm>
              <a:off x="9831463" y="4874800"/>
              <a:ext cx="144778" cy="292450"/>
            </a:xfrm>
            <a:prstGeom prst="rect">
              <a:avLst/>
            </a:prstGeom>
            <a:solidFill>
              <a:srgbClr val="C5E1A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0FD470A3-0D34-0220-21AF-9F58E8F7BF3C}"/>
                </a:ext>
              </a:extLst>
            </p:cNvPr>
            <p:cNvSpPr/>
            <p:nvPr/>
          </p:nvSpPr>
          <p:spPr>
            <a:xfrm>
              <a:off x="9615187" y="4874800"/>
              <a:ext cx="144778" cy="292450"/>
            </a:xfrm>
            <a:prstGeom prst="rect">
              <a:avLst/>
            </a:prstGeom>
            <a:solidFill>
              <a:srgbClr val="C5E1A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CE7C768F-108F-F0DB-B9E2-D63181E88A9C}"/>
                </a:ext>
              </a:extLst>
            </p:cNvPr>
            <p:cNvSpPr/>
            <p:nvPr/>
          </p:nvSpPr>
          <p:spPr>
            <a:xfrm>
              <a:off x="9394792" y="4874800"/>
              <a:ext cx="144778" cy="292450"/>
            </a:xfrm>
            <a:prstGeom prst="rect">
              <a:avLst/>
            </a:prstGeom>
            <a:solidFill>
              <a:srgbClr val="C5E1A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06BB8BF6-8B2A-360C-4382-51C03D637F1C}"/>
                </a:ext>
              </a:extLst>
            </p:cNvPr>
            <p:cNvSpPr/>
            <p:nvPr/>
          </p:nvSpPr>
          <p:spPr>
            <a:xfrm>
              <a:off x="9182825" y="4874800"/>
              <a:ext cx="144778" cy="292450"/>
            </a:xfrm>
            <a:prstGeom prst="rect">
              <a:avLst/>
            </a:prstGeom>
            <a:solidFill>
              <a:srgbClr val="C5E1A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FB527C5C-4737-87D9-D4F1-89532FCEA302}"/>
                </a:ext>
              </a:extLst>
            </p:cNvPr>
            <p:cNvSpPr/>
            <p:nvPr/>
          </p:nvSpPr>
          <p:spPr>
            <a:xfrm>
              <a:off x="9615187" y="4200961"/>
              <a:ext cx="144778" cy="292450"/>
            </a:xfrm>
            <a:prstGeom prst="rect">
              <a:avLst/>
            </a:prstGeom>
            <a:solidFill>
              <a:srgbClr val="81C78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3F538F20-7548-19C1-8F4A-27875E318C09}"/>
                </a:ext>
              </a:extLst>
            </p:cNvPr>
            <p:cNvSpPr/>
            <p:nvPr/>
          </p:nvSpPr>
          <p:spPr>
            <a:xfrm>
              <a:off x="9380700" y="4200961"/>
              <a:ext cx="144778" cy="292450"/>
            </a:xfrm>
            <a:prstGeom prst="rect">
              <a:avLst/>
            </a:prstGeom>
            <a:solidFill>
              <a:srgbClr val="81C78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1C0C274D-8047-4191-1118-0745F7F8C28A}"/>
                </a:ext>
              </a:extLst>
            </p:cNvPr>
            <p:cNvSpPr txBox="1"/>
            <p:nvPr/>
          </p:nvSpPr>
          <p:spPr>
            <a:xfrm>
              <a:off x="7095495" y="4392837"/>
              <a:ext cx="14400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latin typeface="Trebuchet MS" panose="020B0603020202020204" pitchFamily="34" charset="0"/>
                  <a:cs typeface="Arial" panose="020B0604020202020204"/>
                </a:rPr>
                <a:t>Traffic </a:t>
              </a:r>
            </a:p>
            <a:p>
              <a:pPr algn="ctr"/>
              <a:r>
                <a:rPr lang="en-US" altLang="zh-CN" b="1" dirty="0">
                  <a:latin typeface="Trebuchet MS" panose="020B0603020202020204" pitchFamily="34" charset="0"/>
                  <a:cs typeface="Arial" panose="020B0604020202020204"/>
                </a:rPr>
                <a:t>scheduling algorithm</a:t>
              </a:r>
            </a:p>
          </p:txBody>
        </p:sp>
        <p:sp>
          <p:nvSpPr>
            <p:cNvPr id="90" name="箭头: 右 89">
              <a:extLst>
                <a:ext uri="{FF2B5EF4-FFF2-40B4-BE49-F238E27FC236}">
                  <a16:creationId xmlns:a16="http://schemas.microsoft.com/office/drawing/2014/main" id="{DEEB9F22-007F-F3EB-6A56-722A4BA52C8E}"/>
                </a:ext>
              </a:extLst>
            </p:cNvPr>
            <p:cNvSpPr/>
            <p:nvPr/>
          </p:nvSpPr>
          <p:spPr>
            <a:xfrm rot="20520964">
              <a:off x="8424087" y="3585333"/>
              <a:ext cx="641012" cy="199901"/>
            </a:xfrm>
            <a:prstGeom prst="rightArrow">
              <a:avLst/>
            </a:prstGeom>
            <a:solidFill>
              <a:srgbClr val="388E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箭头: 右 90">
              <a:extLst>
                <a:ext uri="{FF2B5EF4-FFF2-40B4-BE49-F238E27FC236}">
                  <a16:creationId xmlns:a16="http://schemas.microsoft.com/office/drawing/2014/main" id="{A31B9308-8B4E-C0F3-DF6B-2AC4A2D5B398}"/>
                </a:ext>
              </a:extLst>
            </p:cNvPr>
            <p:cNvSpPr/>
            <p:nvPr/>
          </p:nvSpPr>
          <p:spPr>
            <a:xfrm rot="1296544">
              <a:off x="8425497" y="4783161"/>
              <a:ext cx="625796" cy="199901"/>
            </a:xfrm>
            <a:prstGeom prst="rightArrow">
              <a:avLst/>
            </a:prstGeom>
            <a:solidFill>
              <a:srgbClr val="C5E1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箭头: 右 91">
              <a:extLst>
                <a:ext uri="{FF2B5EF4-FFF2-40B4-BE49-F238E27FC236}">
                  <a16:creationId xmlns:a16="http://schemas.microsoft.com/office/drawing/2014/main" id="{1512BD7A-9FA4-DE91-8B3C-973DC89B142A}"/>
                </a:ext>
              </a:extLst>
            </p:cNvPr>
            <p:cNvSpPr/>
            <p:nvPr/>
          </p:nvSpPr>
          <p:spPr>
            <a:xfrm>
              <a:off x="8443370" y="4238850"/>
              <a:ext cx="589244" cy="199901"/>
            </a:xfrm>
            <a:prstGeom prst="rightArrow">
              <a:avLst/>
            </a:prstGeom>
            <a:solidFill>
              <a:srgbClr val="4CA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152ACDD-F088-C122-417A-490B0114BA42}"/>
              </a:ext>
            </a:extLst>
          </p:cNvPr>
          <p:cNvGrpSpPr/>
          <p:nvPr/>
        </p:nvGrpSpPr>
        <p:grpSpPr>
          <a:xfrm>
            <a:off x="6790921" y="3156022"/>
            <a:ext cx="4653339" cy="2418968"/>
            <a:chOff x="6790921" y="3156022"/>
            <a:chExt cx="4653339" cy="2418968"/>
          </a:xfrm>
        </p:grpSpPr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96DCEE2F-4BF1-967C-53D2-AD0B4AA28FAB}"/>
                </a:ext>
              </a:extLst>
            </p:cNvPr>
            <p:cNvSpPr/>
            <p:nvPr/>
          </p:nvSpPr>
          <p:spPr>
            <a:xfrm>
              <a:off x="6790921" y="3156022"/>
              <a:ext cx="4653339" cy="2418968"/>
            </a:xfrm>
            <a:prstGeom prst="rect">
              <a:avLst/>
            </a:prstGeom>
            <a:solidFill>
              <a:srgbClr val="FFFFFF">
                <a:alpha val="92941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CD39527A-AAD7-A9B5-6632-AF643589CA10}"/>
                </a:ext>
              </a:extLst>
            </p:cNvPr>
            <p:cNvSpPr txBox="1"/>
            <p:nvPr/>
          </p:nvSpPr>
          <p:spPr>
            <a:xfrm>
              <a:off x="6940674" y="3861472"/>
              <a:ext cx="4484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Trebuchet MS" panose="020B0603020202020204" pitchFamily="34" charset="0"/>
                </a:rPr>
                <a:t>Queue requirement:</a:t>
              </a:r>
            </a:p>
            <a:p>
              <a:pPr algn="ctr"/>
              <a:r>
                <a:rPr lang="en-US" altLang="zh-CN" sz="2400" b="1" dirty="0">
                  <a:latin typeface="Trebuchet MS" panose="020B0603020202020204" pitchFamily="34" charset="0"/>
                </a:rPr>
                <a:t>Typically 8,</a:t>
              </a:r>
              <a:r>
                <a:rPr lang="zh-CN" altLang="en-US" sz="2400" b="1" dirty="0">
                  <a:latin typeface="Trebuchet MS" panose="020B0603020202020204" pitchFamily="34" charset="0"/>
                </a:rPr>
                <a:t> </a:t>
              </a:r>
              <a:r>
                <a:rPr lang="en-US" altLang="zh-CN" sz="2400" b="1" dirty="0">
                  <a:latin typeface="Trebuchet MS" panose="020B0603020202020204" pitchFamily="34" charset="0"/>
                </a:rPr>
                <a:t>more is better*</a:t>
              </a:r>
              <a:endParaRPr lang="zh-CN" altLang="en-US" sz="2400" b="1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116" name="乘号 115">
            <a:extLst>
              <a:ext uri="{FF2B5EF4-FFF2-40B4-BE49-F238E27FC236}">
                <a16:creationId xmlns:a16="http://schemas.microsoft.com/office/drawing/2014/main" id="{227E74C8-71F3-DC8B-5408-3E54C1B15302}"/>
              </a:ext>
            </a:extLst>
          </p:cNvPr>
          <p:cNvSpPr/>
          <p:nvPr/>
        </p:nvSpPr>
        <p:spPr>
          <a:xfrm>
            <a:off x="5605350" y="3812829"/>
            <a:ext cx="947032" cy="947032"/>
          </a:xfrm>
          <a:prstGeom prst="mathMultiply">
            <a:avLst>
              <a:gd name="adj1" fmla="val 1263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007744E-C560-42BF-0486-43FE5694481F}"/>
              </a:ext>
            </a:extLst>
          </p:cNvPr>
          <p:cNvSpPr/>
          <p:nvPr/>
        </p:nvSpPr>
        <p:spPr>
          <a:xfrm>
            <a:off x="565000" y="5754593"/>
            <a:ext cx="11266245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spc="-50" dirty="0">
                <a:latin typeface="Trebuchet MS" panose="020B0603020202020204" pitchFamily="34" charset="0"/>
                <a:ea typeface="+mn-lt"/>
                <a:cs typeface="+mn-lt"/>
              </a:rPr>
              <a:t>Total queue demand is the product of </a:t>
            </a:r>
            <a:r>
              <a:rPr lang="en-US" altLang="zh-CN" sz="2400" u="sng" spc="-50" dirty="0">
                <a:latin typeface="Trebuchet MS" panose="020B0603020202020204" pitchFamily="34" charset="0"/>
                <a:ea typeface="+mn-lt"/>
                <a:cs typeface="+mn-lt"/>
              </a:rPr>
              <a:t># traffic classes</a:t>
            </a:r>
            <a:r>
              <a:rPr lang="en-US" altLang="zh-CN" sz="2400" spc="-50" dirty="0">
                <a:latin typeface="Trebuchet MS" panose="020B0603020202020204" pitchFamily="34" charset="0"/>
                <a:ea typeface="+mn-lt"/>
                <a:cs typeface="+mn-lt"/>
              </a:rPr>
              <a:t> and </a:t>
            </a:r>
            <a:r>
              <a:rPr lang="en-US" altLang="zh-CN" sz="2400" u="sng" spc="-50" dirty="0">
                <a:latin typeface="Trebuchet MS" panose="020B0603020202020204" pitchFamily="34" charset="0"/>
                <a:ea typeface="+mn-lt"/>
                <a:cs typeface="+mn-lt"/>
              </a:rPr>
              <a:t># scheduling priorities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49BE6C4-0BEA-CB09-4D88-AB89769DFD28}"/>
              </a:ext>
            </a:extLst>
          </p:cNvPr>
          <p:cNvSpPr/>
          <p:nvPr/>
        </p:nvSpPr>
        <p:spPr>
          <a:xfrm>
            <a:off x="8087984" y="5187910"/>
            <a:ext cx="3776514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pc="-5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*PIAS@NSDI’15, QCLIMB@NSDI’24</a:t>
            </a:r>
            <a:endParaRPr lang="en-US" altLang="zh-CN" u="sng" spc="-5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847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5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4160A-CDD7-0512-98F4-88B56FEEB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29DB76-63ED-BB05-E5D6-0A14816D9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Compress and Configure the PrioPlus Channel Width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44F32B3-CF2B-B5AE-CBB6-8ADBAD9A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30</a:t>
            </a:fld>
            <a:endParaRPr lang="zh-CN" altLang="en-US" dirty="0"/>
          </a:p>
        </p:txBody>
      </p:sp>
      <p:sp>
        <p:nvSpPr>
          <p:cNvPr id="55" name="Rectangle 52">
            <a:extLst>
              <a:ext uri="{FF2B5EF4-FFF2-40B4-BE49-F238E27FC236}">
                <a16:creationId xmlns:a16="http://schemas.microsoft.com/office/drawing/2014/main" id="{C66035F8-D7B6-8FC2-97F6-9F967080A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781" y="2750607"/>
            <a:ext cx="989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Delay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Freeform 53">
            <a:extLst>
              <a:ext uri="{FF2B5EF4-FFF2-40B4-BE49-F238E27FC236}">
                <a16:creationId xmlns:a16="http://schemas.microsoft.com/office/drawing/2014/main" id="{756B3D96-BBF7-2941-2D37-3696E1C151D2}"/>
              </a:ext>
            </a:extLst>
          </p:cNvPr>
          <p:cNvSpPr>
            <a:spLocks noEditPoints="1"/>
          </p:cNvSpPr>
          <p:nvPr/>
        </p:nvSpPr>
        <p:spPr bwMode="auto">
          <a:xfrm>
            <a:off x="3173413" y="4552950"/>
            <a:ext cx="5770563" cy="25400"/>
          </a:xfrm>
          <a:custGeom>
            <a:avLst/>
            <a:gdLst>
              <a:gd name="T0" fmla="*/ 341 w 9897"/>
              <a:gd name="T1" fmla="*/ 21 h 43"/>
              <a:gd name="T2" fmla="*/ 0 w 9897"/>
              <a:gd name="T3" fmla="*/ 21 h 43"/>
              <a:gd name="T4" fmla="*/ 832 w 9897"/>
              <a:gd name="T5" fmla="*/ 0 h 43"/>
              <a:gd name="T6" fmla="*/ 533 w 9897"/>
              <a:gd name="T7" fmla="*/ 43 h 43"/>
              <a:gd name="T8" fmla="*/ 1045 w 9897"/>
              <a:gd name="T9" fmla="*/ 0 h 43"/>
              <a:gd name="T10" fmla="*/ 1344 w 9897"/>
              <a:gd name="T11" fmla="*/ 43 h 43"/>
              <a:gd name="T12" fmla="*/ 1045 w 9897"/>
              <a:gd name="T13" fmla="*/ 0 h 43"/>
              <a:gd name="T14" fmla="*/ 1877 w 9897"/>
              <a:gd name="T15" fmla="*/ 21 h 43"/>
              <a:gd name="T16" fmla="*/ 1536 w 9897"/>
              <a:gd name="T17" fmla="*/ 21 h 43"/>
              <a:gd name="T18" fmla="*/ 2368 w 9897"/>
              <a:gd name="T19" fmla="*/ 0 h 43"/>
              <a:gd name="T20" fmla="*/ 2069 w 9897"/>
              <a:gd name="T21" fmla="*/ 43 h 43"/>
              <a:gd name="T22" fmla="*/ 2581 w 9897"/>
              <a:gd name="T23" fmla="*/ 0 h 43"/>
              <a:gd name="T24" fmla="*/ 2880 w 9897"/>
              <a:gd name="T25" fmla="*/ 43 h 43"/>
              <a:gd name="T26" fmla="*/ 2581 w 9897"/>
              <a:gd name="T27" fmla="*/ 0 h 43"/>
              <a:gd name="T28" fmla="*/ 3413 w 9897"/>
              <a:gd name="T29" fmla="*/ 21 h 43"/>
              <a:gd name="T30" fmla="*/ 3072 w 9897"/>
              <a:gd name="T31" fmla="*/ 21 h 43"/>
              <a:gd name="T32" fmla="*/ 3904 w 9897"/>
              <a:gd name="T33" fmla="*/ 0 h 43"/>
              <a:gd name="T34" fmla="*/ 3605 w 9897"/>
              <a:gd name="T35" fmla="*/ 43 h 43"/>
              <a:gd name="T36" fmla="*/ 4117 w 9897"/>
              <a:gd name="T37" fmla="*/ 0 h 43"/>
              <a:gd name="T38" fmla="*/ 4416 w 9897"/>
              <a:gd name="T39" fmla="*/ 43 h 43"/>
              <a:gd name="T40" fmla="*/ 4117 w 9897"/>
              <a:gd name="T41" fmla="*/ 0 h 43"/>
              <a:gd name="T42" fmla="*/ 4949 w 9897"/>
              <a:gd name="T43" fmla="*/ 21 h 43"/>
              <a:gd name="T44" fmla="*/ 4608 w 9897"/>
              <a:gd name="T45" fmla="*/ 21 h 43"/>
              <a:gd name="T46" fmla="*/ 5440 w 9897"/>
              <a:gd name="T47" fmla="*/ 0 h 43"/>
              <a:gd name="T48" fmla="*/ 5141 w 9897"/>
              <a:gd name="T49" fmla="*/ 43 h 43"/>
              <a:gd name="T50" fmla="*/ 5653 w 9897"/>
              <a:gd name="T51" fmla="*/ 0 h 43"/>
              <a:gd name="T52" fmla="*/ 5952 w 9897"/>
              <a:gd name="T53" fmla="*/ 43 h 43"/>
              <a:gd name="T54" fmla="*/ 5653 w 9897"/>
              <a:gd name="T55" fmla="*/ 0 h 43"/>
              <a:gd name="T56" fmla="*/ 6485 w 9897"/>
              <a:gd name="T57" fmla="*/ 21 h 43"/>
              <a:gd name="T58" fmla="*/ 6144 w 9897"/>
              <a:gd name="T59" fmla="*/ 21 h 43"/>
              <a:gd name="T60" fmla="*/ 6976 w 9897"/>
              <a:gd name="T61" fmla="*/ 0 h 43"/>
              <a:gd name="T62" fmla="*/ 6677 w 9897"/>
              <a:gd name="T63" fmla="*/ 43 h 43"/>
              <a:gd name="T64" fmla="*/ 7189 w 9897"/>
              <a:gd name="T65" fmla="*/ 0 h 43"/>
              <a:gd name="T66" fmla="*/ 7488 w 9897"/>
              <a:gd name="T67" fmla="*/ 43 h 43"/>
              <a:gd name="T68" fmla="*/ 7189 w 9897"/>
              <a:gd name="T69" fmla="*/ 0 h 43"/>
              <a:gd name="T70" fmla="*/ 8021 w 9897"/>
              <a:gd name="T71" fmla="*/ 21 h 43"/>
              <a:gd name="T72" fmla="*/ 7680 w 9897"/>
              <a:gd name="T73" fmla="*/ 21 h 43"/>
              <a:gd name="T74" fmla="*/ 8512 w 9897"/>
              <a:gd name="T75" fmla="*/ 0 h 43"/>
              <a:gd name="T76" fmla="*/ 8213 w 9897"/>
              <a:gd name="T77" fmla="*/ 43 h 43"/>
              <a:gd name="T78" fmla="*/ 8725 w 9897"/>
              <a:gd name="T79" fmla="*/ 0 h 43"/>
              <a:gd name="T80" fmla="*/ 9024 w 9897"/>
              <a:gd name="T81" fmla="*/ 43 h 43"/>
              <a:gd name="T82" fmla="*/ 8725 w 9897"/>
              <a:gd name="T83" fmla="*/ 0 h 43"/>
              <a:gd name="T84" fmla="*/ 9557 w 9897"/>
              <a:gd name="T85" fmla="*/ 21 h 43"/>
              <a:gd name="T86" fmla="*/ 9216 w 9897"/>
              <a:gd name="T87" fmla="*/ 21 h 43"/>
              <a:gd name="T88" fmla="*/ 9875 w 9897"/>
              <a:gd name="T89" fmla="*/ 0 h 43"/>
              <a:gd name="T90" fmla="*/ 9749 w 9897"/>
              <a:gd name="T91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897" h="43">
                <a:moveTo>
                  <a:pt x="21" y="0"/>
                </a:moveTo>
                <a:lnTo>
                  <a:pt x="320" y="0"/>
                </a:lnTo>
                <a:cubicBezTo>
                  <a:pt x="332" y="0"/>
                  <a:pt x="341" y="10"/>
                  <a:pt x="341" y="21"/>
                </a:cubicBezTo>
                <a:cubicBezTo>
                  <a:pt x="341" y="33"/>
                  <a:pt x="332" y="43"/>
                  <a:pt x="320" y="43"/>
                </a:cubicBezTo>
                <a:lnTo>
                  <a:pt x="21" y="43"/>
                </a:lnTo>
                <a:cubicBezTo>
                  <a:pt x="10" y="43"/>
                  <a:pt x="0" y="33"/>
                  <a:pt x="0" y="21"/>
                </a:cubicBezTo>
                <a:cubicBezTo>
                  <a:pt x="0" y="10"/>
                  <a:pt x="10" y="0"/>
                  <a:pt x="21" y="0"/>
                </a:cubicBezTo>
                <a:close/>
                <a:moveTo>
                  <a:pt x="533" y="0"/>
                </a:moveTo>
                <a:lnTo>
                  <a:pt x="832" y="0"/>
                </a:lnTo>
                <a:cubicBezTo>
                  <a:pt x="844" y="0"/>
                  <a:pt x="853" y="10"/>
                  <a:pt x="853" y="21"/>
                </a:cubicBezTo>
                <a:cubicBezTo>
                  <a:pt x="853" y="33"/>
                  <a:pt x="844" y="43"/>
                  <a:pt x="832" y="43"/>
                </a:cubicBezTo>
                <a:lnTo>
                  <a:pt x="533" y="43"/>
                </a:lnTo>
                <a:cubicBezTo>
                  <a:pt x="522" y="43"/>
                  <a:pt x="512" y="33"/>
                  <a:pt x="512" y="21"/>
                </a:cubicBezTo>
                <a:cubicBezTo>
                  <a:pt x="512" y="10"/>
                  <a:pt x="522" y="0"/>
                  <a:pt x="533" y="0"/>
                </a:cubicBezTo>
                <a:close/>
                <a:moveTo>
                  <a:pt x="1045" y="0"/>
                </a:moveTo>
                <a:lnTo>
                  <a:pt x="1344" y="0"/>
                </a:lnTo>
                <a:cubicBezTo>
                  <a:pt x="1356" y="0"/>
                  <a:pt x="1365" y="10"/>
                  <a:pt x="1365" y="21"/>
                </a:cubicBezTo>
                <a:cubicBezTo>
                  <a:pt x="1365" y="33"/>
                  <a:pt x="1356" y="43"/>
                  <a:pt x="1344" y="43"/>
                </a:cubicBezTo>
                <a:lnTo>
                  <a:pt x="1045" y="43"/>
                </a:lnTo>
                <a:cubicBezTo>
                  <a:pt x="1034" y="43"/>
                  <a:pt x="1024" y="33"/>
                  <a:pt x="1024" y="21"/>
                </a:cubicBezTo>
                <a:cubicBezTo>
                  <a:pt x="1024" y="10"/>
                  <a:pt x="1034" y="0"/>
                  <a:pt x="1045" y="0"/>
                </a:cubicBezTo>
                <a:close/>
                <a:moveTo>
                  <a:pt x="1557" y="0"/>
                </a:moveTo>
                <a:lnTo>
                  <a:pt x="1856" y="0"/>
                </a:lnTo>
                <a:cubicBezTo>
                  <a:pt x="1868" y="0"/>
                  <a:pt x="1877" y="10"/>
                  <a:pt x="1877" y="21"/>
                </a:cubicBezTo>
                <a:cubicBezTo>
                  <a:pt x="1877" y="33"/>
                  <a:pt x="1868" y="43"/>
                  <a:pt x="1856" y="43"/>
                </a:cubicBezTo>
                <a:lnTo>
                  <a:pt x="1557" y="43"/>
                </a:lnTo>
                <a:cubicBezTo>
                  <a:pt x="1546" y="43"/>
                  <a:pt x="1536" y="33"/>
                  <a:pt x="1536" y="21"/>
                </a:cubicBezTo>
                <a:cubicBezTo>
                  <a:pt x="1536" y="10"/>
                  <a:pt x="1546" y="0"/>
                  <a:pt x="1557" y="0"/>
                </a:cubicBezTo>
                <a:close/>
                <a:moveTo>
                  <a:pt x="2069" y="0"/>
                </a:moveTo>
                <a:lnTo>
                  <a:pt x="2368" y="0"/>
                </a:lnTo>
                <a:cubicBezTo>
                  <a:pt x="2380" y="0"/>
                  <a:pt x="2389" y="10"/>
                  <a:pt x="2389" y="21"/>
                </a:cubicBezTo>
                <a:cubicBezTo>
                  <a:pt x="2389" y="33"/>
                  <a:pt x="2380" y="43"/>
                  <a:pt x="2368" y="43"/>
                </a:cubicBezTo>
                <a:lnTo>
                  <a:pt x="2069" y="43"/>
                </a:lnTo>
                <a:cubicBezTo>
                  <a:pt x="2058" y="43"/>
                  <a:pt x="2048" y="33"/>
                  <a:pt x="2048" y="21"/>
                </a:cubicBezTo>
                <a:cubicBezTo>
                  <a:pt x="2048" y="10"/>
                  <a:pt x="2058" y="0"/>
                  <a:pt x="2069" y="0"/>
                </a:cubicBezTo>
                <a:close/>
                <a:moveTo>
                  <a:pt x="2581" y="0"/>
                </a:moveTo>
                <a:lnTo>
                  <a:pt x="2880" y="0"/>
                </a:lnTo>
                <a:cubicBezTo>
                  <a:pt x="2892" y="0"/>
                  <a:pt x="2901" y="10"/>
                  <a:pt x="2901" y="21"/>
                </a:cubicBezTo>
                <a:cubicBezTo>
                  <a:pt x="2901" y="33"/>
                  <a:pt x="2892" y="43"/>
                  <a:pt x="2880" y="43"/>
                </a:cubicBezTo>
                <a:lnTo>
                  <a:pt x="2581" y="43"/>
                </a:lnTo>
                <a:cubicBezTo>
                  <a:pt x="2570" y="43"/>
                  <a:pt x="2560" y="33"/>
                  <a:pt x="2560" y="21"/>
                </a:cubicBezTo>
                <a:cubicBezTo>
                  <a:pt x="2560" y="10"/>
                  <a:pt x="2570" y="0"/>
                  <a:pt x="2581" y="0"/>
                </a:cubicBezTo>
                <a:close/>
                <a:moveTo>
                  <a:pt x="3093" y="0"/>
                </a:moveTo>
                <a:lnTo>
                  <a:pt x="3392" y="0"/>
                </a:lnTo>
                <a:cubicBezTo>
                  <a:pt x="3404" y="0"/>
                  <a:pt x="3413" y="10"/>
                  <a:pt x="3413" y="21"/>
                </a:cubicBezTo>
                <a:cubicBezTo>
                  <a:pt x="3413" y="33"/>
                  <a:pt x="3404" y="43"/>
                  <a:pt x="3392" y="43"/>
                </a:cubicBezTo>
                <a:lnTo>
                  <a:pt x="3093" y="43"/>
                </a:lnTo>
                <a:cubicBezTo>
                  <a:pt x="3082" y="43"/>
                  <a:pt x="3072" y="33"/>
                  <a:pt x="3072" y="21"/>
                </a:cubicBezTo>
                <a:cubicBezTo>
                  <a:pt x="3072" y="10"/>
                  <a:pt x="3082" y="0"/>
                  <a:pt x="3093" y="0"/>
                </a:cubicBezTo>
                <a:close/>
                <a:moveTo>
                  <a:pt x="3605" y="0"/>
                </a:moveTo>
                <a:lnTo>
                  <a:pt x="3904" y="0"/>
                </a:lnTo>
                <a:cubicBezTo>
                  <a:pt x="3916" y="0"/>
                  <a:pt x="3925" y="10"/>
                  <a:pt x="3925" y="21"/>
                </a:cubicBezTo>
                <a:cubicBezTo>
                  <a:pt x="3925" y="33"/>
                  <a:pt x="3916" y="43"/>
                  <a:pt x="3904" y="43"/>
                </a:cubicBezTo>
                <a:lnTo>
                  <a:pt x="3605" y="43"/>
                </a:lnTo>
                <a:cubicBezTo>
                  <a:pt x="3594" y="43"/>
                  <a:pt x="3584" y="33"/>
                  <a:pt x="3584" y="21"/>
                </a:cubicBezTo>
                <a:cubicBezTo>
                  <a:pt x="3584" y="10"/>
                  <a:pt x="3594" y="0"/>
                  <a:pt x="3605" y="0"/>
                </a:cubicBezTo>
                <a:close/>
                <a:moveTo>
                  <a:pt x="4117" y="0"/>
                </a:moveTo>
                <a:lnTo>
                  <a:pt x="4416" y="0"/>
                </a:lnTo>
                <a:cubicBezTo>
                  <a:pt x="4428" y="0"/>
                  <a:pt x="4437" y="10"/>
                  <a:pt x="4437" y="21"/>
                </a:cubicBezTo>
                <a:cubicBezTo>
                  <a:pt x="4437" y="33"/>
                  <a:pt x="4428" y="43"/>
                  <a:pt x="4416" y="43"/>
                </a:cubicBezTo>
                <a:lnTo>
                  <a:pt x="4117" y="43"/>
                </a:lnTo>
                <a:cubicBezTo>
                  <a:pt x="4106" y="43"/>
                  <a:pt x="4096" y="33"/>
                  <a:pt x="4096" y="21"/>
                </a:cubicBezTo>
                <a:cubicBezTo>
                  <a:pt x="4096" y="10"/>
                  <a:pt x="4106" y="0"/>
                  <a:pt x="4117" y="0"/>
                </a:cubicBezTo>
                <a:close/>
                <a:moveTo>
                  <a:pt x="4629" y="0"/>
                </a:moveTo>
                <a:lnTo>
                  <a:pt x="4928" y="0"/>
                </a:lnTo>
                <a:cubicBezTo>
                  <a:pt x="4940" y="0"/>
                  <a:pt x="4949" y="10"/>
                  <a:pt x="4949" y="21"/>
                </a:cubicBezTo>
                <a:cubicBezTo>
                  <a:pt x="4949" y="33"/>
                  <a:pt x="4940" y="43"/>
                  <a:pt x="4928" y="43"/>
                </a:cubicBezTo>
                <a:lnTo>
                  <a:pt x="4629" y="43"/>
                </a:lnTo>
                <a:cubicBezTo>
                  <a:pt x="4618" y="43"/>
                  <a:pt x="4608" y="33"/>
                  <a:pt x="4608" y="21"/>
                </a:cubicBezTo>
                <a:cubicBezTo>
                  <a:pt x="4608" y="10"/>
                  <a:pt x="4618" y="0"/>
                  <a:pt x="4629" y="0"/>
                </a:cubicBezTo>
                <a:close/>
                <a:moveTo>
                  <a:pt x="5141" y="0"/>
                </a:moveTo>
                <a:lnTo>
                  <a:pt x="5440" y="0"/>
                </a:lnTo>
                <a:cubicBezTo>
                  <a:pt x="5452" y="0"/>
                  <a:pt x="5461" y="10"/>
                  <a:pt x="5461" y="21"/>
                </a:cubicBezTo>
                <a:cubicBezTo>
                  <a:pt x="5461" y="33"/>
                  <a:pt x="5452" y="43"/>
                  <a:pt x="5440" y="43"/>
                </a:cubicBezTo>
                <a:lnTo>
                  <a:pt x="5141" y="43"/>
                </a:lnTo>
                <a:cubicBezTo>
                  <a:pt x="5130" y="43"/>
                  <a:pt x="5120" y="33"/>
                  <a:pt x="5120" y="21"/>
                </a:cubicBezTo>
                <a:cubicBezTo>
                  <a:pt x="5120" y="10"/>
                  <a:pt x="5130" y="0"/>
                  <a:pt x="5141" y="0"/>
                </a:cubicBezTo>
                <a:close/>
                <a:moveTo>
                  <a:pt x="5653" y="0"/>
                </a:moveTo>
                <a:lnTo>
                  <a:pt x="5952" y="0"/>
                </a:lnTo>
                <a:cubicBezTo>
                  <a:pt x="5964" y="0"/>
                  <a:pt x="5973" y="10"/>
                  <a:pt x="5973" y="21"/>
                </a:cubicBezTo>
                <a:cubicBezTo>
                  <a:pt x="5973" y="33"/>
                  <a:pt x="5964" y="43"/>
                  <a:pt x="5952" y="43"/>
                </a:cubicBezTo>
                <a:lnTo>
                  <a:pt x="5653" y="43"/>
                </a:lnTo>
                <a:cubicBezTo>
                  <a:pt x="5642" y="43"/>
                  <a:pt x="5632" y="33"/>
                  <a:pt x="5632" y="21"/>
                </a:cubicBezTo>
                <a:cubicBezTo>
                  <a:pt x="5632" y="10"/>
                  <a:pt x="5642" y="0"/>
                  <a:pt x="5653" y="0"/>
                </a:cubicBezTo>
                <a:close/>
                <a:moveTo>
                  <a:pt x="6165" y="0"/>
                </a:moveTo>
                <a:lnTo>
                  <a:pt x="6464" y="0"/>
                </a:lnTo>
                <a:cubicBezTo>
                  <a:pt x="6476" y="0"/>
                  <a:pt x="6485" y="10"/>
                  <a:pt x="6485" y="21"/>
                </a:cubicBezTo>
                <a:cubicBezTo>
                  <a:pt x="6485" y="33"/>
                  <a:pt x="6476" y="43"/>
                  <a:pt x="6464" y="43"/>
                </a:cubicBezTo>
                <a:lnTo>
                  <a:pt x="6165" y="43"/>
                </a:lnTo>
                <a:cubicBezTo>
                  <a:pt x="6154" y="43"/>
                  <a:pt x="6144" y="33"/>
                  <a:pt x="6144" y="21"/>
                </a:cubicBezTo>
                <a:cubicBezTo>
                  <a:pt x="6144" y="10"/>
                  <a:pt x="6154" y="0"/>
                  <a:pt x="6165" y="0"/>
                </a:cubicBezTo>
                <a:close/>
                <a:moveTo>
                  <a:pt x="6677" y="0"/>
                </a:moveTo>
                <a:lnTo>
                  <a:pt x="6976" y="0"/>
                </a:lnTo>
                <a:cubicBezTo>
                  <a:pt x="6988" y="0"/>
                  <a:pt x="6997" y="10"/>
                  <a:pt x="6997" y="21"/>
                </a:cubicBezTo>
                <a:cubicBezTo>
                  <a:pt x="6997" y="33"/>
                  <a:pt x="6988" y="43"/>
                  <a:pt x="6976" y="43"/>
                </a:cubicBezTo>
                <a:lnTo>
                  <a:pt x="6677" y="43"/>
                </a:lnTo>
                <a:cubicBezTo>
                  <a:pt x="6666" y="43"/>
                  <a:pt x="6656" y="33"/>
                  <a:pt x="6656" y="21"/>
                </a:cubicBezTo>
                <a:cubicBezTo>
                  <a:pt x="6656" y="10"/>
                  <a:pt x="6666" y="0"/>
                  <a:pt x="6677" y="0"/>
                </a:cubicBezTo>
                <a:close/>
                <a:moveTo>
                  <a:pt x="7189" y="0"/>
                </a:moveTo>
                <a:lnTo>
                  <a:pt x="7488" y="0"/>
                </a:lnTo>
                <a:cubicBezTo>
                  <a:pt x="7500" y="0"/>
                  <a:pt x="7509" y="10"/>
                  <a:pt x="7509" y="21"/>
                </a:cubicBezTo>
                <a:cubicBezTo>
                  <a:pt x="7509" y="33"/>
                  <a:pt x="7500" y="43"/>
                  <a:pt x="7488" y="43"/>
                </a:cubicBezTo>
                <a:lnTo>
                  <a:pt x="7189" y="43"/>
                </a:lnTo>
                <a:cubicBezTo>
                  <a:pt x="7178" y="43"/>
                  <a:pt x="7168" y="33"/>
                  <a:pt x="7168" y="21"/>
                </a:cubicBezTo>
                <a:cubicBezTo>
                  <a:pt x="7168" y="10"/>
                  <a:pt x="7178" y="0"/>
                  <a:pt x="7189" y="0"/>
                </a:cubicBezTo>
                <a:close/>
                <a:moveTo>
                  <a:pt x="7701" y="0"/>
                </a:moveTo>
                <a:lnTo>
                  <a:pt x="8000" y="0"/>
                </a:lnTo>
                <a:cubicBezTo>
                  <a:pt x="8012" y="0"/>
                  <a:pt x="8021" y="10"/>
                  <a:pt x="8021" y="21"/>
                </a:cubicBezTo>
                <a:cubicBezTo>
                  <a:pt x="8021" y="33"/>
                  <a:pt x="8012" y="43"/>
                  <a:pt x="8000" y="43"/>
                </a:cubicBezTo>
                <a:lnTo>
                  <a:pt x="7701" y="43"/>
                </a:lnTo>
                <a:cubicBezTo>
                  <a:pt x="7690" y="43"/>
                  <a:pt x="7680" y="33"/>
                  <a:pt x="7680" y="21"/>
                </a:cubicBezTo>
                <a:cubicBezTo>
                  <a:pt x="7680" y="10"/>
                  <a:pt x="7690" y="0"/>
                  <a:pt x="7701" y="0"/>
                </a:cubicBezTo>
                <a:close/>
                <a:moveTo>
                  <a:pt x="8213" y="0"/>
                </a:moveTo>
                <a:lnTo>
                  <a:pt x="8512" y="0"/>
                </a:lnTo>
                <a:cubicBezTo>
                  <a:pt x="8524" y="0"/>
                  <a:pt x="8533" y="10"/>
                  <a:pt x="8533" y="21"/>
                </a:cubicBezTo>
                <a:cubicBezTo>
                  <a:pt x="8533" y="33"/>
                  <a:pt x="8524" y="43"/>
                  <a:pt x="8512" y="43"/>
                </a:cubicBezTo>
                <a:lnTo>
                  <a:pt x="8213" y="43"/>
                </a:lnTo>
                <a:cubicBezTo>
                  <a:pt x="8202" y="43"/>
                  <a:pt x="8192" y="33"/>
                  <a:pt x="8192" y="21"/>
                </a:cubicBezTo>
                <a:cubicBezTo>
                  <a:pt x="8192" y="10"/>
                  <a:pt x="8202" y="0"/>
                  <a:pt x="8213" y="0"/>
                </a:cubicBezTo>
                <a:close/>
                <a:moveTo>
                  <a:pt x="8725" y="0"/>
                </a:moveTo>
                <a:lnTo>
                  <a:pt x="9024" y="0"/>
                </a:lnTo>
                <a:cubicBezTo>
                  <a:pt x="9036" y="0"/>
                  <a:pt x="9045" y="10"/>
                  <a:pt x="9045" y="21"/>
                </a:cubicBezTo>
                <a:cubicBezTo>
                  <a:pt x="9045" y="33"/>
                  <a:pt x="9036" y="43"/>
                  <a:pt x="9024" y="43"/>
                </a:cubicBezTo>
                <a:lnTo>
                  <a:pt x="8725" y="43"/>
                </a:lnTo>
                <a:cubicBezTo>
                  <a:pt x="8714" y="43"/>
                  <a:pt x="8704" y="33"/>
                  <a:pt x="8704" y="21"/>
                </a:cubicBezTo>
                <a:cubicBezTo>
                  <a:pt x="8704" y="10"/>
                  <a:pt x="8714" y="0"/>
                  <a:pt x="8725" y="0"/>
                </a:cubicBezTo>
                <a:close/>
                <a:moveTo>
                  <a:pt x="9237" y="0"/>
                </a:moveTo>
                <a:lnTo>
                  <a:pt x="9536" y="0"/>
                </a:lnTo>
                <a:cubicBezTo>
                  <a:pt x="9548" y="0"/>
                  <a:pt x="9557" y="10"/>
                  <a:pt x="9557" y="21"/>
                </a:cubicBezTo>
                <a:cubicBezTo>
                  <a:pt x="9557" y="33"/>
                  <a:pt x="9548" y="43"/>
                  <a:pt x="9536" y="43"/>
                </a:cubicBezTo>
                <a:lnTo>
                  <a:pt x="9237" y="43"/>
                </a:lnTo>
                <a:cubicBezTo>
                  <a:pt x="9226" y="43"/>
                  <a:pt x="9216" y="33"/>
                  <a:pt x="9216" y="21"/>
                </a:cubicBezTo>
                <a:cubicBezTo>
                  <a:pt x="9216" y="10"/>
                  <a:pt x="9226" y="0"/>
                  <a:pt x="9237" y="0"/>
                </a:cubicBezTo>
                <a:close/>
                <a:moveTo>
                  <a:pt x="9749" y="0"/>
                </a:moveTo>
                <a:lnTo>
                  <a:pt x="9875" y="0"/>
                </a:lnTo>
                <a:cubicBezTo>
                  <a:pt x="9887" y="0"/>
                  <a:pt x="9897" y="10"/>
                  <a:pt x="9897" y="21"/>
                </a:cubicBezTo>
                <a:cubicBezTo>
                  <a:pt x="9897" y="33"/>
                  <a:pt x="9887" y="43"/>
                  <a:pt x="9875" y="43"/>
                </a:cubicBezTo>
                <a:lnTo>
                  <a:pt x="9749" y="43"/>
                </a:lnTo>
                <a:cubicBezTo>
                  <a:pt x="9738" y="43"/>
                  <a:pt x="9728" y="33"/>
                  <a:pt x="9728" y="21"/>
                </a:cubicBezTo>
                <a:cubicBezTo>
                  <a:pt x="9728" y="10"/>
                  <a:pt x="9738" y="0"/>
                  <a:pt x="9749" y="0"/>
                </a:cubicBezTo>
                <a:close/>
              </a:path>
            </a:pathLst>
          </a:custGeom>
          <a:solidFill>
            <a:srgbClr val="F44336"/>
          </a:solidFill>
          <a:ln w="1588" cap="flat">
            <a:solidFill>
              <a:srgbClr val="F4433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56">
            <a:extLst>
              <a:ext uri="{FF2B5EF4-FFF2-40B4-BE49-F238E27FC236}">
                <a16:creationId xmlns:a16="http://schemas.microsoft.com/office/drawing/2014/main" id="{CB552791-DBD7-04F2-F7D7-1FCD86DC90A1}"/>
              </a:ext>
            </a:extLst>
          </p:cNvPr>
          <p:cNvSpPr>
            <a:spLocks/>
          </p:cNvSpPr>
          <p:nvPr/>
        </p:nvSpPr>
        <p:spPr bwMode="auto">
          <a:xfrm>
            <a:off x="3097213" y="3170238"/>
            <a:ext cx="174625" cy="174625"/>
          </a:xfrm>
          <a:custGeom>
            <a:avLst/>
            <a:gdLst>
              <a:gd name="T0" fmla="*/ 110 w 110"/>
              <a:gd name="T1" fmla="*/ 110 h 110"/>
              <a:gd name="T2" fmla="*/ 55 w 110"/>
              <a:gd name="T3" fmla="*/ 0 h 110"/>
              <a:gd name="T4" fmla="*/ 0 w 110"/>
              <a:gd name="T5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" h="110">
                <a:moveTo>
                  <a:pt x="110" y="110"/>
                </a:moveTo>
                <a:lnTo>
                  <a:pt x="55" y="0"/>
                </a:lnTo>
                <a:lnTo>
                  <a:pt x="0" y="110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Line 57">
            <a:extLst>
              <a:ext uri="{FF2B5EF4-FFF2-40B4-BE49-F238E27FC236}">
                <a16:creationId xmlns:a16="http://schemas.microsoft.com/office/drawing/2014/main" id="{423402F7-9695-9177-09CB-E9F4C3D725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6" y="5813425"/>
            <a:ext cx="6283325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58">
            <a:extLst>
              <a:ext uri="{FF2B5EF4-FFF2-40B4-BE49-F238E27FC236}">
                <a16:creationId xmlns:a16="http://schemas.microsoft.com/office/drawing/2014/main" id="{BAAA6EC2-C042-D7C5-2B9A-AF3DE8F28225}"/>
              </a:ext>
            </a:extLst>
          </p:cNvPr>
          <p:cNvSpPr>
            <a:spLocks/>
          </p:cNvSpPr>
          <p:nvPr/>
        </p:nvSpPr>
        <p:spPr bwMode="auto">
          <a:xfrm>
            <a:off x="9291638" y="5724525"/>
            <a:ext cx="176213" cy="176213"/>
          </a:xfrm>
          <a:custGeom>
            <a:avLst/>
            <a:gdLst>
              <a:gd name="T0" fmla="*/ 0 w 111"/>
              <a:gd name="T1" fmla="*/ 111 h 111"/>
              <a:gd name="T2" fmla="*/ 111 w 111"/>
              <a:gd name="T3" fmla="*/ 56 h 111"/>
              <a:gd name="T4" fmla="*/ 0 w 111"/>
              <a:gd name="T5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1" h="111">
                <a:moveTo>
                  <a:pt x="0" y="111"/>
                </a:moveTo>
                <a:lnTo>
                  <a:pt x="111" y="56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59">
            <a:extLst>
              <a:ext uri="{FF2B5EF4-FFF2-40B4-BE49-F238E27FC236}">
                <a16:creationId xmlns:a16="http://schemas.microsoft.com/office/drawing/2014/main" id="{48DCDDD1-F926-FE9E-2A44-6DDEDED391C1}"/>
              </a:ext>
            </a:extLst>
          </p:cNvPr>
          <p:cNvSpPr>
            <a:spLocks noEditPoints="1"/>
          </p:cNvSpPr>
          <p:nvPr/>
        </p:nvSpPr>
        <p:spPr bwMode="auto">
          <a:xfrm>
            <a:off x="3173413" y="3265488"/>
            <a:ext cx="5740400" cy="25400"/>
          </a:xfrm>
          <a:custGeom>
            <a:avLst/>
            <a:gdLst>
              <a:gd name="T0" fmla="*/ 341 w 9846"/>
              <a:gd name="T1" fmla="*/ 22 h 43"/>
              <a:gd name="T2" fmla="*/ 0 w 9846"/>
              <a:gd name="T3" fmla="*/ 22 h 43"/>
              <a:gd name="T4" fmla="*/ 832 w 9846"/>
              <a:gd name="T5" fmla="*/ 0 h 43"/>
              <a:gd name="T6" fmla="*/ 533 w 9846"/>
              <a:gd name="T7" fmla="*/ 43 h 43"/>
              <a:gd name="T8" fmla="*/ 1045 w 9846"/>
              <a:gd name="T9" fmla="*/ 0 h 43"/>
              <a:gd name="T10" fmla="*/ 1344 w 9846"/>
              <a:gd name="T11" fmla="*/ 43 h 43"/>
              <a:gd name="T12" fmla="*/ 1045 w 9846"/>
              <a:gd name="T13" fmla="*/ 0 h 43"/>
              <a:gd name="T14" fmla="*/ 1877 w 9846"/>
              <a:gd name="T15" fmla="*/ 22 h 43"/>
              <a:gd name="T16" fmla="*/ 1536 w 9846"/>
              <a:gd name="T17" fmla="*/ 22 h 43"/>
              <a:gd name="T18" fmla="*/ 2368 w 9846"/>
              <a:gd name="T19" fmla="*/ 0 h 43"/>
              <a:gd name="T20" fmla="*/ 2069 w 9846"/>
              <a:gd name="T21" fmla="*/ 43 h 43"/>
              <a:gd name="T22" fmla="*/ 2581 w 9846"/>
              <a:gd name="T23" fmla="*/ 0 h 43"/>
              <a:gd name="T24" fmla="*/ 2880 w 9846"/>
              <a:gd name="T25" fmla="*/ 43 h 43"/>
              <a:gd name="T26" fmla="*/ 2581 w 9846"/>
              <a:gd name="T27" fmla="*/ 0 h 43"/>
              <a:gd name="T28" fmla="*/ 3413 w 9846"/>
              <a:gd name="T29" fmla="*/ 22 h 43"/>
              <a:gd name="T30" fmla="*/ 3072 w 9846"/>
              <a:gd name="T31" fmla="*/ 22 h 43"/>
              <a:gd name="T32" fmla="*/ 3904 w 9846"/>
              <a:gd name="T33" fmla="*/ 0 h 43"/>
              <a:gd name="T34" fmla="*/ 3605 w 9846"/>
              <a:gd name="T35" fmla="*/ 43 h 43"/>
              <a:gd name="T36" fmla="*/ 4117 w 9846"/>
              <a:gd name="T37" fmla="*/ 0 h 43"/>
              <a:gd name="T38" fmla="*/ 4416 w 9846"/>
              <a:gd name="T39" fmla="*/ 43 h 43"/>
              <a:gd name="T40" fmla="*/ 4117 w 9846"/>
              <a:gd name="T41" fmla="*/ 0 h 43"/>
              <a:gd name="T42" fmla="*/ 4949 w 9846"/>
              <a:gd name="T43" fmla="*/ 22 h 43"/>
              <a:gd name="T44" fmla="*/ 4608 w 9846"/>
              <a:gd name="T45" fmla="*/ 22 h 43"/>
              <a:gd name="T46" fmla="*/ 5440 w 9846"/>
              <a:gd name="T47" fmla="*/ 0 h 43"/>
              <a:gd name="T48" fmla="*/ 5141 w 9846"/>
              <a:gd name="T49" fmla="*/ 43 h 43"/>
              <a:gd name="T50" fmla="*/ 5653 w 9846"/>
              <a:gd name="T51" fmla="*/ 0 h 43"/>
              <a:gd name="T52" fmla="*/ 5952 w 9846"/>
              <a:gd name="T53" fmla="*/ 43 h 43"/>
              <a:gd name="T54" fmla="*/ 5653 w 9846"/>
              <a:gd name="T55" fmla="*/ 0 h 43"/>
              <a:gd name="T56" fmla="*/ 6485 w 9846"/>
              <a:gd name="T57" fmla="*/ 22 h 43"/>
              <a:gd name="T58" fmla="*/ 6144 w 9846"/>
              <a:gd name="T59" fmla="*/ 22 h 43"/>
              <a:gd name="T60" fmla="*/ 6976 w 9846"/>
              <a:gd name="T61" fmla="*/ 0 h 43"/>
              <a:gd name="T62" fmla="*/ 6677 w 9846"/>
              <a:gd name="T63" fmla="*/ 43 h 43"/>
              <a:gd name="T64" fmla="*/ 7189 w 9846"/>
              <a:gd name="T65" fmla="*/ 0 h 43"/>
              <a:gd name="T66" fmla="*/ 7488 w 9846"/>
              <a:gd name="T67" fmla="*/ 43 h 43"/>
              <a:gd name="T68" fmla="*/ 7189 w 9846"/>
              <a:gd name="T69" fmla="*/ 0 h 43"/>
              <a:gd name="T70" fmla="*/ 8021 w 9846"/>
              <a:gd name="T71" fmla="*/ 22 h 43"/>
              <a:gd name="T72" fmla="*/ 7680 w 9846"/>
              <a:gd name="T73" fmla="*/ 22 h 43"/>
              <a:gd name="T74" fmla="*/ 8512 w 9846"/>
              <a:gd name="T75" fmla="*/ 0 h 43"/>
              <a:gd name="T76" fmla="*/ 8213 w 9846"/>
              <a:gd name="T77" fmla="*/ 43 h 43"/>
              <a:gd name="T78" fmla="*/ 8725 w 9846"/>
              <a:gd name="T79" fmla="*/ 0 h 43"/>
              <a:gd name="T80" fmla="*/ 9024 w 9846"/>
              <a:gd name="T81" fmla="*/ 43 h 43"/>
              <a:gd name="T82" fmla="*/ 8725 w 9846"/>
              <a:gd name="T83" fmla="*/ 0 h 43"/>
              <a:gd name="T84" fmla="*/ 9557 w 9846"/>
              <a:gd name="T85" fmla="*/ 22 h 43"/>
              <a:gd name="T86" fmla="*/ 9216 w 9846"/>
              <a:gd name="T87" fmla="*/ 22 h 43"/>
              <a:gd name="T88" fmla="*/ 9824 w 9846"/>
              <a:gd name="T89" fmla="*/ 0 h 43"/>
              <a:gd name="T90" fmla="*/ 9749 w 9846"/>
              <a:gd name="T91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846" h="43">
                <a:moveTo>
                  <a:pt x="21" y="0"/>
                </a:moveTo>
                <a:lnTo>
                  <a:pt x="320" y="0"/>
                </a:lnTo>
                <a:cubicBezTo>
                  <a:pt x="332" y="0"/>
                  <a:pt x="341" y="10"/>
                  <a:pt x="341" y="22"/>
                </a:cubicBezTo>
                <a:cubicBezTo>
                  <a:pt x="341" y="34"/>
                  <a:pt x="332" y="43"/>
                  <a:pt x="320" y="43"/>
                </a:cubicBezTo>
                <a:lnTo>
                  <a:pt x="21" y="43"/>
                </a:lnTo>
                <a:cubicBezTo>
                  <a:pt x="10" y="43"/>
                  <a:pt x="0" y="34"/>
                  <a:pt x="0" y="22"/>
                </a:cubicBezTo>
                <a:cubicBezTo>
                  <a:pt x="0" y="10"/>
                  <a:pt x="10" y="0"/>
                  <a:pt x="21" y="0"/>
                </a:cubicBezTo>
                <a:close/>
                <a:moveTo>
                  <a:pt x="533" y="0"/>
                </a:moveTo>
                <a:lnTo>
                  <a:pt x="832" y="0"/>
                </a:lnTo>
                <a:cubicBezTo>
                  <a:pt x="844" y="0"/>
                  <a:pt x="853" y="10"/>
                  <a:pt x="853" y="22"/>
                </a:cubicBezTo>
                <a:cubicBezTo>
                  <a:pt x="853" y="34"/>
                  <a:pt x="844" y="43"/>
                  <a:pt x="832" y="43"/>
                </a:cubicBezTo>
                <a:lnTo>
                  <a:pt x="533" y="43"/>
                </a:lnTo>
                <a:cubicBezTo>
                  <a:pt x="522" y="43"/>
                  <a:pt x="512" y="34"/>
                  <a:pt x="512" y="22"/>
                </a:cubicBezTo>
                <a:cubicBezTo>
                  <a:pt x="512" y="10"/>
                  <a:pt x="522" y="0"/>
                  <a:pt x="533" y="0"/>
                </a:cubicBezTo>
                <a:close/>
                <a:moveTo>
                  <a:pt x="1045" y="0"/>
                </a:moveTo>
                <a:lnTo>
                  <a:pt x="1344" y="0"/>
                </a:lnTo>
                <a:cubicBezTo>
                  <a:pt x="1356" y="0"/>
                  <a:pt x="1365" y="10"/>
                  <a:pt x="1365" y="22"/>
                </a:cubicBezTo>
                <a:cubicBezTo>
                  <a:pt x="1365" y="34"/>
                  <a:pt x="1356" y="43"/>
                  <a:pt x="1344" y="43"/>
                </a:cubicBezTo>
                <a:lnTo>
                  <a:pt x="1045" y="43"/>
                </a:lnTo>
                <a:cubicBezTo>
                  <a:pt x="1034" y="43"/>
                  <a:pt x="1024" y="34"/>
                  <a:pt x="1024" y="22"/>
                </a:cubicBezTo>
                <a:cubicBezTo>
                  <a:pt x="1024" y="10"/>
                  <a:pt x="1034" y="0"/>
                  <a:pt x="1045" y="0"/>
                </a:cubicBezTo>
                <a:close/>
                <a:moveTo>
                  <a:pt x="1557" y="0"/>
                </a:moveTo>
                <a:lnTo>
                  <a:pt x="1856" y="0"/>
                </a:lnTo>
                <a:cubicBezTo>
                  <a:pt x="1868" y="0"/>
                  <a:pt x="1877" y="10"/>
                  <a:pt x="1877" y="22"/>
                </a:cubicBezTo>
                <a:cubicBezTo>
                  <a:pt x="1877" y="34"/>
                  <a:pt x="1868" y="43"/>
                  <a:pt x="1856" y="43"/>
                </a:cubicBezTo>
                <a:lnTo>
                  <a:pt x="1557" y="43"/>
                </a:lnTo>
                <a:cubicBezTo>
                  <a:pt x="1546" y="43"/>
                  <a:pt x="1536" y="34"/>
                  <a:pt x="1536" y="22"/>
                </a:cubicBezTo>
                <a:cubicBezTo>
                  <a:pt x="1536" y="10"/>
                  <a:pt x="1546" y="0"/>
                  <a:pt x="1557" y="0"/>
                </a:cubicBezTo>
                <a:close/>
                <a:moveTo>
                  <a:pt x="2069" y="0"/>
                </a:moveTo>
                <a:lnTo>
                  <a:pt x="2368" y="0"/>
                </a:lnTo>
                <a:cubicBezTo>
                  <a:pt x="2380" y="0"/>
                  <a:pt x="2389" y="10"/>
                  <a:pt x="2389" y="22"/>
                </a:cubicBezTo>
                <a:cubicBezTo>
                  <a:pt x="2389" y="34"/>
                  <a:pt x="2380" y="43"/>
                  <a:pt x="2368" y="43"/>
                </a:cubicBezTo>
                <a:lnTo>
                  <a:pt x="2069" y="43"/>
                </a:lnTo>
                <a:cubicBezTo>
                  <a:pt x="2058" y="43"/>
                  <a:pt x="2048" y="34"/>
                  <a:pt x="2048" y="22"/>
                </a:cubicBezTo>
                <a:cubicBezTo>
                  <a:pt x="2048" y="10"/>
                  <a:pt x="2058" y="0"/>
                  <a:pt x="2069" y="0"/>
                </a:cubicBezTo>
                <a:close/>
                <a:moveTo>
                  <a:pt x="2581" y="0"/>
                </a:moveTo>
                <a:lnTo>
                  <a:pt x="2880" y="0"/>
                </a:lnTo>
                <a:cubicBezTo>
                  <a:pt x="2892" y="0"/>
                  <a:pt x="2901" y="10"/>
                  <a:pt x="2901" y="22"/>
                </a:cubicBezTo>
                <a:cubicBezTo>
                  <a:pt x="2901" y="34"/>
                  <a:pt x="2892" y="43"/>
                  <a:pt x="2880" y="43"/>
                </a:cubicBezTo>
                <a:lnTo>
                  <a:pt x="2581" y="43"/>
                </a:lnTo>
                <a:cubicBezTo>
                  <a:pt x="2570" y="43"/>
                  <a:pt x="2560" y="34"/>
                  <a:pt x="2560" y="22"/>
                </a:cubicBezTo>
                <a:cubicBezTo>
                  <a:pt x="2560" y="10"/>
                  <a:pt x="2570" y="0"/>
                  <a:pt x="2581" y="0"/>
                </a:cubicBezTo>
                <a:close/>
                <a:moveTo>
                  <a:pt x="3093" y="0"/>
                </a:moveTo>
                <a:lnTo>
                  <a:pt x="3392" y="0"/>
                </a:lnTo>
                <a:cubicBezTo>
                  <a:pt x="3404" y="0"/>
                  <a:pt x="3413" y="10"/>
                  <a:pt x="3413" y="22"/>
                </a:cubicBezTo>
                <a:cubicBezTo>
                  <a:pt x="3413" y="34"/>
                  <a:pt x="3404" y="43"/>
                  <a:pt x="3392" y="43"/>
                </a:cubicBezTo>
                <a:lnTo>
                  <a:pt x="3093" y="43"/>
                </a:lnTo>
                <a:cubicBezTo>
                  <a:pt x="3082" y="43"/>
                  <a:pt x="3072" y="34"/>
                  <a:pt x="3072" y="22"/>
                </a:cubicBezTo>
                <a:cubicBezTo>
                  <a:pt x="3072" y="10"/>
                  <a:pt x="3082" y="0"/>
                  <a:pt x="3093" y="0"/>
                </a:cubicBezTo>
                <a:close/>
                <a:moveTo>
                  <a:pt x="3605" y="0"/>
                </a:moveTo>
                <a:lnTo>
                  <a:pt x="3904" y="0"/>
                </a:lnTo>
                <a:cubicBezTo>
                  <a:pt x="3916" y="0"/>
                  <a:pt x="3925" y="10"/>
                  <a:pt x="3925" y="22"/>
                </a:cubicBezTo>
                <a:cubicBezTo>
                  <a:pt x="3925" y="34"/>
                  <a:pt x="3916" y="43"/>
                  <a:pt x="3904" y="43"/>
                </a:cubicBezTo>
                <a:lnTo>
                  <a:pt x="3605" y="43"/>
                </a:lnTo>
                <a:cubicBezTo>
                  <a:pt x="3594" y="43"/>
                  <a:pt x="3584" y="34"/>
                  <a:pt x="3584" y="22"/>
                </a:cubicBezTo>
                <a:cubicBezTo>
                  <a:pt x="3584" y="10"/>
                  <a:pt x="3594" y="0"/>
                  <a:pt x="3605" y="0"/>
                </a:cubicBezTo>
                <a:close/>
                <a:moveTo>
                  <a:pt x="4117" y="0"/>
                </a:moveTo>
                <a:lnTo>
                  <a:pt x="4416" y="0"/>
                </a:lnTo>
                <a:cubicBezTo>
                  <a:pt x="4428" y="0"/>
                  <a:pt x="4437" y="10"/>
                  <a:pt x="4437" y="22"/>
                </a:cubicBezTo>
                <a:cubicBezTo>
                  <a:pt x="4437" y="34"/>
                  <a:pt x="4428" y="43"/>
                  <a:pt x="4416" y="43"/>
                </a:cubicBezTo>
                <a:lnTo>
                  <a:pt x="4117" y="43"/>
                </a:lnTo>
                <a:cubicBezTo>
                  <a:pt x="4106" y="43"/>
                  <a:pt x="4096" y="34"/>
                  <a:pt x="4096" y="22"/>
                </a:cubicBezTo>
                <a:cubicBezTo>
                  <a:pt x="4096" y="10"/>
                  <a:pt x="4106" y="0"/>
                  <a:pt x="4117" y="0"/>
                </a:cubicBezTo>
                <a:close/>
                <a:moveTo>
                  <a:pt x="4629" y="0"/>
                </a:moveTo>
                <a:lnTo>
                  <a:pt x="4928" y="0"/>
                </a:lnTo>
                <a:cubicBezTo>
                  <a:pt x="4940" y="0"/>
                  <a:pt x="4949" y="10"/>
                  <a:pt x="4949" y="22"/>
                </a:cubicBezTo>
                <a:cubicBezTo>
                  <a:pt x="4949" y="34"/>
                  <a:pt x="4940" y="43"/>
                  <a:pt x="4928" y="43"/>
                </a:cubicBezTo>
                <a:lnTo>
                  <a:pt x="4629" y="43"/>
                </a:lnTo>
                <a:cubicBezTo>
                  <a:pt x="4618" y="43"/>
                  <a:pt x="4608" y="34"/>
                  <a:pt x="4608" y="22"/>
                </a:cubicBezTo>
                <a:cubicBezTo>
                  <a:pt x="4608" y="10"/>
                  <a:pt x="4618" y="0"/>
                  <a:pt x="4629" y="0"/>
                </a:cubicBezTo>
                <a:close/>
                <a:moveTo>
                  <a:pt x="5141" y="0"/>
                </a:moveTo>
                <a:lnTo>
                  <a:pt x="5440" y="0"/>
                </a:lnTo>
                <a:cubicBezTo>
                  <a:pt x="5452" y="0"/>
                  <a:pt x="5461" y="10"/>
                  <a:pt x="5461" y="22"/>
                </a:cubicBezTo>
                <a:cubicBezTo>
                  <a:pt x="5461" y="34"/>
                  <a:pt x="5452" y="43"/>
                  <a:pt x="5440" y="43"/>
                </a:cubicBezTo>
                <a:lnTo>
                  <a:pt x="5141" y="43"/>
                </a:lnTo>
                <a:cubicBezTo>
                  <a:pt x="5130" y="43"/>
                  <a:pt x="5120" y="34"/>
                  <a:pt x="5120" y="22"/>
                </a:cubicBezTo>
                <a:cubicBezTo>
                  <a:pt x="5120" y="10"/>
                  <a:pt x="5130" y="0"/>
                  <a:pt x="5141" y="0"/>
                </a:cubicBezTo>
                <a:close/>
                <a:moveTo>
                  <a:pt x="5653" y="0"/>
                </a:moveTo>
                <a:lnTo>
                  <a:pt x="5952" y="0"/>
                </a:lnTo>
                <a:cubicBezTo>
                  <a:pt x="5964" y="0"/>
                  <a:pt x="5973" y="10"/>
                  <a:pt x="5973" y="22"/>
                </a:cubicBezTo>
                <a:cubicBezTo>
                  <a:pt x="5973" y="34"/>
                  <a:pt x="5964" y="43"/>
                  <a:pt x="5952" y="43"/>
                </a:cubicBezTo>
                <a:lnTo>
                  <a:pt x="5653" y="43"/>
                </a:lnTo>
                <a:cubicBezTo>
                  <a:pt x="5642" y="43"/>
                  <a:pt x="5632" y="34"/>
                  <a:pt x="5632" y="22"/>
                </a:cubicBezTo>
                <a:cubicBezTo>
                  <a:pt x="5632" y="10"/>
                  <a:pt x="5642" y="0"/>
                  <a:pt x="5653" y="0"/>
                </a:cubicBezTo>
                <a:close/>
                <a:moveTo>
                  <a:pt x="6165" y="0"/>
                </a:moveTo>
                <a:lnTo>
                  <a:pt x="6464" y="0"/>
                </a:lnTo>
                <a:cubicBezTo>
                  <a:pt x="6476" y="0"/>
                  <a:pt x="6485" y="10"/>
                  <a:pt x="6485" y="22"/>
                </a:cubicBezTo>
                <a:cubicBezTo>
                  <a:pt x="6485" y="34"/>
                  <a:pt x="6476" y="43"/>
                  <a:pt x="6464" y="43"/>
                </a:cubicBezTo>
                <a:lnTo>
                  <a:pt x="6165" y="43"/>
                </a:lnTo>
                <a:cubicBezTo>
                  <a:pt x="6154" y="43"/>
                  <a:pt x="6144" y="34"/>
                  <a:pt x="6144" y="22"/>
                </a:cubicBezTo>
                <a:cubicBezTo>
                  <a:pt x="6144" y="10"/>
                  <a:pt x="6154" y="0"/>
                  <a:pt x="6165" y="0"/>
                </a:cubicBezTo>
                <a:close/>
                <a:moveTo>
                  <a:pt x="6677" y="0"/>
                </a:moveTo>
                <a:lnTo>
                  <a:pt x="6976" y="0"/>
                </a:lnTo>
                <a:cubicBezTo>
                  <a:pt x="6988" y="0"/>
                  <a:pt x="6997" y="10"/>
                  <a:pt x="6997" y="22"/>
                </a:cubicBezTo>
                <a:cubicBezTo>
                  <a:pt x="6997" y="34"/>
                  <a:pt x="6988" y="43"/>
                  <a:pt x="6976" y="43"/>
                </a:cubicBezTo>
                <a:lnTo>
                  <a:pt x="6677" y="43"/>
                </a:lnTo>
                <a:cubicBezTo>
                  <a:pt x="6666" y="43"/>
                  <a:pt x="6656" y="34"/>
                  <a:pt x="6656" y="22"/>
                </a:cubicBezTo>
                <a:cubicBezTo>
                  <a:pt x="6656" y="10"/>
                  <a:pt x="6666" y="0"/>
                  <a:pt x="6677" y="0"/>
                </a:cubicBezTo>
                <a:close/>
                <a:moveTo>
                  <a:pt x="7189" y="0"/>
                </a:moveTo>
                <a:lnTo>
                  <a:pt x="7488" y="0"/>
                </a:lnTo>
                <a:cubicBezTo>
                  <a:pt x="7500" y="0"/>
                  <a:pt x="7509" y="10"/>
                  <a:pt x="7509" y="22"/>
                </a:cubicBezTo>
                <a:cubicBezTo>
                  <a:pt x="7509" y="34"/>
                  <a:pt x="7500" y="43"/>
                  <a:pt x="7488" y="43"/>
                </a:cubicBezTo>
                <a:lnTo>
                  <a:pt x="7189" y="43"/>
                </a:lnTo>
                <a:cubicBezTo>
                  <a:pt x="7178" y="43"/>
                  <a:pt x="7168" y="34"/>
                  <a:pt x="7168" y="22"/>
                </a:cubicBezTo>
                <a:cubicBezTo>
                  <a:pt x="7168" y="10"/>
                  <a:pt x="7178" y="0"/>
                  <a:pt x="7189" y="0"/>
                </a:cubicBezTo>
                <a:close/>
                <a:moveTo>
                  <a:pt x="7701" y="0"/>
                </a:moveTo>
                <a:lnTo>
                  <a:pt x="8000" y="0"/>
                </a:lnTo>
                <a:cubicBezTo>
                  <a:pt x="8012" y="0"/>
                  <a:pt x="8021" y="10"/>
                  <a:pt x="8021" y="22"/>
                </a:cubicBezTo>
                <a:cubicBezTo>
                  <a:pt x="8021" y="34"/>
                  <a:pt x="8012" y="43"/>
                  <a:pt x="8000" y="43"/>
                </a:cubicBezTo>
                <a:lnTo>
                  <a:pt x="7701" y="43"/>
                </a:lnTo>
                <a:cubicBezTo>
                  <a:pt x="7690" y="43"/>
                  <a:pt x="7680" y="34"/>
                  <a:pt x="7680" y="22"/>
                </a:cubicBezTo>
                <a:cubicBezTo>
                  <a:pt x="7680" y="10"/>
                  <a:pt x="7690" y="0"/>
                  <a:pt x="7701" y="0"/>
                </a:cubicBezTo>
                <a:close/>
                <a:moveTo>
                  <a:pt x="8213" y="0"/>
                </a:moveTo>
                <a:lnTo>
                  <a:pt x="8512" y="0"/>
                </a:lnTo>
                <a:cubicBezTo>
                  <a:pt x="8524" y="0"/>
                  <a:pt x="8533" y="10"/>
                  <a:pt x="8533" y="22"/>
                </a:cubicBezTo>
                <a:cubicBezTo>
                  <a:pt x="8533" y="34"/>
                  <a:pt x="8524" y="43"/>
                  <a:pt x="8512" y="43"/>
                </a:cubicBezTo>
                <a:lnTo>
                  <a:pt x="8213" y="43"/>
                </a:lnTo>
                <a:cubicBezTo>
                  <a:pt x="8202" y="43"/>
                  <a:pt x="8192" y="34"/>
                  <a:pt x="8192" y="22"/>
                </a:cubicBezTo>
                <a:cubicBezTo>
                  <a:pt x="8192" y="10"/>
                  <a:pt x="8202" y="0"/>
                  <a:pt x="8213" y="0"/>
                </a:cubicBezTo>
                <a:close/>
                <a:moveTo>
                  <a:pt x="8725" y="0"/>
                </a:moveTo>
                <a:lnTo>
                  <a:pt x="9024" y="0"/>
                </a:lnTo>
                <a:cubicBezTo>
                  <a:pt x="9036" y="0"/>
                  <a:pt x="9045" y="10"/>
                  <a:pt x="9045" y="22"/>
                </a:cubicBezTo>
                <a:cubicBezTo>
                  <a:pt x="9045" y="34"/>
                  <a:pt x="9036" y="43"/>
                  <a:pt x="9024" y="43"/>
                </a:cubicBezTo>
                <a:lnTo>
                  <a:pt x="8725" y="43"/>
                </a:lnTo>
                <a:cubicBezTo>
                  <a:pt x="8714" y="43"/>
                  <a:pt x="8704" y="34"/>
                  <a:pt x="8704" y="22"/>
                </a:cubicBezTo>
                <a:cubicBezTo>
                  <a:pt x="8704" y="10"/>
                  <a:pt x="8714" y="0"/>
                  <a:pt x="8725" y="0"/>
                </a:cubicBezTo>
                <a:close/>
                <a:moveTo>
                  <a:pt x="9237" y="0"/>
                </a:moveTo>
                <a:lnTo>
                  <a:pt x="9536" y="0"/>
                </a:lnTo>
                <a:cubicBezTo>
                  <a:pt x="9548" y="0"/>
                  <a:pt x="9557" y="10"/>
                  <a:pt x="9557" y="22"/>
                </a:cubicBezTo>
                <a:cubicBezTo>
                  <a:pt x="9557" y="34"/>
                  <a:pt x="9548" y="43"/>
                  <a:pt x="9536" y="43"/>
                </a:cubicBezTo>
                <a:lnTo>
                  <a:pt x="9237" y="43"/>
                </a:lnTo>
                <a:cubicBezTo>
                  <a:pt x="9226" y="43"/>
                  <a:pt x="9216" y="34"/>
                  <a:pt x="9216" y="22"/>
                </a:cubicBezTo>
                <a:cubicBezTo>
                  <a:pt x="9216" y="10"/>
                  <a:pt x="9226" y="0"/>
                  <a:pt x="9237" y="0"/>
                </a:cubicBezTo>
                <a:close/>
                <a:moveTo>
                  <a:pt x="9749" y="0"/>
                </a:moveTo>
                <a:lnTo>
                  <a:pt x="9824" y="0"/>
                </a:lnTo>
                <a:cubicBezTo>
                  <a:pt x="9836" y="0"/>
                  <a:pt x="9846" y="10"/>
                  <a:pt x="9846" y="22"/>
                </a:cubicBezTo>
                <a:cubicBezTo>
                  <a:pt x="9846" y="34"/>
                  <a:pt x="9836" y="43"/>
                  <a:pt x="9824" y="43"/>
                </a:cubicBezTo>
                <a:lnTo>
                  <a:pt x="9749" y="43"/>
                </a:lnTo>
                <a:cubicBezTo>
                  <a:pt x="9738" y="43"/>
                  <a:pt x="9728" y="34"/>
                  <a:pt x="9728" y="22"/>
                </a:cubicBezTo>
                <a:cubicBezTo>
                  <a:pt x="9728" y="10"/>
                  <a:pt x="9738" y="0"/>
                  <a:pt x="9749" y="0"/>
                </a:cubicBezTo>
                <a:close/>
              </a:path>
            </a:pathLst>
          </a:custGeom>
          <a:solidFill>
            <a:srgbClr val="F44336"/>
          </a:solidFill>
          <a:ln w="1588" cap="flat">
            <a:solidFill>
              <a:srgbClr val="F4433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54">
            <a:extLst>
              <a:ext uri="{FF2B5EF4-FFF2-40B4-BE49-F238E27FC236}">
                <a16:creationId xmlns:a16="http://schemas.microsoft.com/office/drawing/2014/main" id="{A7CD9AE5-0B16-713C-B01E-0914222E64ED}"/>
              </a:ext>
            </a:extLst>
          </p:cNvPr>
          <p:cNvSpPr>
            <a:spLocks/>
          </p:cNvSpPr>
          <p:nvPr/>
        </p:nvSpPr>
        <p:spPr bwMode="auto">
          <a:xfrm>
            <a:off x="3170238" y="3321050"/>
            <a:ext cx="5507038" cy="1951038"/>
          </a:xfrm>
          <a:custGeom>
            <a:avLst/>
            <a:gdLst>
              <a:gd name="T0" fmla="*/ 3469 w 3469"/>
              <a:gd name="T1" fmla="*/ 0 h 1229"/>
              <a:gd name="T2" fmla="*/ 2698 w 3469"/>
              <a:gd name="T3" fmla="*/ 820 h 1229"/>
              <a:gd name="T4" fmla="*/ 1927 w 3469"/>
              <a:gd name="T5" fmla="*/ 0 h 1229"/>
              <a:gd name="T6" fmla="*/ 1156 w 3469"/>
              <a:gd name="T7" fmla="*/ 820 h 1229"/>
              <a:gd name="T8" fmla="*/ 386 w 3469"/>
              <a:gd name="T9" fmla="*/ 0 h 1229"/>
              <a:gd name="T10" fmla="*/ 0 w 3469"/>
              <a:gd name="T11" fmla="*/ 410 h 1229"/>
              <a:gd name="T12" fmla="*/ 0 w 3469"/>
              <a:gd name="T13" fmla="*/ 820 h 1229"/>
              <a:gd name="T14" fmla="*/ 386 w 3469"/>
              <a:gd name="T15" fmla="*/ 410 h 1229"/>
              <a:gd name="T16" fmla="*/ 1156 w 3469"/>
              <a:gd name="T17" fmla="*/ 1229 h 1229"/>
              <a:gd name="T18" fmla="*/ 1927 w 3469"/>
              <a:gd name="T19" fmla="*/ 410 h 1229"/>
              <a:gd name="T20" fmla="*/ 2698 w 3469"/>
              <a:gd name="T21" fmla="*/ 1229 h 1229"/>
              <a:gd name="T22" fmla="*/ 3469 w 3469"/>
              <a:gd name="T23" fmla="*/ 410 h 1229"/>
              <a:gd name="T24" fmla="*/ 3469 w 3469"/>
              <a:gd name="T25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9" h="1229">
                <a:moveTo>
                  <a:pt x="3469" y="0"/>
                </a:moveTo>
                <a:lnTo>
                  <a:pt x="2698" y="820"/>
                </a:lnTo>
                <a:lnTo>
                  <a:pt x="1927" y="0"/>
                </a:lnTo>
                <a:lnTo>
                  <a:pt x="1156" y="820"/>
                </a:lnTo>
                <a:lnTo>
                  <a:pt x="386" y="0"/>
                </a:lnTo>
                <a:lnTo>
                  <a:pt x="0" y="410"/>
                </a:lnTo>
                <a:lnTo>
                  <a:pt x="0" y="820"/>
                </a:lnTo>
                <a:lnTo>
                  <a:pt x="386" y="410"/>
                </a:lnTo>
                <a:lnTo>
                  <a:pt x="1156" y="1229"/>
                </a:lnTo>
                <a:lnTo>
                  <a:pt x="1927" y="410"/>
                </a:lnTo>
                <a:lnTo>
                  <a:pt x="2698" y="1229"/>
                </a:lnTo>
                <a:lnTo>
                  <a:pt x="3469" y="410"/>
                </a:lnTo>
                <a:lnTo>
                  <a:pt x="3469" y="0"/>
                </a:lnTo>
                <a:close/>
              </a:path>
            </a:pathLst>
          </a:custGeom>
          <a:solidFill>
            <a:srgbClr val="D7CC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E9B1654-294F-2E95-ABDC-D7457E735628}"/>
              </a:ext>
            </a:extLst>
          </p:cNvPr>
          <p:cNvGrpSpPr/>
          <p:nvPr/>
        </p:nvGrpSpPr>
        <p:grpSpPr>
          <a:xfrm>
            <a:off x="3170238" y="3971925"/>
            <a:ext cx="5507038" cy="1300163"/>
            <a:chOff x="3170238" y="3971925"/>
            <a:chExt cx="5507038" cy="1300163"/>
          </a:xfrm>
        </p:grpSpPr>
        <p:sp>
          <p:nvSpPr>
            <p:cNvPr id="64" name="Line 61">
              <a:extLst>
                <a:ext uri="{FF2B5EF4-FFF2-40B4-BE49-F238E27FC236}">
                  <a16:creationId xmlns:a16="http://schemas.microsoft.com/office/drawing/2014/main" id="{9DDFC850-507A-F257-D04D-BD39175785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3013" y="3971925"/>
              <a:ext cx="1222375" cy="1300163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Line 60">
              <a:extLst>
                <a:ext uri="{FF2B5EF4-FFF2-40B4-BE49-F238E27FC236}">
                  <a16:creationId xmlns:a16="http://schemas.microsoft.com/office/drawing/2014/main" id="{94CA4B78-8971-4D9D-E773-06370F4277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0238" y="3971925"/>
              <a:ext cx="612775" cy="650875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Line 62">
              <a:extLst>
                <a:ext uri="{FF2B5EF4-FFF2-40B4-BE49-F238E27FC236}">
                  <a16:creationId xmlns:a16="http://schemas.microsoft.com/office/drawing/2014/main" id="{431041C1-3878-E046-7668-2D8B521BF1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5388" y="3971925"/>
              <a:ext cx="1223963" cy="1300163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F09681E0-4CFC-3E53-1429-4823FCBE4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9351" y="3971925"/>
              <a:ext cx="1223963" cy="1300163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5F297A08-E876-34AD-78E3-D97624555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53313" y="3971925"/>
              <a:ext cx="1223963" cy="1300163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8" name="Freeform 65">
            <a:extLst>
              <a:ext uri="{FF2B5EF4-FFF2-40B4-BE49-F238E27FC236}">
                <a16:creationId xmlns:a16="http://schemas.microsoft.com/office/drawing/2014/main" id="{104C6630-CB06-9614-B67C-4F023CE2E4A3}"/>
              </a:ext>
            </a:extLst>
          </p:cNvPr>
          <p:cNvSpPr>
            <a:spLocks noEditPoints="1"/>
          </p:cNvSpPr>
          <p:nvPr/>
        </p:nvSpPr>
        <p:spPr bwMode="auto">
          <a:xfrm>
            <a:off x="3173413" y="5343525"/>
            <a:ext cx="5770563" cy="25400"/>
          </a:xfrm>
          <a:custGeom>
            <a:avLst/>
            <a:gdLst>
              <a:gd name="T0" fmla="*/ 341 w 9897"/>
              <a:gd name="T1" fmla="*/ 21 h 43"/>
              <a:gd name="T2" fmla="*/ 0 w 9897"/>
              <a:gd name="T3" fmla="*/ 21 h 43"/>
              <a:gd name="T4" fmla="*/ 832 w 9897"/>
              <a:gd name="T5" fmla="*/ 0 h 43"/>
              <a:gd name="T6" fmla="*/ 533 w 9897"/>
              <a:gd name="T7" fmla="*/ 43 h 43"/>
              <a:gd name="T8" fmla="*/ 1045 w 9897"/>
              <a:gd name="T9" fmla="*/ 0 h 43"/>
              <a:gd name="T10" fmla="*/ 1344 w 9897"/>
              <a:gd name="T11" fmla="*/ 43 h 43"/>
              <a:gd name="T12" fmla="*/ 1045 w 9897"/>
              <a:gd name="T13" fmla="*/ 0 h 43"/>
              <a:gd name="T14" fmla="*/ 1877 w 9897"/>
              <a:gd name="T15" fmla="*/ 21 h 43"/>
              <a:gd name="T16" fmla="*/ 1536 w 9897"/>
              <a:gd name="T17" fmla="*/ 21 h 43"/>
              <a:gd name="T18" fmla="*/ 2368 w 9897"/>
              <a:gd name="T19" fmla="*/ 0 h 43"/>
              <a:gd name="T20" fmla="*/ 2069 w 9897"/>
              <a:gd name="T21" fmla="*/ 43 h 43"/>
              <a:gd name="T22" fmla="*/ 2581 w 9897"/>
              <a:gd name="T23" fmla="*/ 0 h 43"/>
              <a:gd name="T24" fmla="*/ 2880 w 9897"/>
              <a:gd name="T25" fmla="*/ 43 h 43"/>
              <a:gd name="T26" fmla="*/ 2581 w 9897"/>
              <a:gd name="T27" fmla="*/ 0 h 43"/>
              <a:gd name="T28" fmla="*/ 3413 w 9897"/>
              <a:gd name="T29" fmla="*/ 21 h 43"/>
              <a:gd name="T30" fmla="*/ 3072 w 9897"/>
              <a:gd name="T31" fmla="*/ 21 h 43"/>
              <a:gd name="T32" fmla="*/ 3904 w 9897"/>
              <a:gd name="T33" fmla="*/ 0 h 43"/>
              <a:gd name="T34" fmla="*/ 3605 w 9897"/>
              <a:gd name="T35" fmla="*/ 43 h 43"/>
              <a:gd name="T36" fmla="*/ 4117 w 9897"/>
              <a:gd name="T37" fmla="*/ 0 h 43"/>
              <a:gd name="T38" fmla="*/ 4416 w 9897"/>
              <a:gd name="T39" fmla="*/ 43 h 43"/>
              <a:gd name="T40" fmla="*/ 4117 w 9897"/>
              <a:gd name="T41" fmla="*/ 0 h 43"/>
              <a:gd name="T42" fmla="*/ 4949 w 9897"/>
              <a:gd name="T43" fmla="*/ 21 h 43"/>
              <a:gd name="T44" fmla="*/ 4608 w 9897"/>
              <a:gd name="T45" fmla="*/ 21 h 43"/>
              <a:gd name="T46" fmla="*/ 5440 w 9897"/>
              <a:gd name="T47" fmla="*/ 0 h 43"/>
              <a:gd name="T48" fmla="*/ 5141 w 9897"/>
              <a:gd name="T49" fmla="*/ 43 h 43"/>
              <a:gd name="T50" fmla="*/ 5653 w 9897"/>
              <a:gd name="T51" fmla="*/ 0 h 43"/>
              <a:gd name="T52" fmla="*/ 5952 w 9897"/>
              <a:gd name="T53" fmla="*/ 43 h 43"/>
              <a:gd name="T54" fmla="*/ 5653 w 9897"/>
              <a:gd name="T55" fmla="*/ 0 h 43"/>
              <a:gd name="T56" fmla="*/ 6485 w 9897"/>
              <a:gd name="T57" fmla="*/ 21 h 43"/>
              <a:gd name="T58" fmla="*/ 6144 w 9897"/>
              <a:gd name="T59" fmla="*/ 21 h 43"/>
              <a:gd name="T60" fmla="*/ 6976 w 9897"/>
              <a:gd name="T61" fmla="*/ 0 h 43"/>
              <a:gd name="T62" fmla="*/ 6677 w 9897"/>
              <a:gd name="T63" fmla="*/ 43 h 43"/>
              <a:gd name="T64" fmla="*/ 7189 w 9897"/>
              <a:gd name="T65" fmla="*/ 0 h 43"/>
              <a:gd name="T66" fmla="*/ 7488 w 9897"/>
              <a:gd name="T67" fmla="*/ 43 h 43"/>
              <a:gd name="T68" fmla="*/ 7189 w 9897"/>
              <a:gd name="T69" fmla="*/ 0 h 43"/>
              <a:gd name="T70" fmla="*/ 8021 w 9897"/>
              <a:gd name="T71" fmla="*/ 21 h 43"/>
              <a:gd name="T72" fmla="*/ 7680 w 9897"/>
              <a:gd name="T73" fmla="*/ 21 h 43"/>
              <a:gd name="T74" fmla="*/ 8512 w 9897"/>
              <a:gd name="T75" fmla="*/ 0 h 43"/>
              <a:gd name="T76" fmla="*/ 8213 w 9897"/>
              <a:gd name="T77" fmla="*/ 43 h 43"/>
              <a:gd name="T78" fmla="*/ 8725 w 9897"/>
              <a:gd name="T79" fmla="*/ 0 h 43"/>
              <a:gd name="T80" fmla="*/ 9024 w 9897"/>
              <a:gd name="T81" fmla="*/ 43 h 43"/>
              <a:gd name="T82" fmla="*/ 8725 w 9897"/>
              <a:gd name="T83" fmla="*/ 0 h 43"/>
              <a:gd name="T84" fmla="*/ 9557 w 9897"/>
              <a:gd name="T85" fmla="*/ 21 h 43"/>
              <a:gd name="T86" fmla="*/ 9216 w 9897"/>
              <a:gd name="T87" fmla="*/ 21 h 43"/>
              <a:gd name="T88" fmla="*/ 9875 w 9897"/>
              <a:gd name="T89" fmla="*/ 0 h 43"/>
              <a:gd name="T90" fmla="*/ 9749 w 9897"/>
              <a:gd name="T91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897" h="43">
                <a:moveTo>
                  <a:pt x="21" y="0"/>
                </a:moveTo>
                <a:lnTo>
                  <a:pt x="320" y="0"/>
                </a:lnTo>
                <a:cubicBezTo>
                  <a:pt x="332" y="0"/>
                  <a:pt x="341" y="9"/>
                  <a:pt x="341" y="21"/>
                </a:cubicBezTo>
                <a:cubicBezTo>
                  <a:pt x="341" y="33"/>
                  <a:pt x="332" y="43"/>
                  <a:pt x="320" y="43"/>
                </a:cubicBezTo>
                <a:lnTo>
                  <a:pt x="21" y="43"/>
                </a:lnTo>
                <a:cubicBezTo>
                  <a:pt x="10" y="43"/>
                  <a:pt x="0" y="33"/>
                  <a:pt x="0" y="21"/>
                </a:cubicBezTo>
                <a:cubicBezTo>
                  <a:pt x="0" y="9"/>
                  <a:pt x="10" y="0"/>
                  <a:pt x="21" y="0"/>
                </a:cubicBezTo>
                <a:close/>
                <a:moveTo>
                  <a:pt x="533" y="0"/>
                </a:moveTo>
                <a:lnTo>
                  <a:pt x="832" y="0"/>
                </a:lnTo>
                <a:cubicBezTo>
                  <a:pt x="844" y="0"/>
                  <a:pt x="853" y="9"/>
                  <a:pt x="853" y="21"/>
                </a:cubicBezTo>
                <a:cubicBezTo>
                  <a:pt x="853" y="33"/>
                  <a:pt x="844" y="43"/>
                  <a:pt x="832" y="43"/>
                </a:cubicBezTo>
                <a:lnTo>
                  <a:pt x="533" y="43"/>
                </a:lnTo>
                <a:cubicBezTo>
                  <a:pt x="522" y="43"/>
                  <a:pt x="512" y="33"/>
                  <a:pt x="512" y="21"/>
                </a:cubicBezTo>
                <a:cubicBezTo>
                  <a:pt x="512" y="9"/>
                  <a:pt x="522" y="0"/>
                  <a:pt x="533" y="0"/>
                </a:cubicBezTo>
                <a:close/>
                <a:moveTo>
                  <a:pt x="1045" y="0"/>
                </a:moveTo>
                <a:lnTo>
                  <a:pt x="1344" y="0"/>
                </a:lnTo>
                <a:cubicBezTo>
                  <a:pt x="1356" y="0"/>
                  <a:pt x="1365" y="9"/>
                  <a:pt x="1365" y="21"/>
                </a:cubicBezTo>
                <a:cubicBezTo>
                  <a:pt x="1365" y="33"/>
                  <a:pt x="1356" y="43"/>
                  <a:pt x="1344" y="43"/>
                </a:cubicBezTo>
                <a:lnTo>
                  <a:pt x="1045" y="43"/>
                </a:lnTo>
                <a:cubicBezTo>
                  <a:pt x="1034" y="43"/>
                  <a:pt x="1024" y="33"/>
                  <a:pt x="1024" y="21"/>
                </a:cubicBezTo>
                <a:cubicBezTo>
                  <a:pt x="1024" y="9"/>
                  <a:pt x="1034" y="0"/>
                  <a:pt x="1045" y="0"/>
                </a:cubicBezTo>
                <a:close/>
                <a:moveTo>
                  <a:pt x="1557" y="0"/>
                </a:moveTo>
                <a:lnTo>
                  <a:pt x="1856" y="0"/>
                </a:lnTo>
                <a:cubicBezTo>
                  <a:pt x="1868" y="0"/>
                  <a:pt x="1877" y="9"/>
                  <a:pt x="1877" y="21"/>
                </a:cubicBezTo>
                <a:cubicBezTo>
                  <a:pt x="1877" y="33"/>
                  <a:pt x="1868" y="43"/>
                  <a:pt x="1856" y="43"/>
                </a:cubicBezTo>
                <a:lnTo>
                  <a:pt x="1557" y="43"/>
                </a:lnTo>
                <a:cubicBezTo>
                  <a:pt x="1546" y="43"/>
                  <a:pt x="1536" y="33"/>
                  <a:pt x="1536" y="21"/>
                </a:cubicBezTo>
                <a:cubicBezTo>
                  <a:pt x="1536" y="9"/>
                  <a:pt x="1546" y="0"/>
                  <a:pt x="1557" y="0"/>
                </a:cubicBezTo>
                <a:close/>
                <a:moveTo>
                  <a:pt x="2069" y="0"/>
                </a:moveTo>
                <a:lnTo>
                  <a:pt x="2368" y="0"/>
                </a:lnTo>
                <a:cubicBezTo>
                  <a:pt x="2380" y="0"/>
                  <a:pt x="2389" y="9"/>
                  <a:pt x="2389" y="21"/>
                </a:cubicBezTo>
                <a:cubicBezTo>
                  <a:pt x="2389" y="33"/>
                  <a:pt x="2380" y="43"/>
                  <a:pt x="2368" y="43"/>
                </a:cubicBezTo>
                <a:lnTo>
                  <a:pt x="2069" y="43"/>
                </a:lnTo>
                <a:cubicBezTo>
                  <a:pt x="2058" y="43"/>
                  <a:pt x="2048" y="33"/>
                  <a:pt x="2048" y="21"/>
                </a:cubicBezTo>
                <a:cubicBezTo>
                  <a:pt x="2048" y="9"/>
                  <a:pt x="2058" y="0"/>
                  <a:pt x="2069" y="0"/>
                </a:cubicBezTo>
                <a:close/>
                <a:moveTo>
                  <a:pt x="2581" y="0"/>
                </a:moveTo>
                <a:lnTo>
                  <a:pt x="2880" y="0"/>
                </a:lnTo>
                <a:cubicBezTo>
                  <a:pt x="2892" y="0"/>
                  <a:pt x="2901" y="9"/>
                  <a:pt x="2901" y="21"/>
                </a:cubicBezTo>
                <a:cubicBezTo>
                  <a:pt x="2901" y="33"/>
                  <a:pt x="2892" y="43"/>
                  <a:pt x="2880" y="43"/>
                </a:cubicBezTo>
                <a:lnTo>
                  <a:pt x="2581" y="43"/>
                </a:lnTo>
                <a:cubicBezTo>
                  <a:pt x="2570" y="43"/>
                  <a:pt x="2560" y="33"/>
                  <a:pt x="2560" y="21"/>
                </a:cubicBezTo>
                <a:cubicBezTo>
                  <a:pt x="2560" y="9"/>
                  <a:pt x="2570" y="0"/>
                  <a:pt x="2581" y="0"/>
                </a:cubicBezTo>
                <a:close/>
                <a:moveTo>
                  <a:pt x="3093" y="0"/>
                </a:moveTo>
                <a:lnTo>
                  <a:pt x="3392" y="0"/>
                </a:lnTo>
                <a:cubicBezTo>
                  <a:pt x="3404" y="0"/>
                  <a:pt x="3413" y="9"/>
                  <a:pt x="3413" y="21"/>
                </a:cubicBezTo>
                <a:cubicBezTo>
                  <a:pt x="3413" y="33"/>
                  <a:pt x="3404" y="43"/>
                  <a:pt x="3392" y="43"/>
                </a:cubicBezTo>
                <a:lnTo>
                  <a:pt x="3093" y="43"/>
                </a:lnTo>
                <a:cubicBezTo>
                  <a:pt x="3082" y="43"/>
                  <a:pt x="3072" y="33"/>
                  <a:pt x="3072" y="21"/>
                </a:cubicBezTo>
                <a:cubicBezTo>
                  <a:pt x="3072" y="9"/>
                  <a:pt x="3082" y="0"/>
                  <a:pt x="3093" y="0"/>
                </a:cubicBezTo>
                <a:close/>
                <a:moveTo>
                  <a:pt x="3605" y="0"/>
                </a:moveTo>
                <a:lnTo>
                  <a:pt x="3904" y="0"/>
                </a:lnTo>
                <a:cubicBezTo>
                  <a:pt x="3916" y="0"/>
                  <a:pt x="3925" y="9"/>
                  <a:pt x="3925" y="21"/>
                </a:cubicBezTo>
                <a:cubicBezTo>
                  <a:pt x="3925" y="33"/>
                  <a:pt x="3916" y="43"/>
                  <a:pt x="3904" y="43"/>
                </a:cubicBezTo>
                <a:lnTo>
                  <a:pt x="3605" y="43"/>
                </a:lnTo>
                <a:cubicBezTo>
                  <a:pt x="3594" y="43"/>
                  <a:pt x="3584" y="33"/>
                  <a:pt x="3584" y="21"/>
                </a:cubicBezTo>
                <a:cubicBezTo>
                  <a:pt x="3584" y="9"/>
                  <a:pt x="3594" y="0"/>
                  <a:pt x="3605" y="0"/>
                </a:cubicBezTo>
                <a:close/>
                <a:moveTo>
                  <a:pt x="4117" y="0"/>
                </a:moveTo>
                <a:lnTo>
                  <a:pt x="4416" y="0"/>
                </a:lnTo>
                <a:cubicBezTo>
                  <a:pt x="4428" y="0"/>
                  <a:pt x="4437" y="9"/>
                  <a:pt x="4437" y="21"/>
                </a:cubicBezTo>
                <a:cubicBezTo>
                  <a:pt x="4437" y="33"/>
                  <a:pt x="4428" y="43"/>
                  <a:pt x="4416" y="43"/>
                </a:cubicBezTo>
                <a:lnTo>
                  <a:pt x="4117" y="43"/>
                </a:lnTo>
                <a:cubicBezTo>
                  <a:pt x="4106" y="43"/>
                  <a:pt x="4096" y="33"/>
                  <a:pt x="4096" y="21"/>
                </a:cubicBezTo>
                <a:cubicBezTo>
                  <a:pt x="4096" y="9"/>
                  <a:pt x="4106" y="0"/>
                  <a:pt x="4117" y="0"/>
                </a:cubicBezTo>
                <a:close/>
                <a:moveTo>
                  <a:pt x="4629" y="0"/>
                </a:moveTo>
                <a:lnTo>
                  <a:pt x="4928" y="0"/>
                </a:lnTo>
                <a:cubicBezTo>
                  <a:pt x="4940" y="0"/>
                  <a:pt x="4949" y="9"/>
                  <a:pt x="4949" y="21"/>
                </a:cubicBezTo>
                <a:cubicBezTo>
                  <a:pt x="4949" y="33"/>
                  <a:pt x="4940" y="43"/>
                  <a:pt x="4928" y="43"/>
                </a:cubicBezTo>
                <a:lnTo>
                  <a:pt x="4629" y="43"/>
                </a:lnTo>
                <a:cubicBezTo>
                  <a:pt x="4618" y="43"/>
                  <a:pt x="4608" y="33"/>
                  <a:pt x="4608" y="21"/>
                </a:cubicBezTo>
                <a:cubicBezTo>
                  <a:pt x="4608" y="9"/>
                  <a:pt x="4618" y="0"/>
                  <a:pt x="4629" y="0"/>
                </a:cubicBezTo>
                <a:close/>
                <a:moveTo>
                  <a:pt x="5141" y="0"/>
                </a:moveTo>
                <a:lnTo>
                  <a:pt x="5440" y="0"/>
                </a:lnTo>
                <a:cubicBezTo>
                  <a:pt x="5452" y="0"/>
                  <a:pt x="5461" y="9"/>
                  <a:pt x="5461" y="21"/>
                </a:cubicBezTo>
                <a:cubicBezTo>
                  <a:pt x="5461" y="33"/>
                  <a:pt x="5452" y="43"/>
                  <a:pt x="5440" y="43"/>
                </a:cubicBezTo>
                <a:lnTo>
                  <a:pt x="5141" y="43"/>
                </a:lnTo>
                <a:cubicBezTo>
                  <a:pt x="5130" y="43"/>
                  <a:pt x="5120" y="33"/>
                  <a:pt x="5120" y="21"/>
                </a:cubicBezTo>
                <a:cubicBezTo>
                  <a:pt x="5120" y="9"/>
                  <a:pt x="5130" y="0"/>
                  <a:pt x="5141" y="0"/>
                </a:cubicBezTo>
                <a:close/>
                <a:moveTo>
                  <a:pt x="5653" y="0"/>
                </a:moveTo>
                <a:lnTo>
                  <a:pt x="5952" y="0"/>
                </a:lnTo>
                <a:cubicBezTo>
                  <a:pt x="5964" y="0"/>
                  <a:pt x="5973" y="9"/>
                  <a:pt x="5973" y="21"/>
                </a:cubicBezTo>
                <a:cubicBezTo>
                  <a:pt x="5973" y="33"/>
                  <a:pt x="5964" y="43"/>
                  <a:pt x="5952" y="43"/>
                </a:cubicBezTo>
                <a:lnTo>
                  <a:pt x="5653" y="43"/>
                </a:lnTo>
                <a:cubicBezTo>
                  <a:pt x="5642" y="43"/>
                  <a:pt x="5632" y="33"/>
                  <a:pt x="5632" y="21"/>
                </a:cubicBezTo>
                <a:cubicBezTo>
                  <a:pt x="5632" y="9"/>
                  <a:pt x="5642" y="0"/>
                  <a:pt x="5653" y="0"/>
                </a:cubicBezTo>
                <a:close/>
                <a:moveTo>
                  <a:pt x="6165" y="0"/>
                </a:moveTo>
                <a:lnTo>
                  <a:pt x="6464" y="0"/>
                </a:lnTo>
                <a:cubicBezTo>
                  <a:pt x="6476" y="0"/>
                  <a:pt x="6485" y="9"/>
                  <a:pt x="6485" y="21"/>
                </a:cubicBezTo>
                <a:cubicBezTo>
                  <a:pt x="6485" y="33"/>
                  <a:pt x="6476" y="43"/>
                  <a:pt x="6464" y="43"/>
                </a:cubicBezTo>
                <a:lnTo>
                  <a:pt x="6165" y="43"/>
                </a:lnTo>
                <a:cubicBezTo>
                  <a:pt x="6154" y="43"/>
                  <a:pt x="6144" y="33"/>
                  <a:pt x="6144" y="21"/>
                </a:cubicBezTo>
                <a:cubicBezTo>
                  <a:pt x="6144" y="9"/>
                  <a:pt x="6154" y="0"/>
                  <a:pt x="6165" y="0"/>
                </a:cubicBezTo>
                <a:close/>
                <a:moveTo>
                  <a:pt x="6677" y="0"/>
                </a:moveTo>
                <a:lnTo>
                  <a:pt x="6976" y="0"/>
                </a:lnTo>
                <a:cubicBezTo>
                  <a:pt x="6988" y="0"/>
                  <a:pt x="6997" y="9"/>
                  <a:pt x="6997" y="21"/>
                </a:cubicBezTo>
                <a:cubicBezTo>
                  <a:pt x="6997" y="33"/>
                  <a:pt x="6988" y="43"/>
                  <a:pt x="6976" y="43"/>
                </a:cubicBezTo>
                <a:lnTo>
                  <a:pt x="6677" y="43"/>
                </a:lnTo>
                <a:cubicBezTo>
                  <a:pt x="6666" y="43"/>
                  <a:pt x="6656" y="33"/>
                  <a:pt x="6656" y="21"/>
                </a:cubicBezTo>
                <a:cubicBezTo>
                  <a:pt x="6656" y="9"/>
                  <a:pt x="6666" y="0"/>
                  <a:pt x="6677" y="0"/>
                </a:cubicBezTo>
                <a:close/>
                <a:moveTo>
                  <a:pt x="7189" y="0"/>
                </a:moveTo>
                <a:lnTo>
                  <a:pt x="7488" y="0"/>
                </a:lnTo>
                <a:cubicBezTo>
                  <a:pt x="7500" y="0"/>
                  <a:pt x="7509" y="9"/>
                  <a:pt x="7509" y="21"/>
                </a:cubicBezTo>
                <a:cubicBezTo>
                  <a:pt x="7509" y="33"/>
                  <a:pt x="7500" y="43"/>
                  <a:pt x="7488" y="43"/>
                </a:cubicBezTo>
                <a:lnTo>
                  <a:pt x="7189" y="43"/>
                </a:lnTo>
                <a:cubicBezTo>
                  <a:pt x="7178" y="43"/>
                  <a:pt x="7168" y="33"/>
                  <a:pt x="7168" y="21"/>
                </a:cubicBezTo>
                <a:cubicBezTo>
                  <a:pt x="7168" y="9"/>
                  <a:pt x="7178" y="0"/>
                  <a:pt x="7189" y="0"/>
                </a:cubicBezTo>
                <a:close/>
                <a:moveTo>
                  <a:pt x="7701" y="0"/>
                </a:moveTo>
                <a:lnTo>
                  <a:pt x="8000" y="0"/>
                </a:lnTo>
                <a:cubicBezTo>
                  <a:pt x="8012" y="0"/>
                  <a:pt x="8021" y="9"/>
                  <a:pt x="8021" y="21"/>
                </a:cubicBezTo>
                <a:cubicBezTo>
                  <a:pt x="8021" y="33"/>
                  <a:pt x="8012" y="43"/>
                  <a:pt x="8000" y="43"/>
                </a:cubicBezTo>
                <a:lnTo>
                  <a:pt x="7701" y="43"/>
                </a:lnTo>
                <a:cubicBezTo>
                  <a:pt x="7690" y="43"/>
                  <a:pt x="7680" y="33"/>
                  <a:pt x="7680" y="21"/>
                </a:cubicBezTo>
                <a:cubicBezTo>
                  <a:pt x="7680" y="9"/>
                  <a:pt x="7690" y="0"/>
                  <a:pt x="7701" y="0"/>
                </a:cubicBezTo>
                <a:close/>
                <a:moveTo>
                  <a:pt x="8213" y="0"/>
                </a:moveTo>
                <a:lnTo>
                  <a:pt x="8512" y="0"/>
                </a:lnTo>
                <a:cubicBezTo>
                  <a:pt x="8524" y="0"/>
                  <a:pt x="8533" y="9"/>
                  <a:pt x="8533" y="21"/>
                </a:cubicBezTo>
                <a:cubicBezTo>
                  <a:pt x="8533" y="33"/>
                  <a:pt x="8524" y="43"/>
                  <a:pt x="8512" y="43"/>
                </a:cubicBezTo>
                <a:lnTo>
                  <a:pt x="8213" y="43"/>
                </a:lnTo>
                <a:cubicBezTo>
                  <a:pt x="8202" y="43"/>
                  <a:pt x="8192" y="33"/>
                  <a:pt x="8192" y="21"/>
                </a:cubicBezTo>
                <a:cubicBezTo>
                  <a:pt x="8192" y="9"/>
                  <a:pt x="8202" y="0"/>
                  <a:pt x="8213" y="0"/>
                </a:cubicBezTo>
                <a:close/>
                <a:moveTo>
                  <a:pt x="8725" y="0"/>
                </a:moveTo>
                <a:lnTo>
                  <a:pt x="9024" y="0"/>
                </a:lnTo>
                <a:cubicBezTo>
                  <a:pt x="9036" y="0"/>
                  <a:pt x="9045" y="9"/>
                  <a:pt x="9045" y="21"/>
                </a:cubicBezTo>
                <a:cubicBezTo>
                  <a:pt x="9045" y="33"/>
                  <a:pt x="9036" y="43"/>
                  <a:pt x="9024" y="43"/>
                </a:cubicBezTo>
                <a:lnTo>
                  <a:pt x="8725" y="43"/>
                </a:lnTo>
                <a:cubicBezTo>
                  <a:pt x="8714" y="43"/>
                  <a:pt x="8704" y="33"/>
                  <a:pt x="8704" y="21"/>
                </a:cubicBezTo>
                <a:cubicBezTo>
                  <a:pt x="8704" y="9"/>
                  <a:pt x="8714" y="0"/>
                  <a:pt x="8725" y="0"/>
                </a:cubicBezTo>
                <a:close/>
                <a:moveTo>
                  <a:pt x="9237" y="0"/>
                </a:moveTo>
                <a:lnTo>
                  <a:pt x="9536" y="0"/>
                </a:lnTo>
                <a:cubicBezTo>
                  <a:pt x="9548" y="0"/>
                  <a:pt x="9557" y="9"/>
                  <a:pt x="9557" y="21"/>
                </a:cubicBezTo>
                <a:cubicBezTo>
                  <a:pt x="9557" y="33"/>
                  <a:pt x="9548" y="43"/>
                  <a:pt x="9536" y="43"/>
                </a:cubicBezTo>
                <a:lnTo>
                  <a:pt x="9237" y="43"/>
                </a:lnTo>
                <a:cubicBezTo>
                  <a:pt x="9226" y="43"/>
                  <a:pt x="9216" y="33"/>
                  <a:pt x="9216" y="21"/>
                </a:cubicBezTo>
                <a:cubicBezTo>
                  <a:pt x="9216" y="9"/>
                  <a:pt x="9226" y="0"/>
                  <a:pt x="9237" y="0"/>
                </a:cubicBezTo>
                <a:close/>
                <a:moveTo>
                  <a:pt x="9749" y="0"/>
                </a:moveTo>
                <a:lnTo>
                  <a:pt x="9875" y="0"/>
                </a:lnTo>
                <a:cubicBezTo>
                  <a:pt x="9887" y="0"/>
                  <a:pt x="9897" y="9"/>
                  <a:pt x="9897" y="21"/>
                </a:cubicBezTo>
                <a:cubicBezTo>
                  <a:pt x="9897" y="33"/>
                  <a:pt x="9887" y="43"/>
                  <a:pt x="9875" y="43"/>
                </a:cubicBezTo>
                <a:lnTo>
                  <a:pt x="9749" y="43"/>
                </a:lnTo>
                <a:cubicBezTo>
                  <a:pt x="9738" y="43"/>
                  <a:pt x="9728" y="33"/>
                  <a:pt x="9728" y="21"/>
                </a:cubicBezTo>
                <a:cubicBezTo>
                  <a:pt x="9728" y="9"/>
                  <a:pt x="9738" y="0"/>
                  <a:pt x="9749" y="0"/>
                </a:cubicBezTo>
                <a:close/>
              </a:path>
            </a:pathLst>
          </a:custGeom>
          <a:solidFill>
            <a:srgbClr val="4086E3"/>
          </a:solidFill>
          <a:ln w="1588" cap="flat">
            <a:solidFill>
              <a:srgbClr val="4086E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Rectangle 66">
            <a:extLst>
              <a:ext uri="{FF2B5EF4-FFF2-40B4-BE49-F238E27FC236}">
                <a16:creationId xmlns:a16="http://schemas.microsoft.com/office/drawing/2014/main" id="{D2503699-5602-4DC9-08E7-6841DA8CC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7063" y="5632450"/>
            <a:ext cx="860425" cy="300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Rectangle 67">
            <a:extLst>
              <a:ext uri="{FF2B5EF4-FFF2-40B4-BE49-F238E27FC236}">
                <a16:creationId xmlns:a16="http://schemas.microsoft.com/office/drawing/2014/main" id="{7669B220-1182-4D32-6C2D-3B8D7F7BA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1" y="5564188"/>
            <a:ext cx="895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Time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73DC6C9-1B8E-F5F4-43B3-6EA07333B695}"/>
              </a:ext>
            </a:extLst>
          </p:cNvPr>
          <p:cNvGrpSpPr/>
          <p:nvPr/>
        </p:nvGrpSpPr>
        <p:grpSpPr>
          <a:xfrm>
            <a:off x="5267326" y="3317875"/>
            <a:ext cx="2236787" cy="698500"/>
            <a:chOff x="5267326" y="3317875"/>
            <a:chExt cx="2236787" cy="698500"/>
          </a:xfrm>
        </p:grpSpPr>
        <p:sp>
          <p:nvSpPr>
            <p:cNvPr id="74" name="Line 71">
              <a:extLst>
                <a:ext uri="{FF2B5EF4-FFF2-40B4-BE49-F238E27FC236}">
                  <a16:creationId xmlns:a16="http://schemas.microsoft.com/office/drawing/2014/main" id="{975C2CC9-C6D2-D4D9-2A39-5FC56C7118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05676" y="3360738"/>
              <a:ext cx="0" cy="606425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58C9CBD6-4930-5EBC-0229-DBCD15DAE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3360738"/>
              <a:ext cx="174625" cy="87313"/>
            </a:xfrm>
            <a:custGeom>
              <a:avLst/>
              <a:gdLst>
                <a:gd name="T0" fmla="*/ 110 w 110"/>
                <a:gd name="T1" fmla="*/ 55 h 55"/>
                <a:gd name="T2" fmla="*/ 55 w 110"/>
                <a:gd name="T3" fmla="*/ 0 h 55"/>
                <a:gd name="T4" fmla="*/ 0 w 110"/>
                <a:gd name="T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110" y="55"/>
                  </a:moveTo>
                  <a:lnTo>
                    <a:pt x="55" y="0"/>
                  </a:lnTo>
                  <a:lnTo>
                    <a:pt x="0" y="55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0EEDC8C8-BC66-CDAA-C6DF-404648C7A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3879850"/>
              <a:ext cx="174625" cy="87313"/>
            </a:xfrm>
            <a:custGeom>
              <a:avLst/>
              <a:gdLst>
                <a:gd name="T0" fmla="*/ 0 w 110"/>
                <a:gd name="T1" fmla="*/ 0 h 55"/>
                <a:gd name="T2" fmla="*/ 55 w 110"/>
                <a:gd name="T3" fmla="*/ 55 h 55"/>
                <a:gd name="T4" fmla="*/ 11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lnTo>
                    <a:pt x="55" y="55"/>
                  </a:lnTo>
                  <a:lnTo>
                    <a:pt x="11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0BFD8051-9041-8599-B557-1D406219D8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4113" y="3319463"/>
              <a:ext cx="1270000" cy="12700"/>
            </a:xfrm>
            <a:custGeom>
              <a:avLst/>
              <a:gdLst>
                <a:gd name="T0" fmla="*/ 11 w 2178"/>
                <a:gd name="T1" fmla="*/ 0 h 22"/>
                <a:gd name="T2" fmla="*/ 160 w 2178"/>
                <a:gd name="T3" fmla="*/ 0 h 22"/>
                <a:gd name="T4" fmla="*/ 171 w 2178"/>
                <a:gd name="T5" fmla="*/ 11 h 22"/>
                <a:gd name="T6" fmla="*/ 160 w 2178"/>
                <a:gd name="T7" fmla="*/ 22 h 22"/>
                <a:gd name="T8" fmla="*/ 11 w 2178"/>
                <a:gd name="T9" fmla="*/ 22 h 22"/>
                <a:gd name="T10" fmla="*/ 0 w 2178"/>
                <a:gd name="T11" fmla="*/ 11 h 22"/>
                <a:gd name="T12" fmla="*/ 11 w 2178"/>
                <a:gd name="T13" fmla="*/ 0 h 22"/>
                <a:gd name="T14" fmla="*/ 267 w 2178"/>
                <a:gd name="T15" fmla="*/ 0 h 22"/>
                <a:gd name="T16" fmla="*/ 416 w 2178"/>
                <a:gd name="T17" fmla="*/ 0 h 22"/>
                <a:gd name="T18" fmla="*/ 427 w 2178"/>
                <a:gd name="T19" fmla="*/ 11 h 22"/>
                <a:gd name="T20" fmla="*/ 416 w 2178"/>
                <a:gd name="T21" fmla="*/ 22 h 22"/>
                <a:gd name="T22" fmla="*/ 267 w 2178"/>
                <a:gd name="T23" fmla="*/ 22 h 22"/>
                <a:gd name="T24" fmla="*/ 256 w 2178"/>
                <a:gd name="T25" fmla="*/ 11 h 22"/>
                <a:gd name="T26" fmla="*/ 267 w 2178"/>
                <a:gd name="T27" fmla="*/ 0 h 22"/>
                <a:gd name="T28" fmla="*/ 523 w 2178"/>
                <a:gd name="T29" fmla="*/ 0 h 22"/>
                <a:gd name="T30" fmla="*/ 672 w 2178"/>
                <a:gd name="T31" fmla="*/ 0 h 22"/>
                <a:gd name="T32" fmla="*/ 683 w 2178"/>
                <a:gd name="T33" fmla="*/ 11 h 22"/>
                <a:gd name="T34" fmla="*/ 672 w 2178"/>
                <a:gd name="T35" fmla="*/ 22 h 22"/>
                <a:gd name="T36" fmla="*/ 523 w 2178"/>
                <a:gd name="T37" fmla="*/ 22 h 22"/>
                <a:gd name="T38" fmla="*/ 512 w 2178"/>
                <a:gd name="T39" fmla="*/ 11 h 22"/>
                <a:gd name="T40" fmla="*/ 523 w 2178"/>
                <a:gd name="T41" fmla="*/ 0 h 22"/>
                <a:gd name="T42" fmla="*/ 779 w 2178"/>
                <a:gd name="T43" fmla="*/ 0 h 22"/>
                <a:gd name="T44" fmla="*/ 928 w 2178"/>
                <a:gd name="T45" fmla="*/ 0 h 22"/>
                <a:gd name="T46" fmla="*/ 939 w 2178"/>
                <a:gd name="T47" fmla="*/ 11 h 22"/>
                <a:gd name="T48" fmla="*/ 928 w 2178"/>
                <a:gd name="T49" fmla="*/ 22 h 22"/>
                <a:gd name="T50" fmla="*/ 779 w 2178"/>
                <a:gd name="T51" fmla="*/ 22 h 22"/>
                <a:gd name="T52" fmla="*/ 768 w 2178"/>
                <a:gd name="T53" fmla="*/ 11 h 22"/>
                <a:gd name="T54" fmla="*/ 779 w 2178"/>
                <a:gd name="T55" fmla="*/ 0 h 22"/>
                <a:gd name="T56" fmla="*/ 1035 w 2178"/>
                <a:gd name="T57" fmla="*/ 0 h 22"/>
                <a:gd name="T58" fmla="*/ 1184 w 2178"/>
                <a:gd name="T59" fmla="*/ 0 h 22"/>
                <a:gd name="T60" fmla="*/ 1195 w 2178"/>
                <a:gd name="T61" fmla="*/ 11 h 22"/>
                <a:gd name="T62" fmla="*/ 1184 w 2178"/>
                <a:gd name="T63" fmla="*/ 22 h 22"/>
                <a:gd name="T64" fmla="*/ 1035 w 2178"/>
                <a:gd name="T65" fmla="*/ 22 h 22"/>
                <a:gd name="T66" fmla="*/ 1024 w 2178"/>
                <a:gd name="T67" fmla="*/ 11 h 22"/>
                <a:gd name="T68" fmla="*/ 1035 w 2178"/>
                <a:gd name="T69" fmla="*/ 0 h 22"/>
                <a:gd name="T70" fmla="*/ 1291 w 2178"/>
                <a:gd name="T71" fmla="*/ 0 h 22"/>
                <a:gd name="T72" fmla="*/ 1440 w 2178"/>
                <a:gd name="T73" fmla="*/ 0 h 22"/>
                <a:gd name="T74" fmla="*/ 1451 w 2178"/>
                <a:gd name="T75" fmla="*/ 11 h 22"/>
                <a:gd name="T76" fmla="*/ 1440 w 2178"/>
                <a:gd name="T77" fmla="*/ 22 h 22"/>
                <a:gd name="T78" fmla="*/ 1291 w 2178"/>
                <a:gd name="T79" fmla="*/ 22 h 22"/>
                <a:gd name="T80" fmla="*/ 1280 w 2178"/>
                <a:gd name="T81" fmla="*/ 11 h 22"/>
                <a:gd name="T82" fmla="*/ 1291 w 2178"/>
                <a:gd name="T83" fmla="*/ 0 h 22"/>
                <a:gd name="T84" fmla="*/ 1547 w 2178"/>
                <a:gd name="T85" fmla="*/ 0 h 22"/>
                <a:gd name="T86" fmla="*/ 1696 w 2178"/>
                <a:gd name="T87" fmla="*/ 0 h 22"/>
                <a:gd name="T88" fmla="*/ 1707 w 2178"/>
                <a:gd name="T89" fmla="*/ 11 h 22"/>
                <a:gd name="T90" fmla="*/ 1696 w 2178"/>
                <a:gd name="T91" fmla="*/ 22 h 22"/>
                <a:gd name="T92" fmla="*/ 1547 w 2178"/>
                <a:gd name="T93" fmla="*/ 22 h 22"/>
                <a:gd name="T94" fmla="*/ 1536 w 2178"/>
                <a:gd name="T95" fmla="*/ 11 h 22"/>
                <a:gd name="T96" fmla="*/ 1547 w 2178"/>
                <a:gd name="T97" fmla="*/ 0 h 22"/>
                <a:gd name="T98" fmla="*/ 1803 w 2178"/>
                <a:gd name="T99" fmla="*/ 0 h 22"/>
                <a:gd name="T100" fmla="*/ 1952 w 2178"/>
                <a:gd name="T101" fmla="*/ 0 h 22"/>
                <a:gd name="T102" fmla="*/ 1963 w 2178"/>
                <a:gd name="T103" fmla="*/ 11 h 22"/>
                <a:gd name="T104" fmla="*/ 1952 w 2178"/>
                <a:gd name="T105" fmla="*/ 22 h 22"/>
                <a:gd name="T106" fmla="*/ 1803 w 2178"/>
                <a:gd name="T107" fmla="*/ 22 h 22"/>
                <a:gd name="T108" fmla="*/ 1792 w 2178"/>
                <a:gd name="T109" fmla="*/ 11 h 22"/>
                <a:gd name="T110" fmla="*/ 1803 w 2178"/>
                <a:gd name="T111" fmla="*/ 0 h 22"/>
                <a:gd name="T112" fmla="*/ 2059 w 2178"/>
                <a:gd name="T113" fmla="*/ 0 h 22"/>
                <a:gd name="T114" fmla="*/ 2167 w 2178"/>
                <a:gd name="T115" fmla="*/ 0 h 22"/>
                <a:gd name="T116" fmla="*/ 2178 w 2178"/>
                <a:gd name="T117" fmla="*/ 11 h 22"/>
                <a:gd name="T118" fmla="*/ 2167 w 2178"/>
                <a:gd name="T119" fmla="*/ 22 h 22"/>
                <a:gd name="T120" fmla="*/ 2059 w 2178"/>
                <a:gd name="T121" fmla="*/ 22 h 22"/>
                <a:gd name="T122" fmla="*/ 2048 w 2178"/>
                <a:gd name="T123" fmla="*/ 11 h 22"/>
                <a:gd name="T124" fmla="*/ 2059 w 2178"/>
                <a:gd name="T1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8" h="22">
                  <a:moveTo>
                    <a:pt x="11" y="0"/>
                  </a:moveTo>
                  <a:lnTo>
                    <a:pt x="160" y="0"/>
                  </a:lnTo>
                  <a:cubicBezTo>
                    <a:pt x="166" y="0"/>
                    <a:pt x="171" y="5"/>
                    <a:pt x="171" y="11"/>
                  </a:cubicBezTo>
                  <a:cubicBezTo>
                    <a:pt x="171" y="17"/>
                    <a:pt x="166" y="22"/>
                    <a:pt x="160" y="22"/>
                  </a:cubicBezTo>
                  <a:lnTo>
                    <a:pt x="11" y="22"/>
                  </a:ln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  <a:moveTo>
                    <a:pt x="267" y="0"/>
                  </a:moveTo>
                  <a:lnTo>
                    <a:pt x="416" y="0"/>
                  </a:lnTo>
                  <a:cubicBezTo>
                    <a:pt x="422" y="0"/>
                    <a:pt x="427" y="5"/>
                    <a:pt x="427" y="11"/>
                  </a:cubicBezTo>
                  <a:cubicBezTo>
                    <a:pt x="427" y="17"/>
                    <a:pt x="422" y="22"/>
                    <a:pt x="416" y="22"/>
                  </a:cubicBezTo>
                  <a:lnTo>
                    <a:pt x="267" y="22"/>
                  </a:lnTo>
                  <a:cubicBezTo>
                    <a:pt x="261" y="22"/>
                    <a:pt x="256" y="17"/>
                    <a:pt x="256" y="11"/>
                  </a:cubicBezTo>
                  <a:cubicBezTo>
                    <a:pt x="256" y="5"/>
                    <a:pt x="261" y="0"/>
                    <a:pt x="267" y="0"/>
                  </a:cubicBezTo>
                  <a:close/>
                  <a:moveTo>
                    <a:pt x="523" y="0"/>
                  </a:moveTo>
                  <a:lnTo>
                    <a:pt x="672" y="0"/>
                  </a:lnTo>
                  <a:cubicBezTo>
                    <a:pt x="678" y="0"/>
                    <a:pt x="683" y="5"/>
                    <a:pt x="683" y="11"/>
                  </a:cubicBezTo>
                  <a:cubicBezTo>
                    <a:pt x="683" y="17"/>
                    <a:pt x="678" y="22"/>
                    <a:pt x="672" y="22"/>
                  </a:cubicBezTo>
                  <a:lnTo>
                    <a:pt x="523" y="22"/>
                  </a:lnTo>
                  <a:cubicBezTo>
                    <a:pt x="517" y="22"/>
                    <a:pt x="512" y="17"/>
                    <a:pt x="512" y="11"/>
                  </a:cubicBezTo>
                  <a:cubicBezTo>
                    <a:pt x="512" y="5"/>
                    <a:pt x="517" y="0"/>
                    <a:pt x="523" y="0"/>
                  </a:cubicBezTo>
                  <a:close/>
                  <a:moveTo>
                    <a:pt x="779" y="0"/>
                  </a:moveTo>
                  <a:lnTo>
                    <a:pt x="928" y="0"/>
                  </a:lnTo>
                  <a:cubicBezTo>
                    <a:pt x="934" y="0"/>
                    <a:pt x="939" y="5"/>
                    <a:pt x="939" y="11"/>
                  </a:cubicBezTo>
                  <a:cubicBezTo>
                    <a:pt x="939" y="17"/>
                    <a:pt x="934" y="22"/>
                    <a:pt x="928" y="22"/>
                  </a:cubicBezTo>
                  <a:lnTo>
                    <a:pt x="779" y="22"/>
                  </a:lnTo>
                  <a:cubicBezTo>
                    <a:pt x="773" y="22"/>
                    <a:pt x="768" y="17"/>
                    <a:pt x="768" y="11"/>
                  </a:cubicBezTo>
                  <a:cubicBezTo>
                    <a:pt x="768" y="5"/>
                    <a:pt x="773" y="0"/>
                    <a:pt x="779" y="0"/>
                  </a:cubicBezTo>
                  <a:close/>
                  <a:moveTo>
                    <a:pt x="1035" y="0"/>
                  </a:moveTo>
                  <a:lnTo>
                    <a:pt x="1184" y="0"/>
                  </a:lnTo>
                  <a:cubicBezTo>
                    <a:pt x="1190" y="0"/>
                    <a:pt x="1195" y="5"/>
                    <a:pt x="1195" y="11"/>
                  </a:cubicBezTo>
                  <a:cubicBezTo>
                    <a:pt x="1195" y="17"/>
                    <a:pt x="1190" y="22"/>
                    <a:pt x="1184" y="22"/>
                  </a:cubicBezTo>
                  <a:lnTo>
                    <a:pt x="1035" y="22"/>
                  </a:lnTo>
                  <a:cubicBezTo>
                    <a:pt x="1029" y="22"/>
                    <a:pt x="1024" y="17"/>
                    <a:pt x="1024" y="11"/>
                  </a:cubicBezTo>
                  <a:cubicBezTo>
                    <a:pt x="1024" y="5"/>
                    <a:pt x="1029" y="0"/>
                    <a:pt x="1035" y="0"/>
                  </a:cubicBezTo>
                  <a:close/>
                  <a:moveTo>
                    <a:pt x="1291" y="0"/>
                  </a:moveTo>
                  <a:lnTo>
                    <a:pt x="1440" y="0"/>
                  </a:lnTo>
                  <a:cubicBezTo>
                    <a:pt x="1446" y="0"/>
                    <a:pt x="1451" y="5"/>
                    <a:pt x="1451" y="11"/>
                  </a:cubicBezTo>
                  <a:cubicBezTo>
                    <a:pt x="1451" y="17"/>
                    <a:pt x="1446" y="22"/>
                    <a:pt x="1440" y="22"/>
                  </a:cubicBezTo>
                  <a:lnTo>
                    <a:pt x="1291" y="22"/>
                  </a:lnTo>
                  <a:cubicBezTo>
                    <a:pt x="1285" y="22"/>
                    <a:pt x="1280" y="17"/>
                    <a:pt x="1280" y="11"/>
                  </a:cubicBezTo>
                  <a:cubicBezTo>
                    <a:pt x="1280" y="5"/>
                    <a:pt x="1285" y="0"/>
                    <a:pt x="1291" y="0"/>
                  </a:cubicBezTo>
                  <a:close/>
                  <a:moveTo>
                    <a:pt x="1547" y="0"/>
                  </a:moveTo>
                  <a:lnTo>
                    <a:pt x="1696" y="0"/>
                  </a:lnTo>
                  <a:cubicBezTo>
                    <a:pt x="1702" y="0"/>
                    <a:pt x="1707" y="5"/>
                    <a:pt x="1707" y="11"/>
                  </a:cubicBezTo>
                  <a:cubicBezTo>
                    <a:pt x="1707" y="17"/>
                    <a:pt x="1702" y="22"/>
                    <a:pt x="1696" y="22"/>
                  </a:cubicBezTo>
                  <a:lnTo>
                    <a:pt x="1547" y="22"/>
                  </a:lnTo>
                  <a:cubicBezTo>
                    <a:pt x="1541" y="22"/>
                    <a:pt x="1536" y="17"/>
                    <a:pt x="1536" y="11"/>
                  </a:cubicBezTo>
                  <a:cubicBezTo>
                    <a:pt x="1536" y="5"/>
                    <a:pt x="1541" y="0"/>
                    <a:pt x="1547" y="0"/>
                  </a:cubicBezTo>
                  <a:close/>
                  <a:moveTo>
                    <a:pt x="1803" y="0"/>
                  </a:moveTo>
                  <a:lnTo>
                    <a:pt x="1952" y="0"/>
                  </a:lnTo>
                  <a:cubicBezTo>
                    <a:pt x="1958" y="0"/>
                    <a:pt x="1963" y="5"/>
                    <a:pt x="1963" y="11"/>
                  </a:cubicBezTo>
                  <a:cubicBezTo>
                    <a:pt x="1963" y="17"/>
                    <a:pt x="1958" y="22"/>
                    <a:pt x="1952" y="22"/>
                  </a:cubicBezTo>
                  <a:lnTo>
                    <a:pt x="1803" y="22"/>
                  </a:lnTo>
                  <a:cubicBezTo>
                    <a:pt x="1797" y="22"/>
                    <a:pt x="1792" y="17"/>
                    <a:pt x="1792" y="11"/>
                  </a:cubicBezTo>
                  <a:cubicBezTo>
                    <a:pt x="1792" y="5"/>
                    <a:pt x="1797" y="0"/>
                    <a:pt x="1803" y="0"/>
                  </a:cubicBezTo>
                  <a:close/>
                  <a:moveTo>
                    <a:pt x="2059" y="0"/>
                  </a:moveTo>
                  <a:lnTo>
                    <a:pt x="2167" y="0"/>
                  </a:lnTo>
                  <a:cubicBezTo>
                    <a:pt x="2173" y="0"/>
                    <a:pt x="2178" y="5"/>
                    <a:pt x="2178" y="11"/>
                  </a:cubicBezTo>
                  <a:cubicBezTo>
                    <a:pt x="2178" y="17"/>
                    <a:pt x="2173" y="22"/>
                    <a:pt x="2167" y="22"/>
                  </a:cubicBezTo>
                  <a:lnTo>
                    <a:pt x="2059" y="22"/>
                  </a:lnTo>
                  <a:cubicBezTo>
                    <a:pt x="2053" y="22"/>
                    <a:pt x="2048" y="17"/>
                    <a:pt x="2048" y="11"/>
                  </a:cubicBezTo>
                  <a:cubicBezTo>
                    <a:pt x="2048" y="5"/>
                    <a:pt x="2053" y="0"/>
                    <a:pt x="2059" y="0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Rectangle 80">
              <a:extLst>
                <a:ext uri="{FF2B5EF4-FFF2-40B4-BE49-F238E27FC236}">
                  <a16:creationId xmlns:a16="http://schemas.microsoft.com/office/drawing/2014/main" id="{4DF6109B-2C88-B3A5-FDDB-BD0FEAD7F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0501" y="3317875"/>
              <a:ext cx="1976438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Noise in delay 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1">
              <a:extLst>
                <a:ext uri="{FF2B5EF4-FFF2-40B4-BE49-F238E27FC236}">
                  <a16:creationId xmlns:a16="http://schemas.microsoft.com/office/drawing/2014/main" id="{5CC6B142-248D-6CFD-D752-AD83C9541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7326" y="3559175"/>
              <a:ext cx="20526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measurement  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7EC516B9-D67C-B4DA-3CFA-AD49F357A9A4}"/>
              </a:ext>
            </a:extLst>
          </p:cNvPr>
          <p:cNvGrpSpPr/>
          <p:nvPr/>
        </p:nvGrpSpPr>
        <p:grpSpPr>
          <a:xfrm>
            <a:off x="5519738" y="3976688"/>
            <a:ext cx="1984375" cy="1308100"/>
            <a:chOff x="5519738" y="3976688"/>
            <a:chExt cx="1984375" cy="1308100"/>
          </a:xfrm>
        </p:grpSpPr>
        <p:sp>
          <p:nvSpPr>
            <p:cNvPr id="77" name="Freeform 74">
              <a:extLst>
                <a:ext uri="{FF2B5EF4-FFF2-40B4-BE49-F238E27FC236}">
                  <a16:creationId xmlns:a16="http://schemas.microsoft.com/office/drawing/2014/main" id="{20E76AA5-784F-AC14-AB97-1B76A3C65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4113" y="3976688"/>
              <a:ext cx="1270000" cy="12700"/>
            </a:xfrm>
            <a:custGeom>
              <a:avLst/>
              <a:gdLst>
                <a:gd name="T0" fmla="*/ 11 w 2178"/>
                <a:gd name="T1" fmla="*/ 0 h 22"/>
                <a:gd name="T2" fmla="*/ 160 w 2178"/>
                <a:gd name="T3" fmla="*/ 0 h 22"/>
                <a:gd name="T4" fmla="*/ 171 w 2178"/>
                <a:gd name="T5" fmla="*/ 11 h 22"/>
                <a:gd name="T6" fmla="*/ 160 w 2178"/>
                <a:gd name="T7" fmla="*/ 22 h 22"/>
                <a:gd name="T8" fmla="*/ 11 w 2178"/>
                <a:gd name="T9" fmla="*/ 22 h 22"/>
                <a:gd name="T10" fmla="*/ 0 w 2178"/>
                <a:gd name="T11" fmla="*/ 11 h 22"/>
                <a:gd name="T12" fmla="*/ 11 w 2178"/>
                <a:gd name="T13" fmla="*/ 0 h 22"/>
                <a:gd name="T14" fmla="*/ 267 w 2178"/>
                <a:gd name="T15" fmla="*/ 0 h 22"/>
                <a:gd name="T16" fmla="*/ 416 w 2178"/>
                <a:gd name="T17" fmla="*/ 0 h 22"/>
                <a:gd name="T18" fmla="*/ 427 w 2178"/>
                <a:gd name="T19" fmla="*/ 11 h 22"/>
                <a:gd name="T20" fmla="*/ 416 w 2178"/>
                <a:gd name="T21" fmla="*/ 22 h 22"/>
                <a:gd name="T22" fmla="*/ 267 w 2178"/>
                <a:gd name="T23" fmla="*/ 22 h 22"/>
                <a:gd name="T24" fmla="*/ 256 w 2178"/>
                <a:gd name="T25" fmla="*/ 11 h 22"/>
                <a:gd name="T26" fmla="*/ 267 w 2178"/>
                <a:gd name="T27" fmla="*/ 0 h 22"/>
                <a:gd name="T28" fmla="*/ 523 w 2178"/>
                <a:gd name="T29" fmla="*/ 0 h 22"/>
                <a:gd name="T30" fmla="*/ 672 w 2178"/>
                <a:gd name="T31" fmla="*/ 0 h 22"/>
                <a:gd name="T32" fmla="*/ 683 w 2178"/>
                <a:gd name="T33" fmla="*/ 11 h 22"/>
                <a:gd name="T34" fmla="*/ 672 w 2178"/>
                <a:gd name="T35" fmla="*/ 22 h 22"/>
                <a:gd name="T36" fmla="*/ 523 w 2178"/>
                <a:gd name="T37" fmla="*/ 22 h 22"/>
                <a:gd name="T38" fmla="*/ 512 w 2178"/>
                <a:gd name="T39" fmla="*/ 11 h 22"/>
                <a:gd name="T40" fmla="*/ 523 w 2178"/>
                <a:gd name="T41" fmla="*/ 0 h 22"/>
                <a:gd name="T42" fmla="*/ 779 w 2178"/>
                <a:gd name="T43" fmla="*/ 0 h 22"/>
                <a:gd name="T44" fmla="*/ 928 w 2178"/>
                <a:gd name="T45" fmla="*/ 0 h 22"/>
                <a:gd name="T46" fmla="*/ 939 w 2178"/>
                <a:gd name="T47" fmla="*/ 11 h 22"/>
                <a:gd name="T48" fmla="*/ 928 w 2178"/>
                <a:gd name="T49" fmla="*/ 22 h 22"/>
                <a:gd name="T50" fmla="*/ 779 w 2178"/>
                <a:gd name="T51" fmla="*/ 22 h 22"/>
                <a:gd name="T52" fmla="*/ 768 w 2178"/>
                <a:gd name="T53" fmla="*/ 11 h 22"/>
                <a:gd name="T54" fmla="*/ 779 w 2178"/>
                <a:gd name="T55" fmla="*/ 0 h 22"/>
                <a:gd name="T56" fmla="*/ 1035 w 2178"/>
                <a:gd name="T57" fmla="*/ 0 h 22"/>
                <a:gd name="T58" fmla="*/ 1184 w 2178"/>
                <a:gd name="T59" fmla="*/ 0 h 22"/>
                <a:gd name="T60" fmla="*/ 1195 w 2178"/>
                <a:gd name="T61" fmla="*/ 11 h 22"/>
                <a:gd name="T62" fmla="*/ 1184 w 2178"/>
                <a:gd name="T63" fmla="*/ 22 h 22"/>
                <a:gd name="T64" fmla="*/ 1035 w 2178"/>
                <a:gd name="T65" fmla="*/ 22 h 22"/>
                <a:gd name="T66" fmla="*/ 1024 w 2178"/>
                <a:gd name="T67" fmla="*/ 11 h 22"/>
                <a:gd name="T68" fmla="*/ 1035 w 2178"/>
                <a:gd name="T69" fmla="*/ 0 h 22"/>
                <a:gd name="T70" fmla="*/ 1291 w 2178"/>
                <a:gd name="T71" fmla="*/ 0 h 22"/>
                <a:gd name="T72" fmla="*/ 1440 w 2178"/>
                <a:gd name="T73" fmla="*/ 0 h 22"/>
                <a:gd name="T74" fmla="*/ 1451 w 2178"/>
                <a:gd name="T75" fmla="*/ 11 h 22"/>
                <a:gd name="T76" fmla="*/ 1440 w 2178"/>
                <a:gd name="T77" fmla="*/ 22 h 22"/>
                <a:gd name="T78" fmla="*/ 1291 w 2178"/>
                <a:gd name="T79" fmla="*/ 22 h 22"/>
                <a:gd name="T80" fmla="*/ 1280 w 2178"/>
                <a:gd name="T81" fmla="*/ 11 h 22"/>
                <a:gd name="T82" fmla="*/ 1291 w 2178"/>
                <a:gd name="T83" fmla="*/ 0 h 22"/>
                <a:gd name="T84" fmla="*/ 1547 w 2178"/>
                <a:gd name="T85" fmla="*/ 0 h 22"/>
                <a:gd name="T86" fmla="*/ 1696 w 2178"/>
                <a:gd name="T87" fmla="*/ 0 h 22"/>
                <a:gd name="T88" fmla="*/ 1707 w 2178"/>
                <a:gd name="T89" fmla="*/ 11 h 22"/>
                <a:gd name="T90" fmla="*/ 1696 w 2178"/>
                <a:gd name="T91" fmla="*/ 22 h 22"/>
                <a:gd name="T92" fmla="*/ 1547 w 2178"/>
                <a:gd name="T93" fmla="*/ 22 h 22"/>
                <a:gd name="T94" fmla="*/ 1536 w 2178"/>
                <a:gd name="T95" fmla="*/ 11 h 22"/>
                <a:gd name="T96" fmla="*/ 1547 w 2178"/>
                <a:gd name="T97" fmla="*/ 0 h 22"/>
                <a:gd name="T98" fmla="*/ 1803 w 2178"/>
                <a:gd name="T99" fmla="*/ 0 h 22"/>
                <a:gd name="T100" fmla="*/ 1952 w 2178"/>
                <a:gd name="T101" fmla="*/ 0 h 22"/>
                <a:gd name="T102" fmla="*/ 1963 w 2178"/>
                <a:gd name="T103" fmla="*/ 11 h 22"/>
                <a:gd name="T104" fmla="*/ 1952 w 2178"/>
                <a:gd name="T105" fmla="*/ 22 h 22"/>
                <a:gd name="T106" fmla="*/ 1803 w 2178"/>
                <a:gd name="T107" fmla="*/ 22 h 22"/>
                <a:gd name="T108" fmla="*/ 1792 w 2178"/>
                <a:gd name="T109" fmla="*/ 11 h 22"/>
                <a:gd name="T110" fmla="*/ 1803 w 2178"/>
                <a:gd name="T111" fmla="*/ 0 h 22"/>
                <a:gd name="T112" fmla="*/ 2059 w 2178"/>
                <a:gd name="T113" fmla="*/ 0 h 22"/>
                <a:gd name="T114" fmla="*/ 2167 w 2178"/>
                <a:gd name="T115" fmla="*/ 0 h 22"/>
                <a:gd name="T116" fmla="*/ 2178 w 2178"/>
                <a:gd name="T117" fmla="*/ 11 h 22"/>
                <a:gd name="T118" fmla="*/ 2167 w 2178"/>
                <a:gd name="T119" fmla="*/ 22 h 22"/>
                <a:gd name="T120" fmla="*/ 2059 w 2178"/>
                <a:gd name="T121" fmla="*/ 22 h 22"/>
                <a:gd name="T122" fmla="*/ 2048 w 2178"/>
                <a:gd name="T123" fmla="*/ 11 h 22"/>
                <a:gd name="T124" fmla="*/ 2059 w 2178"/>
                <a:gd name="T1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8" h="22">
                  <a:moveTo>
                    <a:pt x="11" y="0"/>
                  </a:moveTo>
                  <a:lnTo>
                    <a:pt x="160" y="0"/>
                  </a:lnTo>
                  <a:cubicBezTo>
                    <a:pt x="166" y="0"/>
                    <a:pt x="171" y="5"/>
                    <a:pt x="171" y="11"/>
                  </a:cubicBezTo>
                  <a:cubicBezTo>
                    <a:pt x="171" y="17"/>
                    <a:pt x="166" y="22"/>
                    <a:pt x="160" y="22"/>
                  </a:cubicBezTo>
                  <a:lnTo>
                    <a:pt x="11" y="22"/>
                  </a:ln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  <a:moveTo>
                    <a:pt x="267" y="0"/>
                  </a:moveTo>
                  <a:lnTo>
                    <a:pt x="416" y="0"/>
                  </a:lnTo>
                  <a:cubicBezTo>
                    <a:pt x="422" y="0"/>
                    <a:pt x="427" y="5"/>
                    <a:pt x="427" y="11"/>
                  </a:cubicBezTo>
                  <a:cubicBezTo>
                    <a:pt x="427" y="17"/>
                    <a:pt x="422" y="22"/>
                    <a:pt x="416" y="22"/>
                  </a:cubicBezTo>
                  <a:lnTo>
                    <a:pt x="267" y="22"/>
                  </a:lnTo>
                  <a:cubicBezTo>
                    <a:pt x="261" y="22"/>
                    <a:pt x="256" y="17"/>
                    <a:pt x="256" y="11"/>
                  </a:cubicBezTo>
                  <a:cubicBezTo>
                    <a:pt x="256" y="5"/>
                    <a:pt x="261" y="0"/>
                    <a:pt x="267" y="0"/>
                  </a:cubicBezTo>
                  <a:close/>
                  <a:moveTo>
                    <a:pt x="523" y="0"/>
                  </a:moveTo>
                  <a:lnTo>
                    <a:pt x="672" y="0"/>
                  </a:lnTo>
                  <a:cubicBezTo>
                    <a:pt x="678" y="0"/>
                    <a:pt x="683" y="5"/>
                    <a:pt x="683" y="11"/>
                  </a:cubicBezTo>
                  <a:cubicBezTo>
                    <a:pt x="683" y="17"/>
                    <a:pt x="678" y="22"/>
                    <a:pt x="672" y="22"/>
                  </a:cubicBezTo>
                  <a:lnTo>
                    <a:pt x="523" y="22"/>
                  </a:lnTo>
                  <a:cubicBezTo>
                    <a:pt x="517" y="22"/>
                    <a:pt x="512" y="17"/>
                    <a:pt x="512" y="11"/>
                  </a:cubicBezTo>
                  <a:cubicBezTo>
                    <a:pt x="512" y="5"/>
                    <a:pt x="517" y="0"/>
                    <a:pt x="523" y="0"/>
                  </a:cubicBezTo>
                  <a:close/>
                  <a:moveTo>
                    <a:pt x="779" y="0"/>
                  </a:moveTo>
                  <a:lnTo>
                    <a:pt x="928" y="0"/>
                  </a:lnTo>
                  <a:cubicBezTo>
                    <a:pt x="934" y="0"/>
                    <a:pt x="939" y="5"/>
                    <a:pt x="939" y="11"/>
                  </a:cubicBezTo>
                  <a:cubicBezTo>
                    <a:pt x="939" y="17"/>
                    <a:pt x="934" y="22"/>
                    <a:pt x="928" y="22"/>
                  </a:cubicBezTo>
                  <a:lnTo>
                    <a:pt x="779" y="22"/>
                  </a:lnTo>
                  <a:cubicBezTo>
                    <a:pt x="773" y="22"/>
                    <a:pt x="768" y="17"/>
                    <a:pt x="768" y="11"/>
                  </a:cubicBezTo>
                  <a:cubicBezTo>
                    <a:pt x="768" y="5"/>
                    <a:pt x="773" y="0"/>
                    <a:pt x="779" y="0"/>
                  </a:cubicBezTo>
                  <a:close/>
                  <a:moveTo>
                    <a:pt x="1035" y="0"/>
                  </a:moveTo>
                  <a:lnTo>
                    <a:pt x="1184" y="0"/>
                  </a:lnTo>
                  <a:cubicBezTo>
                    <a:pt x="1190" y="0"/>
                    <a:pt x="1195" y="5"/>
                    <a:pt x="1195" y="11"/>
                  </a:cubicBezTo>
                  <a:cubicBezTo>
                    <a:pt x="1195" y="17"/>
                    <a:pt x="1190" y="22"/>
                    <a:pt x="1184" y="22"/>
                  </a:cubicBezTo>
                  <a:lnTo>
                    <a:pt x="1035" y="22"/>
                  </a:lnTo>
                  <a:cubicBezTo>
                    <a:pt x="1029" y="22"/>
                    <a:pt x="1024" y="17"/>
                    <a:pt x="1024" y="11"/>
                  </a:cubicBezTo>
                  <a:cubicBezTo>
                    <a:pt x="1024" y="5"/>
                    <a:pt x="1029" y="0"/>
                    <a:pt x="1035" y="0"/>
                  </a:cubicBezTo>
                  <a:close/>
                  <a:moveTo>
                    <a:pt x="1291" y="0"/>
                  </a:moveTo>
                  <a:lnTo>
                    <a:pt x="1440" y="0"/>
                  </a:lnTo>
                  <a:cubicBezTo>
                    <a:pt x="1446" y="0"/>
                    <a:pt x="1451" y="5"/>
                    <a:pt x="1451" y="11"/>
                  </a:cubicBezTo>
                  <a:cubicBezTo>
                    <a:pt x="1451" y="17"/>
                    <a:pt x="1446" y="22"/>
                    <a:pt x="1440" y="22"/>
                  </a:cubicBezTo>
                  <a:lnTo>
                    <a:pt x="1291" y="22"/>
                  </a:lnTo>
                  <a:cubicBezTo>
                    <a:pt x="1285" y="22"/>
                    <a:pt x="1280" y="17"/>
                    <a:pt x="1280" y="11"/>
                  </a:cubicBezTo>
                  <a:cubicBezTo>
                    <a:pt x="1280" y="5"/>
                    <a:pt x="1285" y="0"/>
                    <a:pt x="1291" y="0"/>
                  </a:cubicBezTo>
                  <a:close/>
                  <a:moveTo>
                    <a:pt x="1547" y="0"/>
                  </a:moveTo>
                  <a:lnTo>
                    <a:pt x="1696" y="0"/>
                  </a:lnTo>
                  <a:cubicBezTo>
                    <a:pt x="1702" y="0"/>
                    <a:pt x="1707" y="5"/>
                    <a:pt x="1707" y="11"/>
                  </a:cubicBezTo>
                  <a:cubicBezTo>
                    <a:pt x="1707" y="17"/>
                    <a:pt x="1702" y="22"/>
                    <a:pt x="1696" y="22"/>
                  </a:cubicBezTo>
                  <a:lnTo>
                    <a:pt x="1547" y="22"/>
                  </a:lnTo>
                  <a:cubicBezTo>
                    <a:pt x="1541" y="22"/>
                    <a:pt x="1536" y="17"/>
                    <a:pt x="1536" y="11"/>
                  </a:cubicBezTo>
                  <a:cubicBezTo>
                    <a:pt x="1536" y="5"/>
                    <a:pt x="1541" y="0"/>
                    <a:pt x="1547" y="0"/>
                  </a:cubicBezTo>
                  <a:close/>
                  <a:moveTo>
                    <a:pt x="1803" y="0"/>
                  </a:moveTo>
                  <a:lnTo>
                    <a:pt x="1952" y="0"/>
                  </a:lnTo>
                  <a:cubicBezTo>
                    <a:pt x="1958" y="0"/>
                    <a:pt x="1963" y="5"/>
                    <a:pt x="1963" y="11"/>
                  </a:cubicBezTo>
                  <a:cubicBezTo>
                    <a:pt x="1963" y="17"/>
                    <a:pt x="1958" y="22"/>
                    <a:pt x="1952" y="22"/>
                  </a:cubicBezTo>
                  <a:lnTo>
                    <a:pt x="1803" y="22"/>
                  </a:lnTo>
                  <a:cubicBezTo>
                    <a:pt x="1797" y="22"/>
                    <a:pt x="1792" y="17"/>
                    <a:pt x="1792" y="11"/>
                  </a:cubicBezTo>
                  <a:cubicBezTo>
                    <a:pt x="1792" y="5"/>
                    <a:pt x="1797" y="0"/>
                    <a:pt x="1803" y="0"/>
                  </a:cubicBezTo>
                  <a:close/>
                  <a:moveTo>
                    <a:pt x="2059" y="0"/>
                  </a:moveTo>
                  <a:lnTo>
                    <a:pt x="2167" y="0"/>
                  </a:lnTo>
                  <a:cubicBezTo>
                    <a:pt x="2173" y="0"/>
                    <a:pt x="2178" y="5"/>
                    <a:pt x="2178" y="11"/>
                  </a:cubicBezTo>
                  <a:cubicBezTo>
                    <a:pt x="2178" y="17"/>
                    <a:pt x="2173" y="22"/>
                    <a:pt x="2167" y="22"/>
                  </a:cubicBezTo>
                  <a:lnTo>
                    <a:pt x="2059" y="22"/>
                  </a:lnTo>
                  <a:cubicBezTo>
                    <a:pt x="2053" y="22"/>
                    <a:pt x="2048" y="17"/>
                    <a:pt x="2048" y="11"/>
                  </a:cubicBezTo>
                  <a:cubicBezTo>
                    <a:pt x="2048" y="5"/>
                    <a:pt x="2053" y="0"/>
                    <a:pt x="2059" y="0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FE935521-7888-54D8-8B6E-83181BC045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4113" y="5265738"/>
              <a:ext cx="1270000" cy="12700"/>
            </a:xfrm>
            <a:custGeom>
              <a:avLst/>
              <a:gdLst>
                <a:gd name="T0" fmla="*/ 11 w 2178"/>
                <a:gd name="T1" fmla="*/ 0 h 21"/>
                <a:gd name="T2" fmla="*/ 160 w 2178"/>
                <a:gd name="T3" fmla="*/ 0 h 21"/>
                <a:gd name="T4" fmla="*/ 171 w 2178"/>
                <a:gd name="T5" fmla="*/ 10 h 21"/>
                <a:gd name="T6" fmla="*/ 160 w 2178"/>
                <a:gd name="T7" fmla="*/ 21 h 21"/>
                <a:gd name="T8" fmla="*/ 11 w 2178"/>
                <a:gd name="T9" fmla="*/ 21 h 21"/>
                <a:gd name="T10" fmla="*/ 0 w 2178"/>
                <a:gd name="T11" fmla="*/ 10 h 21"/>
                <a:gd name="T12" fmla="*/ 11 w 2178"/>
                <a:gd name="T13" fmla="*/ 0 h 21"/>
                <a:gd name="T14" fmla="*/ 267 w 2178"/>
                <a:gd name="T15" fmla="*/ 0 h 21"/>
                <a:gd name="T16" fmla="*/ 416 w 2178"/>
                <a:gd name="T17" fmla="*/ 0 h 21"/>
                <a:gd name="T18" fmla="*/ 427 w 2178"/>
                <a:gd name="T19" fmla="*/ 10 h 21"/>
                <a:gd name="T20" fmla="*/ 416 w 2178"/>
                <a:gd name="T21" fmla="*/ 21 h 21"/>
                <a:gd name="T22" fmla="*/ 267 w 2178"/>
                <a:gd name="T23" fmla="*/ 21 h 21"/>
                <a:gd name="T24" fmla="*/ 256 w 2178"/>
                <a:gd name="T25" fmla="*/ 10 h 21"/>
                <a:gd name="T26" fmla="*/ 267 w 2178"/>
                <a:gd name="T27" fmla="*/ 0 h 21"/>
                <a:gd name="T28" fmla="*/ 523 w 2178"/>
                <a:gd name="T29" fmla="*/ 0 h 21"/>
                <a:gd name="T30" fmla="*/ 672 w 2178"/>
                <a:gd name="T31" fmla="*/ 0 h 21"/>
                <a:gd name="T32" fmla="*/ 683 w 2178"/>
                <a:gd name="T33" fmla="*/ 10 h 21"/>
                <a:gd name="T34" fmla="*/ 672 w 2178"/>
                <a:gd name="T35" fmla="*/ 21 h 21"/>
                <a:gd name="T36" fmla="*/ 523 w 2178"/>
                <a:gd name="T37" fmla="*/ 21 h 21"/>
                <a:gd name="T38" fmla="*/ 512 w 2178"/>
                <a:gd name="T39" fmla="*/ 10 h 21"/>
                <a:gd name="T40" fmla="*/ 523 w 2178"/>
                <a:gd name="T41" fmla="*/ 0 h 21"/>
                <a:gd name="T42" fmla="*/ 779 w 2178"/>
                <a:gd name="T43" fmla="*/ 0 h 21"/>
                <a:gd name="T44" fmla="*/ 928 w 2178"/>
                <a:gd name="T45" fmla="*/ 0 h 21"/>
                <a:gd name="T46" fmla="*/ 939 w 2178"/>
                <a:gd name="T47" fmla="*/ 10 h 21"/>
                <a:gd name="T48" fmla="*/ 928 w 2178"/>
                <a:gd name="T49" fmla="*/ 21 h 21"/>
                <a:gd name="T50" fmla="*/ 779 w 2178"/>
                <a:gd name="T51" fmla="*/ 21 h 21"/>
                <a:gd name="T52" fmla="*/ 768 w 2178"/>
                <a:gd name="T53" fmla="*/ 10 h 21"/>
                <a:gd name="T54" fmla="*/ 779 w 2178"/>
                <a:gd name="T55" fmla="*/ 0 h 21"/>
                <a:gd name="T56" fmla="*/ 1035 w 2178"/>
                <a:gd name="T57" fmla="*/ 0 h 21"/>
                <a:gd name="T58" fmla="*/ 1184 w 2178"/>
                <a:gd name="T59" fmla="*/ 0 h 21"/>
                <a:gd name="T60" fmla="*/ 1195 w 2178"/>
                <a:gd name="T61" fmla="*/ 10 h 21"/>
                <a:gd name="T62" fmla="*/ 1184 w 2178"/>
                <a:gd name="T63" fmla="*/ 21 h 21"/>
                <a:gd name="T64" fmla="*/ 1035 w 2178"/>
                <a:gd name="T65" fmla="*/ 21 h 21"/>
                <a:gd name="T66" fmla="*/ 1024 w 2178"/>
                <a:gd name="T67" fmla="*/ 10 h 21"/>
                <a:gd name="T68" fmla="*/ 1035 w 2178"/>
                <a:gd name="T69" fmla="*/ 0 h 21"/>
                <a:gd name="T70" fmla="*/ 1291 w 2178"/>
                <a:gd name="T71" fmla="*/ 0 h 21"/>
                <a:gd name="T72" fmla="*/ 1440 w 2178"/>
                <a:gd name="T73" fmla="*/ 0 h 21"/>
                <a:gd name="T74" fmla="*/ 1451 w 2178"/>
                <a:gd name="T75" fmla="*/ 10 h 21"/>
                <a:gd name="T76" fmla="*/ 1440 w 2178"/>
                <a:gd name="T77" fmla="*/ 21 h 21"/>
                <a:gd name="T78" fmla="*/ 1291 w 2178"/>
                <a:gd name="T79" fmla="*/ 21 h 21"/>
                <a:gd name="T80" fmla="*/ 1280 w 2178"/>
                <a:gd name="T81" fmla="*/ 10 h 21"/>
                <a:gd name="T82" fmla="*/ 1291 w 2178"/>
                <a:gd name="T83" fmla="*/ 0 h 21"/>
                <a:gd name="T84" fmla="*/ 1547 w 2178"/>
                <a:gd name="T85" fmla="*/ 0 h 21"/>
                <a:gd name="T86" fmla="*/ 1696 w 2178"/>
                <a:gd name="T87" fmla="*/ 0 h 21"/>
                <a:gd name="T88" fmla="*/ 1707 w 2178"/>
                <a:gd name="T89" fmla="*/ 10 h 21"/>
                <a:gd name="T90" fmla="*/ 1696 w 2178"/>
                <a:gd name="T91" fmla="*/ 21 h 21"/>
                <a:gd name="T92" fmla="*/ 1547 w 2178"/>
                <a:gd name="T93" fmla="*/ 21 h 21"/>
                <a:gd name="T94" fmla="*/ 1536 w 2178"/>
                <a:gd name="T95" fmla="*/ 10 h 21"/>
                <a:gd name="T96" fmla="*/ 1547 w 2178"/>
                <a:gd name="T97" fmla="*/ 0 h 21"/>
                <a:gd name="T98" fmla="*/ 1803 w 2178"/>
                <a:gd name="T99" fmla="*/ 0 h 21"/>
                <a:gd name="T100" fmla="*/ 1952 w 2178"/>
                <a:gd name="T101" fmla="*/ 0 h 21"/>
                <a:gd name="T102" fmla="*/ 1963 w 2178"/>
                <a:gd name="T103" fmla="*/ 10 h 21"/>
                <a:gd name="T104" fmla="*/ 1952 w 2178"/>
                <a:gd name="T105" fmla="*/ 21 h 21"/>
                <a:gd name="T106" fmla="*/ 1803 w 2178"/>
                <a:gd name="T107" fmla="*/ 21 h 21"/>
                <a:gd name="T108" fmla="*/ 1792 w 2178"/>
                <a:gd name="T109" fmla="*/ 10 h 21"/>
                <a:gd name="T110" fmla="*/ 1803 w 2178"/>
                <a:gd name="T111" fmla="*/ 0 h 21"/>
                <a:gd name="T112" fmla="*/ 2059 w 2178"/>
                <a:gd name="T113" fmla="*/ 0 h 21"/>
                <a:gd name="T114" fmla="*/ 2167 w 2178"/>
                <a:gd name="T115" fmla="*/ 0 h 21"/>
                <a:gd name="T116" fmla="*/ 2178 w 2178"/>
                <a:gd name="T117" fmla="*/ 10 h 21"/>
                <a:gd name="T118" fmla="*/ 2167 w 2178"/>
                <a:gd name="T119" fmla="*/ 21 h 21"/>
                <a:gd name="T120" fmla="*/ 2059 w 2178"/>
                <a:gd name="T121" fmla="*/ 21 h 21"/>
                <a:gd name="T122" fmla="*/ 2048 w 2178"/>
                <a:gd name="T123" fmla="*/ 10 h 21"/>
                <a:gd name="T124" fmla="*/ 2059 w 2178"/>
                <a:gd name="T1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8" h="21">
                  <a:moveTo>
                    <a:pt x="11" y="0"/>
                  </a:moveTo>
                  <a:lnTo>
                    <a:pt x="160" y="0"/>
                  </a:lnTo>
                  <a:cubicBezTo>
                    <a:pt x="166" y="0"/>
                    <a:pt x="171" y="4"/>
                    <a:pt x="171" y="10"/>
                  </a:cubicBezTo>
                  <a:cubicBezTo>
                    <a:pt x="171" y="16"/>
                    <a:pt x="166" y="21"/>
                    <a:pt x="160" y="21"/>
                  </a:cubicBezTo>
                  <a:lnTo>
                    <a:pt x="11" y="21"/>
                  </a:lnTo>
                  <a:cubicBezTo>
                    <a:pt x="5" y="21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lose/>
                  <a:moveTo>
                    <a:pt x="267" y="0"/>
                  </a:moveTo>
                  <a:lnTo>
                    <a:pt x="416" y="0"/>
                  </a:lnTo>
                  <a:cubicBezTo>
                    <a:pt x="422" y="0"/>
                    <a:pt x="427" y="4"/>
                    <a:pt x="427" y="10"/>
                  </a:cubicBezTo>
                  <a:cubicBezTo>
                    <a:pt x="427" y="16"/>
                    <a:pt x="422" y="21"/>
                    <a:pt x="416" y="21"/>
                  </a:cubicBezTo>
                  <a:lnTo>
                    <a:pt x="267" y="21"/>
                  </a:lnTo>
                  <a:cubicBezTo>
                    <a:pt x="261" y="21"/>
                    <a:pt x="256" y="16"/>
                    <a:pt x="256" y="10"/>
                  </a:cubicBezTo>
                  <a:cubicBezTo>
                    <a:pt x="256" y="4"/>
                    <a:pt x="261" y="0"/>
                    <a:pt x="267" y="0"/>
                  </a:cubicBezTo>
                  <a:close/>
                  <a:moveTo>
                    <a:pt x="523" y="0"/>
                  </a:moveTo>
                  <a:lnTo>
                    <a:pt x="672" y="0"/>
                  </a:lnTo>
                  <a:cubicBezTo>
                    <a:pt x="678" y="0"/>
                    <a:pt x="683" y="4"/>
                    <a:pt x="683" y="10"/>
                  </a:cubicBezTo>
                  <a:cubicBezTo>
                    <a:pt x="683" y="16"/>
                    <a:pt x="678" y="21"/>
                    <a:pt x="672" y="21"/>
                  </a:cubicBezTo>
                  <a:lnTo>
                    <a:pt x="523" y="21"/>
                  </a:lnTo>
                  <a:cubicBezTo>
                    <a:pt x="517" y="21"/>
                    <a:pt x="512" y="16"/>
                    <a:pt x="512" y="10"/>
                  </a:cubicBezTo>
                  <a:cubicBezTo>
                    <a:pt x="512" y="4"/>
                    <a:pt x="517" y="0"/>
                    <a:pt x="523" y="0"/>
                  </a:cubicBezTo>
                  <a:close/>
                  <a:moveTo>
                    <a:pt x="779" y="0"/>
                  </a:moveTo>
                  <a:lnTo>
                    <a:pt x="928" y="0"/>
                  </a:lnTo>
                  <a:cubicBezTo>
                    <a:pt x="934" y="0"/>
                    <a:pt x="939" y="4"/>
                    <a:pt x="939" y="10"/>
                  </a:cubicBezTo>
                  <a:cubicBezTo>
                    <a:pt x="939" y="16"/>
                    <a:pt x="934" y="21"/>
                    <a:pt x="928" y="21"/>
                  </a:cubicBezTo>
                  <a:lnTo>
                    <a:pt x="779" y="21"/>
                  </a:lnTo>
                  <a:cubicBezTo>
                    <a:pt x="773" y="21"/>
                    <a:pt x="768" y="16"/>
                    <a:pt x="768" y="10"/>
                  </a:cubicBezTo>
                  <a:cubicBezTo>
                    <a:pt x="768" y="4"/>
                    <a:pt x="773" y="0"/>
                    <a:pt x="779" y="0"/>
                  </a:cubicBezTo>
                  <a:close/>
                  <a:moveTo>
                    <a:pt x="1035" y="0"/>
                  </a:moveTo>
                  <a:lnTo>
                    <a:pt x="1184" y="0"/>
                  </a:lnTo>
                  <a:cubicBezTo>
                    <a:pt x="1190" y="0"/>
                    <a:pt x="1195" y="4"/>
                    <a:pt x="1195" y="10"/>
                  </a:cubicBezTo>
                  <a:cubicBezTo>
                    <a:pt x="1195" y="16"/>
                    <a:pt x="1190" y="21"/>
                    <a:pt x="1184" y="21"/>
                  </a:cubicBezTo>
                  <a:lnTo>
                    <a:pt x="1035" y="21"/>
                  </a:lnTo>
                  <a:cubicBezTo>
                    <a:pt x="1029" y="21"/>
                    <a:pt x="1024" y="16"/>
                    <a:pt x="1024" y="10"/>
                  </a:cubicBezTo>
                  <a:cubicBezTo>
                    <a:pt x="1024" y="4"/>
                    <a:pt x="1029" y="0"/>
                    <a:pt x="1035" y="0"/>
                  </a:cubicBezTo>
                  <a:close/>
                  <a:moveTo>
                    <a:pt x="1291" y="0"/>
                  </a:moveTo>
                  <a:lnTo>
                    <a:pt x="1440" y="0"/>
                  </a:lnTo>
                  <a:cubicBezTo>
                    <a:pt x="1446" y="0"/>
                    <a:pt x="1451" y="4"/>
                    <a:pt x="1451" y="10"/>
                  </a:cubicBezTo>
                  <a:cubicBezTo>
                    <a:pt x="1451" y="16"/>
                    <a:pt x="1446" y="21"/>
                    <a:pt x="1440" y="21"/>
                  </a:cubicBezTo>
                  <a:lnTo>
                    <a:pt x="1291" y="21"/>
                  </a:lnTo>
                  <a:cubicBezTo>
                    <a:pt x="1285" y="21"/>
                    <a:pt x="1280" y="16"/>
                    <a:pt x="1280" y="10"/>
                  </a:cubicBezTo>
                  <a:cubicBezTo>
                    <a:pt x="1280" y="4"/>
                    <a:pt x="1285" y="0"/>
                    <a:pt x="1291" y="0"/>
                  </a:cubicBezTo>
                  <a:close/>
                  <a:moveTo>
                    <a:pt x="1547" y="0"/>
                  </a:moveTo>
                  <a:lnTo>
                    <a:pt x="1696" y="0"/>
                  </a:lnTo>
                  <a:cubicBezTo>
                    <a:pt x="1702" y="0"/>
                    <a:pt x="1707" y="4"/>
                    <a:pt x="1707" y="10"/>
                  </a:cubicBezTo>
                  <a:cubicBezTo>
                    <a:pt x="1707" y="16"/>
                    <a:pt x="1702" y="21"/>
                    <a:pt x="1696" y="21"/>
                  </a:cubicBezTo>
                  <a:lnTo>
                    <a:pt x="1547" y="21"/>
                  </a:lnTo>
                  <a:cubicBezTo>
                    <a:pt x="1541" y="21"/>
                    <a:pt x="1536" y="16"/>
                    <a:pt x="1536" y="10"/>
                  </a:cubicBezTo>
                  <a:cubicBezTo>
                    <a:pt x="1536" y="4"/>
                    <a:pt x="1541" y="0"/>
                    <a:pt x="1547" y="0"/>
                  </a:cubicBezTo>
                  <a:close/>
                  <a:moveTo>
                    <a:pt x="1803" y="0"/>
                  </a:moveTo>
                  <a:lnTo>
                    <a:pt x="1952" y="0"/>
                  </a:lnTo>
                  <a:cubicBezTo>
                    <a:pt x="1958" y="0"/>
                    <a:pt x="1963" y="4"/>
                    <a:pt x="1963" y="10"/>
                  </a:cubicBezTo>
                  <a:cubicBezTo>
                    <a:pt x="1963" y="16"/>
                    <a:pt x="1958" y="21"/>
                    <a:pt x="1952" y="21"/>
                  </a:cubicBezTo>
                  <a:lnTo>
                    <a:pt x="1803" y="21"/>
                  </a:lnTo>
                  <a:cubicBezTo>
                    <a:pt x="1797" y="21"/>
                    <a:pt x="1792" y="16"/>
                    <a:pt x="1792" y="10"/>
                  </a:cubicBezTo>
                  <a:cubicBezTo>
                    <a:pt x="1792" y="4"/>
                    <a:pt x="1797" y="0"/>
                    <a:pt x="1803" y="0"/>
                  </a:cubicBezTo>
                  <a:close/>
                  <a:moveTo>
                    <a:pt x="2059" y="0"/>
                  </a:moveTo>
                  <a:lnTo>
                    <a:pt x="2167" y="0"/>
                  </a:lnTo>
                  <a:cubicBezTo>
                    <a:pt x="2173" y="0"/>
                    <a:pt x="2178" y="4"/>
                    <a:pt x="2178" y="10"/>
                  </a:cubicBezTo>
                  <a:cubicBezTo>
                    <a:pt x="2178" y="16"/>
                    <a:pt x="2173" y="21"/>
                    <a:pt x="2167" y="21"/>
                  </a:cubicBezTo>
                  <a:lnTo>
                    <a:pt x="2059" y="21"/>
                  </a:lnTo>
                  <a:cubicBezTo>
                    <a:pt x="2053" y="21"/>
                    <a:pt x="2048" y="16"/>
                    <a:pt x="2048" y="10"/>
                  </a:cubicBezTo>
                  <a:cubicBezTo>
                    <a:pt x="2048" y="4"/>
                    <a:pt x="2053" y="0"/>
                    <a:pt x="2059" y="0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Line 76">
              <a:extLst>
                <a:ext uri="{FF2B5EF4-FFF2-40B4-BE49-F238E27FC236}">
                  <a16:creationId xmlns:a16="http://schemas.microsoft.com/office/drawing/2014/main" id="{AFA8B707-D09C-8574-1C3D-12898958D7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05676" y="4003675"/>
              <a:ext cx="0" cy="124460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7">
              <a:extLst>
                <a:ext uri="{FF2B5EF4-FFF2-40B4-BE49-F238E27FC236}">
                  <a16:creationId xmlns:a16="http://schemas.microsoft.com/office/drawing/2014/main" id="{82ADEA6D-6AA8-A348-BB96-D1A1F287B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4003675"/>
              <a:ext cx="174625" cy="87313"/>
            </a:xfrm>
            <a:custGeom>
              <a:avLst/>
              <a:gdLst>
                <a:gd name="T0" fmla="*/ 110 w 110"/>
                <a:gd name="T1" fmla="*/ 55 h 55"/>
                <a:gd name="T2" fmla="*/ 55 w 110"/>
                <a:gd name="T3" fmla="*/ 0 h 55"/>
                <a:gd name="T4" fmla="*/ 0 w 110"/>
                <a:gd name="T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110" y="55"/>
                  </a:moveTo>
                  <a:lnTo>
                    <a:pt x="55" y="0"/>
                  </a:lnTo>
                  <a:lnTo>
                    <a:pt x="0" y="55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D11F1F49-6BC0-6AB6-03C9-98385221B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8363" y="5160963"/>
              <a:ext cx="174625" cy="87313"/>
            </a:xfrm>
            <a:custGeom>
              <a:avLst/>
              <a:gdLst>
                <a:gd name="T0" fmla="*/ 0 w 110"/>
                <a:gd name="T1" fmla="*/ 0 h 55"/>
                <a:gd name="T2" fmla="*/ 55 w 110"/>
                <a:gd name="T3" fmla="*/ 55 h 55"/>
                <a:gd name="T4" fmla="*/ 11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lnTo>
                    <a:pt x="55" y="55"/>
                  </a:lnTo>
                  <a:lnTo>
                    <a:pt x="11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Rectangle 82">
              <a:extLst>
                <a:ext uri="{FF2B5EF4-FFF2-40B4-BE49-F238E27FC236}">
                  <a16:creationId xmlns:a16="http://schemas.microsoft.com/office/drawing/2014/main" id="{25F2AF31-1D2B-8861-5ED2-C9416BBBE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9638" y="4589463"/>
              <a:ext cx="6715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CC's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3">
              <a:extLst>
                <a:ext uri="{FF2B5EF4-FFF2-40B4-BE49-F238E27FC236}">
                  <a16:creationId xmlns:a16="http://schemas.microsoft.com/office/drawing/2014/main" id="{7C4D28DD-4CDB-9B4C-ACAB-60F6A84AC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738" y="4826000"/>
              <a:ext cx="1716088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fluctuations 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20B2E3E-6E50-4501-A980-16F838F4F11D}"/>
              </a:ext>
            </a:extLst>
          </p:cNvPr>
          <p:cNvGrpSpPr/>
          <p:nvPr/>
        </p:nvGrpSpPr>
        <p:grpSpPr>
          <a:xfrm>
            <a:off x="8780463" y="3338513"/>
            <a:ext cx="1884363" cy="1946275"/>
            <a:chOff x="8780463" y="3338513"/>
            <a:chExt cx="1884363" cy="1946275"/>
          </a:xfrm>
        </p:grpSpPr>
        <p:sp>
          <p:nvSpPr>
            <p:cNvPr id="71" name="Line 68">
              <a:extLst>
                <a:ext uri="{FF2B5EF4-FFF2-40B4-BE49-F238E27FC236}">
                  <a16:creationId xmlns:a16="http://schemas.microsoft.com/office/drawing/2014/main" id="{22D0E9FE-B115-72AB-4E9F-ABDDC6536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67776" y="3338513"/>
              <a:ext cx="0" cy="1946275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69">
              <a:extLst>
                <a:ext uri="{FF2B5EF4-FFF2-40B4-BE49-F238E27FC236}">
                  <a16:creationId xmlns:a16="http://schemas.microsoft.com/office/drawing/2014/main" id="{CF4E53DE-0E2F-0FDD-D6DD-E10117E30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0463" y="3338513"/>
              <a:ext cx="174625" cy="87313"/>
            </a:xfrm>
            <a:custGeom>
              <a:avLst/>
              <a:gdLst>
                <a:gd name="T0" fmla="*/ 110 w 110"/>
                <a:gd name="T1" fmla="*/ 55 h 55"/>
                <a:gd name="T2" fmla="*/ 55 w 110"/>
                <a:gd name="T3" fmla="*/ 0 h 55"/>
                <a:gd name="T4" fmla="*/ 0 w 110"/>
                <a:gd name="T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110" y="55"/>
                  </a:moveTo>
                  <a:lnTo>
                    <a:pt x="55" y="0"/>
                  </a:lnTo>
                  <a:lnTo>
                    <a:pt x="0" y="55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94FE53DA-8353-9DE8-5B51-9BAEA30E4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0463" y="5197475"/>
              <a:ext cx="174625" cy="87313"/>
            </a:xfrm>
            <a:custGeom>
              <a:avLst/>
              <a:gdLst>
                <a:gd name="T0" fmla="*/ 0 w 110"/>
                <a:gd name="T1" fmla="*/ 0 h 55"/>
                <a:gd name="T2" fmla="*/ 55 w 110"/>
                <a:gd name="T3" fmla="*/ 55 h 55"/>
                <a:gd name="T4" fmla="*/ 11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lnTo>
                    <a:pt x="55" y="55"/>
                  </a:lnTo>
                  <a:lnTo>
                    <a:pt x="110" y="0"/>
                  </a:ln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Rectangle 84">
              <a:extLst>
                <a:ext uri="{FF2B5EF4-FFF2-40B4-BE49-F238E27FC236}">
                  <a16:creationId xmlns:a16="http://schemas.microsoft.com/office/drawing/2014/main" id="{C4991367-BEDC-3DD5-C2B5-DEA24B2D8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1276" y="4141788"/>
              <a:ext cx="1633538" cy="382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Rectangle 85">
              <a:extLst>
                <a:ext uri="{FF2B5EF4-FFF2-40B4-BE49-F238E27FC236}">
                  <a16:creationId xmlns:a16="http://schemas.microsoft.com/office/drawing/2014/main" id="{FFB3D751-0A87-E092-EAFB-0B7C6407A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8301" y="3876675"/>
              <a:ext cx="1249363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Channel 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6">
              <a:extLst>
                <a:ext uri="{FF2B5EF4-FFF2-40B4-BE49-F238E27FC236}">
                  <a16:creationId xmlns:a16="http://schemas.microsoft.com/office/drawing/2014/main" id="{27FA5216-7A5E-1EB2-EA66-3E5E90913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7188" y="4117975"/>
              <a:ext cx="12684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width of 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7">
              <a:extLst>
                <a:ext uri="{FF2B5EF4-FFF2-40B4-BE49-F238E27FC236}">
                  <a16:creationId xmlns:a16="http://schemas.microsoft.com/office/drawing/2014/main" id="{F1505589-C092-DF21-5F7B-607995770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0338" y="4357688"/>
              <a:ext cx="16144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this priority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F9663F9E-1FAC-1895-8DF5-6427545149BD}"/>
              </a:ext>
            </a:extLst>
          </p:cNvPr>
          <p:cNvSpPr/>
          <p:nvPr/>
        </p:nvSpPr>
        <p:spPr>
          <a:xfrm>
            <a:off x="608012" y="1529605"/>
            <a:ext cx="10779655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The channel width must accommodate CC’s normal fluctuations and the noise in the delay measurement.</a:t>
            </a:r>
          </a:p>
        </p:txBody>
      </p:sp>
      <p:sp>
        <p:nvSpPr>
          <p:cNvPr id="58" name="Line 55">
            <a:extLst>
              <a:ext uri="{FF2B5EF4-FFF2-40B4-BE49-F238E27FC236}">
                <a16:creationId xmlns:a16="http://schemas.microsoft.com/office/drawing/2014/main" id="{544E1DA7-C590-B9FC-F9F6-4798E93F18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4526" y="3170238"/>
            <a:ext cx="0" cy="2643188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2428D84E-BBB7-C05B-0D96-C1524D9B6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675" y="2400300"/>
            <a:ext cx="15033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Thresholds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B424F0E8-A829-1C19-040D-A674160A96D6}"/>
              </a:ext>
            </a:extLst>
          </p:cNvPr>
          <p:cNvSpPr>
            <a:spLocks noEditPoints="1"/>
          </p:cNvSpPr>
          <p:nvPr/>
        </p:nvSpPr>
        <p:spPr bwMode="auto">
          <a:xfrm>
            <a:off x="2600325" y="2508250"/>
            <a:ext cx="679450" cy="25400"/>
          </a:xfrm>
          <a:custGeom>
            <a:avLst/>
            <a:gdLst>
              <a:gd name="T0" fmla="*/ 22 w 1186"/>
              <a:gd name="T1" fmla="*/ 0 h 43"/>
              <a:gd name="T2" fmla="*/ 320 w 1186"/>
              <a:gd name="T3" fmla="*/ 0 h 43"/>
              <a:gd name="T4" fmla="*/ 342 w 1186"/>
              <a:gd name="T5" fmla="*/ 21 h 43"/>
              <a:gd name="T6" fmla="*/ 320 w 1186"/>
              <a:gd name="T7" fmla="*/ 43 h 43"/>
              <a:gd name="T8" fmla="*/ 22 w 1186"/>
              <a:gd name="T9" fmla="*/ 43 h 43"/>
              <a:gd name="T10" fmla="*/ 0 w 1186"/>
              <a:gd name="T11" fmla="*/ 21 h 43"/>
              <a:gd name="T12" fmla="*/ 22 w 1186"/>
              <a:gd name="T13" fmla="*/ 0 h 43"/>
              <a:gd name="T14" fmla="*/ 534 w 1186"/>
              <a:gd name="T15" fmla="*/ 0 h 43"/>
              <a:gd name="T16" fmla="*/ 832 w 1186"/>
              <a:gd name="T17" fmla="*/ 0 h 43"/>
              <a:gd name="T18" fmla="*/ 854 w 1186"/>
              <a:gd name="T19" fmla="*/ 21 h 43"/>
              <a:gd name="T20" fmla="*/ 832 w 1186"/>
              <a:gd name="T21" fmla="*/ 43 h 43"/>
              <a:gd name="T22" fmla="*/ 534 w 1186"/>
              <a:gd name="T23" fmla="*/ 43 h 43"/>
              <a:gd name="T24" fmla="*/ 512 w 1186"/>
              <a:gd name="T25" fmla="*/ 21 h 43"/>
              <a:gd name="T26" fmla="*/ 534 w 1186"/>
              <a:gd name="T27" fmla="*/ 0 h 43"/>
              <a:gd name="T28" fmla="*/ 1046 w 1186"/>
              <a:gd name="T29" fmla="*/ 0 h 43"/>
              <a:gd name="T30" fmla="*/ 1164 w 1186"/>
              <a:gd name="T31" fmla="*/ 0 h 43"/>
              <a:gd name="T32" fmla="*/ 1186 w 1186"/>
              <a:gd name="T33" fmla="*/ 21 h 43"/>
              <a:gd name="T34" fmla="*/ 1164 w 1186"/>
              <a:gd name="T35" fmla="*/ 43 h 43"/>
              <a:gd name="T36" fmla="*/ 1046 w 1186"/>
              <a:gd name="T37" fmla="*/ 43 h 43"/>
              <a:gd name="T38" fmla="*/ 1024 w 1186"/>
              <a:gd name="T39" fmla="*/ 21 h 43"/>
              <a:gd name="T40" fmla="*/ 1046 w 1186"/>
              <a:gd name="T41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86" h="43">
                <a:moveTo>
                  <a:pt x="22" y="0"/>
                </a:moveTo>
                <a:lnTo>
                  <a:pt x="320" y="0"/>
                </a:lnTo>
                <a:cubicBezTo>
                  <a:pt x="332" y="0"/>
                  <a:pt x="342" y="10"/>
                  <a:pt x="342" y="21"/>
                </a:cubicBezTo>
                <a:cubicBezTo>
                  <a:pt x="342" y="33"/>
                  <a:pt x="332" y="43"/>
                  <a:pt x="320" y="43"/>
                </a:cubicBezTo>
                <a:lnTo>
                  <a:pt x="22" y="43"/>
                </a:lnTo>
                <a:cubicBezTo>
                  <a:pt x="10" y="43"/>
                  <a:pt x="0" y="33"/>
                  <a:pt x="0" y="21"/>
                </a:cubicBezTo>
                <a:cubicBezTo>
                  <a:pt x="0" y="10"/>
                  <a:pt x="10" y="0"/>
                  <a:pt x="22" y="0"/>
                </a:cubicBezTo>
                <a:close/>
                <a:moveTo>
                  <a:pt x="534" y="0"/>
                </a:moveTo>
                <a:lnTo>
                  <a:pt x="832" y="0"/>
                </a:lnTo>
                <a:cubicBezTo>
                  <a:pt x="844" y="0"/>
                  <a:pt x="854" y="10"/>
                  <a:pt x="854" y="21"/>
                </a:cubicBezTo>
                <a:cubicBezTo>
                  <a:pt x="854" y="33"/>
                  <a:pt x="844" y="43"/>
                  <a:pt x="832" y="43"/>
                </a:cubicBezTo>
                <a:lnTo>
                  <a:pt x="534" y="43"/>
                </a:lnTo>
                <a:cubicBezTo>
                  <a:pt x="522" y="43"/>
                  <a:pt x="512" y="33"/>
                  <a:pt x="512" y="21"/>
                </a:cubicBezTo>
                <a:cubicBezTo>
                  <a:pt x="512" y="10"/>
                  <a:pt x="522" y="0"/>
                  <a:pt x="534" y="0"/>
                </a:cubicBezTo>
                <a:close/>
                <a:moveTo>
                  <a:pt x="1046" y="0"/>
                </a:moveTo>
                <a:lnTo>
                  <a:pt x="1164" y="0"/>
                </a:lnTo>
                <a:cubicBezTo>
                  <a:pt x="1176" y="0"/>
                  <a:pt x="1186" y="10"/>
                  <a:pt x="1186" y="21"/>
                </a:cubicBezTo>
                <a:cubicBezTo>
                  <a:pt x="1186" y="33"/>
                  <a:pt x="1176" y="43"/>
                  <a:pt x="1164" y="43"/>
                </a:cubicBezTo>
                <a:lnTo>
                  <a:pt x="1046" y="43"/>
                </a:lnTo>
                <a:cubicBezTo>
                  <a:pt x="1034" y="43"/>
                  <a:pt x="1024" y="33"/>
                  <a:pt x="1024" y="21"/>
                </a:cubicBezTo>
                <a:cubicBezTo>
                  <a:pt x="1024" y="10"/>
                  <a:pt x="1034" y="0"/>
                  <a:pt x="1046" y="0"/>
                </a:cubicBezTo>
                <a:close/>
              </a:path>
            </a:pathLst>
          </a:custGeom>
          <a:solidFill>
            <a:srgbClr val="F44336"/>
          </a:solidFill>
          <a:ln w="1588" cap="flat">
            <a:solidFill>
              <a:srgbClr val="F4433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2BAA8B6F-1A4D-DE16-9918-5885D43F1B5A}"/>
              </a:ext>
            </a:extLst>
          </p:cNvPr>
          <p:cNvSpPr>
            <a:spLocks noEditPoints="1"/>
          </p:cNvSpPr>
          <p:nvPr/>
        </p:nvSpPr>
        <p:spPr bwMode="auto">
          <a:xfrm>
            <a:off x="2603500" y="2668588"/>
            <a:ext cx="679450" cy="23813"/>
          </a:xfrm>
          <a:custGeom>
            <a:avLst/>
            <a:gdLst>
              <a:gd name="T0" fmla="*/ 21 w 1185"/>
              <a:gd name="T1" fmla="*/ 0 h 43"/>
              <a:gd name="T2" fmla="*/ 320 w 1185"/>
              <a:gd name="T3" fmla="*/ 0 h 43"/>
              <a:gd name="T4" fmla="*/ 341 w 1185"/>
              <a:gd name="T5" fmla="*/ 21 h 43"/>
              <a:gd name="T6" fmla="*/ 320 w 1185"/>
              <a:gd name="T7" fmla="*/ 43 h 43"/>
              <a:gd name="T8" fmla="*/ 21 w 1185"/>
              <a:gd name="T9" fmla="*/ 43 h 43"/>
              <a:gd name="T10" fmla="*/ 0 w 1185"/>
              <a:gd name="T11" fmla="*/ 21 h 43"/>
              <a:gd name="T12" fmla="*/ 21 w 1185"/>
              <a:gd name="T13" fmla="*/ 0 h 43"/>
              <a:gd name="T14" fmla="*/ 533 w 1185"/>
              <a:gd name="T15" fmla="*/ 0 h 43"/>
              <a:gd name="T16" fmla="*/ 832 w 1185"/>
              <a:gd name="T17" fmla="*/ 0 h 43"/>
              <a:gd name="T18" fmla="*/ 853 w 1185"/>
              <a:gd name="T19" fmla="*/ 21 h 43"/>
              <a:gd name="T20" fmla="*/ 832 w 1185"/>
              <a:gd name="T21" fmla="*/ 43 h 43"/>
              <a:gd name="T22" fmla="*/ 533 w 1185"/>
              <a:gd name="T23" fmla="*/ 43 h 43"/>
              <a:gd name="T24" fmla="*/ 512 w 1185"/>
              <a:gd name="T25" fmla="*/ 21 h 43"/>
              <a:gd name="T26" fmla="*/ 533 w 1185"/>
              <a:gd name="T27" fmla="*/ 0 h 43"/>
              <a:gd name="T28" fmla="*/ 1045 w 1185"/>
              <a:gd name="T29" fmla="*/ 0 h 43"/>
              <a:gd name="T30" fmla="*/ 1163 w 1185"/>
              <a:gd name="T31" fmla="*/ 0 h 43"/>
              <a:gd name="T32" fmla="*/ 1185 w 1185"/>
              <a:gd name="T33" fmla="*/ 21 h 43"/>
              <a:gd name="T34" fmla="*/ 1163 w 1185"/>
              <a:gd name="T35" fmla="*/ 43 h 43"/>
              <a:gd name="T36" fmla="*/ 1045 w 1185"/>
              <a:gd name="T37" fmla="*/ 43 h 43"/>
              <a:gd name="T38" fmla="*/ 1024 w 1185"/>
              <a:gd name="T39" fmla="*/ 21 h 43"/>
              <a:gd name="T40" fmla="*/ 1045 w 1185"/>
              <a:gd name="T41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85" h="43">
                <a:moveTo>
                  <a:pt x="21" y="0"/>
                </a:moveTo>
                <a:lnTo>
                  <a:pt x="320" y="0"/>
                </a:lnTo>
                <a:cubicBezTo>
                  <a:pt x="331" y="0"/>
                  <a:pt x="341" y="10"/>
                  <a:pt x="341" y="21"/>
                </a:cubicBezTo>
                <a:cubicBezTo>
                  <a:pt x="341" y="33"/>
                  <a:pt x="331" y="43"/>
                  <a:pt x="320" y="43"/>
                </a:cubicBezTo>
                <a:lnTo>
                  <a:pt x="21" y="43"/>
                </a:lnTo>
                <a:cubicBezTo>
                  <a:pt x="9" y="43"/>
                  <a:pt x="0" y="33"/>
                  <a:pt x="0" y="21"/>
                </a:cubicBezTo>
                <a:cubicBezTo>
                  <a:pt x="0" y="10"/>
                  <a:pt x="9" y="0"/>
                  <a:pt x="21" y="0"/>
                </a:cubicBezTo>
                <a:close/>
                <a:moveTo>
                  <a:pt x="533" y="0"/>
                </a:moveTo>
                <a:lnTo>
                  <a:pt x="832" y="0"/>
                </a:lnTo>
                <a:cubicBezTo>
                  <a:pt x="843" y="0"/>
                  <a:pt x="853" y="10"/>
                  <a:pt x="853" y="21"/>
                </a:cubicBezTo>
                <a:cubicBezTo>
                  <a:pt x="853" y="33"/>
                  <a:pt x="843" y="43"/>
                  <a:pt x="832" y="43"/>
                </a:cubicBezTo>
                <a:lnTo>
                  <a:pt x="533" y="43"/>
                </a:lnTo>
                <a:cubicBezTo>
                  <a:pt x="521" y="43"/>
                  <a:pt x="512" y="33"/>
                  <a:pt x="512" y="21"/>
                </a:cubicBezTo>
                <a:cubicBezTo>
                  <a:pt x="512" y="10"/>
                  <a:pt x="521" y="0"/>
                  <a:pt x="533" y="0"/>
                </a:cubicBezTo>
                <a:close/>
                <a:moveTo>
                  <a:pt x="1045" y="0"/>
                </a:moveTo>
                <a:lnTo>
                  <a:pt x="1163" y="0"/>
                </a:lnTo>
                <a:cubicBezTo>
                  <a:pt x="1175" y="0"/>
                  <a:pt x="1185" y="10"/>
                  <a:pt x="1185" y="21"/>
                </a:cubicBezTo>
                <a:cubicBezTo>
                  <a:pt x="1185" y="33"/>
                  <a:pt x="1175" y="43"/>
                  <a:pt x="1163" y="43"/>
                </a:cubicBezTo>
                <a:lnTo>
                  <a:pt x="1045" y="43"/>
                </a:lnTo>
                <a:cubicBezTo>
                  <a:pt x="1033" y="43"/>
                  <a:pt x="1024" y="33"/>
                  <a:pt x="1024" y="21"/>
                </a:cubicBezTo>
                <a:cubicBezTo>
                  <a:pt x="1024" y="10"/>
                  <a:pt x="1033" y="0"/>
                  <a:pt x="1045" y="0"/>
                </a:cubicBezTo>
                <a:close/>
              </a:path>
            </a:pathLst>
          </a:custGeom>
          <a:solidFill>
            <a:srgbClr val="4086E3"/>
          </a:solidFill>
          <a:ln w="1588" cap="flat">
            <a:solidFill>
              <a:srgbClr val="4086E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AFEFA6E-48DA-EDE4-D2E4-1A10ED947ED8}"/>
              </a:ext>
            </a:extLst>
          </p:cNvPr>
          <p:cNvGrpSpPr/>
          <p:nvPr/>
        </p:nvGrpSpPr>
        <p:grpSpPr>
          <a:xfrm>
            <a:off x="4927600" y="2400300"/>
            <a:ext cx="2493963" cy="455613"/>
            <a:chOff x="4927600" y="2400300"/>
            <a:chExt cx="2493963" cy="455613"/>
          </a:xfrm>
        </p:grpSpPr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44DF761A-C89F-94A9-20CF-DA7FDB8CAD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7600" y="2600325"/>
              <a:ext cx="69215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573C5430-E15F-F0F6-9C6D-4BB5BFB22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9600" y="2400300"/>
              <a:ext cx="1731963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Actual delay 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8AB9D93-1B41-B9B2-4451-7B5F4385B4FC}"/>
              </a:ext>
            </a:extLst>
          </p:cNvPr>
          <p:cNvGrpSpPr/>
          <p:nvPr/>
        </p:nvGrpSpPr>
        <p:grpSpPr>
          <a:xfrm>
            <a:off x="7372350" y="2400300"/>
            <a:ext cx="2289175" cy="455613"/>
            <a:chOff x="7372350" y="2400300"/>
            <a:chExt cx="2289175" cy="455613"/>
          </a:xfrm>
        </p:grpSpPr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8939BA10-224B-A928-C56A-E328B7F5D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2350" y="2493963"/>
              <a:ext cx="623888" cy="214313"/>
            </a:xfrm>
            <a:prstGeom prst="rect">
              <a:avLst/>
            </a:prstGeom>
            <a:solidFill>
              <a:srgbClr val="D7C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11">
              <a:extLst>
                <a:ext uri="{FF2B5EF4-FFF2-40B4-BE49-F238E27FC236}">
                  <a16:creationId xmlns:a16="http://schemas.microsoft.com/office/drawing/2014/main" id="{59735938-AF65-00B4-421C-210A438F6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9100" y="2400300"/>
              <a:ext cx="1622425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Noise range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9647234-BE38-B38D-21C1-5A627A124D07}"/>
                  </a:ext>
                </a:extLst>
              </p:cNvPr>
              <p:cNvSpPr txBox="1"/>
              <p:nvPr/>
            </p:nvSpPr>
            <p:spPr>
              <a:xfrm>
                <a:off x="2138979" y="2987664"/>
                <a:ext cx="10286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𝑙𝑖𝑚𝑖𝑡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9647234-BE38-B38D-21C1-5A627A124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979" y="2987664"/>
                <a:ext cx="1028615" cy="461665"/>
              </a:xfrm>
              <a:prstGeom prst="rect">
                <a:avLst/>
              </a:prstGeom>
              <a:blipFill>
                <a:blip r:embed="rId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BC1AF3F-1519-BCC2-968C-6CDCF06C5442}"/>
                  </a:ext>
                </a:extLst>
              </p:cNvPr>
              <p:cNvSpPr txBox="1"/>
              <p:nvPr/>
            </p:nvSpPr>
            <p:spPr>
              <a:xfrm>
                <a:off x="2031889" y="4219962"/>
                <a:ext cx="1212961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𝑡𝑎𝑟𝑔𝑒𝑡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BC1AF3F-1519-BCC2-968C-6CDCF06C5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889" y="4219962"/>
                <a:ext cx="1212961" cy="491738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B622EA6-98E2-1794-A1C4-5FADD3A4ADC5}"/>
                  </a:ext>
                </a:extLst>
              </p:cNvPr>
              <p:cNvSpPr txBox="1"/>
              <p:nvPr/>
            </p:nvSpPr>
            <p:spPr>
              <a:xfrm>
                <a:off x="1466947" y="5057478"/>
                <a:ext cx="173874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𝑙𝑖𝑚𝑖𝑡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000" dirty="0"/>
                  <a:t>of the </a:t>
                </a:r>
              </a:p>
              <a:p>
                <a:pPr algn="r"/>
                <a:r>
                  <a:rPr lang="en-US" altLang="zh-CN" sz="2000" dirty="0"/>
                  <a:t>lower priority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B622EA6-98E2-1794-A1C4-5FADD3A4A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947" y="5057478"/>
                <a:ext cx="1738746" cy="769441"/>
              </a:xfrm>
              <a:prstGeom prst="rect">
                <a:avLst/>
              </a:prstGeom>
              <a:blipFill>
                <a:blip r:embed="rId5"/>
                <a:stretch>
                  <a:fillRect r="-7368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03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D89A1-D612-2600-A22B-7F4F0CE76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8143E5-0BC3-472A-23A7-7FDE8640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Compress and Configure the PrioPlus Channel Width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6204B7F-52F2-8375-60B1-8BF61D3C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31</a:t>
            </a:fld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31FF2CE-F265-D0A8-2CBC-40EA494466FD}"/>
              </a:ext>
            </a:extLst>
          </p:cNvPr>
          <p:cNvSpPr/>
          <p:nvPr/>
        </p:nvSpPr>
        <p:spPr>
          <a:xfrm>
            <a:off x="608012" y="1529605"/>
            <a:ext cx="10779655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Compress CC’s fluctuations.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3D4381E-1BF8-561D-5A33-9774719A3A2E}"/>
              </a:ext>
            </a:extLst>
          </p:cNvPr>
          <p:cNvSpPr/>
          <p:nvPr/>
        </p:nvSpPr>
        <p:spPr>
          <a:xfrm>
            <a:off x="608012" y="3327946"/>
            <a:ext cx="10779655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Accommodate the delay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7B087B7-6C3B-369E-5C1F-A58A05D59D16}"/>
                  </a:ext>
                </a:extLst>
              </p:cNvPr>
              <p:cNvSpPr/>
              <p:nvPr/>
            </p:nvSpPr>
            <p:spPr>
              <a:xfrm>
                <a:off x="968068" y="2016261"/>
                <a:ext cx="10292599" cy="1107996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r>
                  <a:rPr lang="en-US" altLang="zh-CN" sz="2200" dirty="0">
                    <a:latin typeface="Trebuchet MS" panose="020B0603020202020204" pitchFamily="34" charset="0"/>
                    <a:ea typeface="+mn-lt"/>
                    <a:cs typeface="+mn-lt"/>
                  </a:rPr>
                  <a:t>When the delay exceeds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𝐷</m:t>
                        </m:r>
                      </m:e>
                      <m:sub>
                        <m:r>
                          <a:rPr lang="en-US" altLang="zh-CN" sz="2200" i="1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𝑙𝑖𝑚𝑖𝑡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Trebuchet MS" panose="020B0603020202020204" pitchFamily="34" charset="0"/>
                    <a:ea typeface="+mn-lt"/>
                    <a:cs typeface="+mn-lt"/>
                  </a:rPr>
                  <a:t>, PrioPlus flow estimates the flow cardinality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#</m:t>
                    </m:r>
                    <m:r>
                      <a:rPr lang="en-US" altLang="zh-CN" sz="2200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𝑓𝑙𝑜𝑤</m:t>
                    </m:r>
                  </m:oMath>
                </a14:m>
                <a:r>
                  <a:rPr lang="en-US" altLang="zh-CN" sz="2200" dirty="0">
                    <a:latin typeface="Trebuchet MS" panose="020B0603020202020204" pitchFamily="34" charset="0"/>
                    <a:ea typeface="+mn-lt"/>
                    <a:cs typeface="+mn-lt"/>
                  </a:rPr>
                  <a:t> as the ratio of inflight size (</a:t>
                </a:r>
                <a14:m>
                  <m:oMath xmlns:m="http://schemas.openxmlformats.org/officeDocument/2006/math">
                    <m:r>
                      <a:rPr lang="en-US" altLang="zh-CN" sz="2200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𝑑𝑒𝑙𝑎𝑦</m:t>
                    </m:r>
                    <m:r>
                      <a:rPr lang="en-US" altLang="zh-CN" sz="2200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 · </m:t>
                    </m:r>
                    <m:r>
                      <a:rPr lang="en-US" altLang="zh-CN" sz="2200" i="1" dirty="0" err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𝐿𝑖𝑛𝑒𝑅𝑎𝑡𝑒</m:t>
                    </m:r>
                  </m:oMath>
                </a14:m>
                <a:r>
                  <a:rPr lang="en-US" altLang="zh-CN" sz="2200" dirty="0">
                    <a:latin typeface="Trebuchet MS" panose="020B0603020202020204" pitchFamily="34" charset="0"/>
                    <a:ea typeface="+mn-lt"/>
                    <a:cs typeface="+mn-lt"/>
                  </a:rPr>
                  <a:t>) and its own window. Then adjust its increase step size inversely proportionally. </a:t>
                </a: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7B087B7-6C3B-369E-5C1F-A58A05D59D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068" y="2016261"/>
                <a:ext cx="10292599" cy="1107996"/>
              </a:xfrm>
              <a:prstGeom prst="rect">
                <a:avLst/>
              </a:prstGeom>
              <a:blipFill>
                <a:blip r:embed="rId3"/>
                <a:stretch>
                  <a:fillRect l="-770" t="-4396" r="-178" b="-93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E6544760-9751-352C-EC53-C434ADB2370F}"/>
                  </a:ext>
                </a:extLst>
              </p:cNvPr>
              <p:cNvSpPr/>
              <p:nvPr/>
            </p:nvSpPr>
            <p:spPr>
              <a:xfrm>
                <a:off x="968068" y="3801094"/>
                <a:ext cx="10419600" cy="1446550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r>
                  <a:rPr lang="en-US" altLang="zh-CN" sz="2200" dirty="0">
                    <a:latin typeface="Trebuchet MS" panose="020B0603020202020204" pitchFamily="34" charset="0"/>
                    <a:ea typeface="+mn-lt"/>
                    <a:cs typeface="+mn-lt"/>
                  </a:rPr>
                  <a:t>Considering delay noise in modern data centers exhibits a long-tail distribution, PrioPlus employs a simple </a:t>
                </a:r>
                <a:r>
                  <a:rPr lang="en-US" altLang="zh-CN" sz="2200" i="1" dirty="0">
                    <a:latin typeface="Trebuchet MS" panose="020B0603020202020204" pitchFamily="34" charset="0"/>
                    <a:ea typeface="+mn-lt"/>
                    <a:cs typeface="+mn-lt"/>
                  </a:rPr>
                  <a:t>filter mechanism </a:t>
                </a:r>
                <a:r>
                  <a:rPr lang="en-US" altLang="zh-CN" sz="2200" dirty="0">
                    <a:latin typeface="Trebuchet MS" panose="020B0603020202020204" pitchFamily="34" charset="0"/>
                    <a:ea typeface="+mn-lt"/>
                    <a:cs typeface="+mn-lt"/>
                  </a:rPr>
                  <a:t>to filter out infrequent large delay noises: a flow relinquishes bandwidth only when the delay exceeds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altLang="zh-CN" sz="220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𝐷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𝑙𝑖𝑚𝑖𝑡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Trebuchet MS" panose="020B0603020202020204" pitchFamily="34" charset="0"/>
                    <a:ea typeface="+mn-lt"/>
                    <a:cs typeface="+mn-lt"/>
                  </a:rPr>
                  <a:t> twice.</a:t>
                </a: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E6544760-9751-352C-EC53-C434ADB237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068" y="3801094"/>
                <a:ext cx="10419600" cy="1446550"/>
              </a:xfrm>
              <a:prstGeom prst="rect">
                <a:avLst/>
              </a:prstGeom>
              <a:blipFill>
                <a:blip r:embed="rId4"/>
                <a:stretch>
                  <a:fillRect l="-761" t="-3376" b="-71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DA639392-AD81-40C8-0844-3FAE511680E5}"/>
              </a:ext>
            </a:extLst>
          </p:cNvPr>
          <p:cNvSpPr txBox="1"/>
          <p:nvPr/>
        </p:nvSpPr>
        <p:spPr>
          <a:xfrm>
            <a:off x="3589867" y="5663223"/>
            <a:ext cx="83218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See our paper on how to determine CC’s fluctuations and delay noise in different network environments and set channel width accordingly.</a:t>
            </a:r>
          </a:p>
        </p:txBody>
      </p:sp>
    </p:spTree>
    <p:extLst>
      <p:ext uri="{BB962C8B-B14F-4D97-AF65-F5344CB8AC3E}">
        <p14:creationId xmlns:p14="http://schemas.microsoft.com/office/powerpoint/2010/main" val="97330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CDB6E-F714-200F-1FE6-A1A9829CE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E5DD1-201E-3887-B436-0C104EEE7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Testbed Evaluation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B84B028-AC79-68DC-1A77-5C3082EA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32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5366361-8290-DA27-F409-9E1A254CD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262" y="2662167"/>
            <a:ext cx="6680820" cy="20411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92F72EA-2250-694C-26B7-F20D4FF6B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483" y="4506408"/>
            <a:ext cx="6815599" cy="1743192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DF011803-59BC-C58D-02EF-A70651BEFB2B}"/>
              </a:ext>
            </a:extLst>
          </p:cNvPr>
          <p:cNvSpPr/>
          <p:nvPr/>
        </p:nvSpPr>
        <p:spPr>
          <a:xfrm>
            <a:off x="1070627" y="3556299"/>
            <a:ext cx="2693194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PrioPlus + Swift: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010A061-30CF-9FF4-3E88-15A81570F880}"/>
              </a:ext>
            </a:extLst>
          </p:cNvPr>
          <p:cNvSpPr/>
          <p:nvPr/>
        </p:nvSpPr>
        <p:spPr>
          <a:xfrm>
            <a:off x="2032256" y="5028995"/>
            <a:ext cx="2219854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Swift: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AD7B269-7B30-F656-EC6F-AFCA08C96444}"/>
              </a:ext>
            </a:extLst>
          </p:cNvPr>
          <p:cNvSpPr/>
          <p:nvPr/>
        </p:nvSpPr>
        <p:spPr>
          <a:xfrm>
            <a:off x="608012" y="1529605"/>
            <a:ext cx="10779655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000" dirty="0">
                <a:latin typeface="Trebuchet MS" panose="020B0603020202020204" pitchFamily="34" charset="0"/>
                <a:ea typeface="+mn-lt"/>
                <a:cs typeface="+mn-lt"/>
              </a:rPr>
              <a:t>Implement PrioPlus on Swift’s DPDK implementation using 79 LoCs. </a:t>
            </a:r>
          </a:p>
          <a:p>
            <a:r>
              <a:rPr lang="en-US" altLang="zh-CN" sz="2000" dirty="0">
                <a:latin typeface="Trebuchet MS" panose="020B0603020202020204" pitchFamily="34" charset="0"/>
                <a:ea typeface="+mn-lt"/>
                <a:cs typeface="+mn-lt"/>
              </a:rPr>
              <a:t>Topology:</a:t>
            </a:r>
            <a:r>
              <a:rPr lang="zh-CN" altLang="en-US" sz="2000" dirty="0">
                <a:latin typeface="Trebuchet MS" panose="020B0603020202020204" pitchFamily="34" charset="0"/>
                <a:ea typeface="+mn-lt"/>
                <a:cs typeface="+mn-lt"/>
              </a:rPr>
              <a:t> </a:t>
            </a:r>
            <a:r>
              <a:rPr lang="en-US" altLang="zh-CN" sz="2000" dirty="0">
                <a:latin typeface="Trebuchet MS" panose="020B0603020202020204" pitchFamily="34" charset="0"/>
                <a:ea typeface="+mn-lt"/>
                <a:cs typeface="+mn-lt"/>
              </a:rPr>
              <a:t>a 10 Gbps tree topology with four leaves are senders and the root is the receiver.</a:t>
            </a:r>
          </a:p>
          <a:p>
            <a:r>
              <a:rPr lang="en-US" altLang="zh-CN" sz="2000" dirty="0">
                <a:latin typeface="Trebuchet MS" panose="020B0603020202020204" pitchFamily="34" charset="0"/>
                <a:ea typeface="+mn-lt"/>
                <a:cs typeface="+mn-lt"/>
              </a:rPr>
              <a:t>Channel width: 4 us.</a:t>
            </a:r>
          </a:p>
        </p:txBody>
      </p:sp>
    </p:spTree>
    <p:extLst>
      <p:ext uri="{BB962C8B-B14F-4D97-AF65-F5344CB8AC3E}">
        <p14:creationId xmlns:p14="http://schemas.microsoft.com/office/powerpoint/2010/main" val="993767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857BA-0F68-4D24-196D-9C3F29F0C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8D48D-7076-0041-3306-E3141DB1A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Simulation Evaluation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038E8C5-E28C-BCD1-A758-E1900D6DB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33</a:t>
            </a:fld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9DEFA4D-D096-4E8D-A10B-40C624FA602D}"/>
              </a:ext>
            </a:extLst>
          </p:cNvPr>
          <p:cNvSpPr/>
          <p:nvPr/>
        </p:nvSpPr>
        <p:spPr>
          <a:xfrm>
            <a:off x="608012" y="1529605"/>
            <a:ext cx="10955858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Flow scheduling scenario: The performance of PrioPlus with Swift closely approaches </a:t>
            </a:r>
            <a:r>
              <a:rPr lang="en-US" altLang="zh-CN" sz="2200" b="1" dirty="0">
                <a:latin typeface="Trebuchet MS" panose="020B0603020202020204" pitchFamily="34" charset="0"/>
                <a:ea typeface="+mn-lt"/>
                <a:cs typeface="+mn-lt"/>
              </a:rPr>
              <a:t>ideal physical priority</a:t>
            </a:r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 with Swift, with average FCT being </a:t>
            </a:r>
            <a:r>
              <a:rPr lang="en-US" altLang="zh-CN" sz="2200" b="1" dirty="0">
                <a:latin typeface="Trebuchet MS" panose="020B0603020202020204" pitchFamily="34" charset="0"/>
                <a:ea typeface="+mn-lt"/>
                <a:cs typeface="+mn-lt"/>
              </a:rPr>
              <a:t>at most 8% worse</a:t>
            </a:r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.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900AB19-0BF7-859A-B9C0-69960D5F3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766" y="3344465"/>
            <a:ext cx="4910308" cy="285483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FAE8123B-39DF-C45C-3C9B-A0ACC7E328FD}"/>
              </a:ext>
            </a:extLst>
          </p:cNvPr>
          <p:cNvGrpSpPr/>
          <p:nvPr/>
        </p:nvGrpSpPr>
        <p:grpSpPr>
          <a:xfrm>
            <a:off x="6900096" y="3529778"/>
            <a:ext cx="3121824" cy="2206994"/>
            <a:chOff x="6751108" y="2828612"/>
            <a:chExt cx="3443312" cy="2434272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4CBCF8B6-3632-807E-95FB-7F3C35F39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8733" y="4643754"/>
              <a:ext cx="3395687" cy="61913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2E034E96-15DA-415F-8378-FE1C2B592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79683" y="4039679"/>
              <a:ext cx="3395687" cy="619130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F825729D-95B6-EDA8-C02D-C67E5D03A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79683" y="3432688"/>
              <a:ext cx="3395687" cy="61913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1974B62B-587F-6D97-A959-CCBA8315A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51108" y="2828612"/>
              <a:ext cx="3395687" cy="619130"/>
            </a:xfrm>
            <a:prstGeom prst="rect">
              <a:avLst/>
            </a:prstGeom>
          </p:spPr>
        </p:pic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81D21DD5-9810-4CD8-85B5-C78A2D36412E}"/>
              </a:ext>
            </a:extLst>
          </p:cNvPr>
          <p:cNvSpPr/>
          <p:nvPr/>
        </p:nvSpPr>
        <p:spPr>
          <a:xfrm>
            <a:off x="608012" y="2426603"/>
            <a:ext cx="10955858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000" dirty="0">
                <a:latin typeface="Trebuchet MS" panose="020B0603020202020204" pitchFamily="34" charset="0"/>
                <a:ea typeface="+mn-lt"/>
                <a:cs typeface="+mn-lt"/>
              </a:rPr>
              <a:t>Topology: stranded fat-tree with k=6. Workload: </a:t>
            </a:r>
            <a:r>
              <a:rPr lang="en-US" altLang="zh-CN" sz="2000" dirty="0" err="1">
                <a:latin typeface="Trebuchet MS" panose="020B0603020202020204" pitchFamily="34" charset="0"/>
                <a:ea typeface="+mn-lt"/>
                <a:cs typeface="+mn-lt"/>
              </a:rPr>
              <a:t>WebSearch</a:t>
            </a:r>
            <a:r>
              <a:rPr lang="en-US" altLang="zh-CN" sz="2000" dirty="0">
                <a:latin typeface="Trebuchet MS" panose="020B0603020202020204" pitchFamily="34" charset="0"/>
                <a:ea typeface="+mn-lt"/>
                <a:cs typeface="+mn-lt"/>
              </a:rPr>
              <a:t>. Channel width: 4 us. </a:t>
            </a:r>
          </a:p>
          <a:p>
            <a:r>
              <a:rPr lang="en-US" altLang="zh-CN" sz="2000" dirty="0">
                <a:latin typeface="Trebuchet MS" panose="020B0603020202020204" pitchFamily="34" charset="0"/>
                <a:ea typeface="+mn-lt"/>
                <a:cs typeface="+mn-lt"/>
              </a:rPr>
              <a:t>Buffer: 4.4 MB/</a:t>
            </a:r>
            <a:r>
              <a:rPr lang="en-US" altLang="zh-CN" sz="2000" dirty="0" err="1">
                <a:latin typeface="Trebuchet MS" panose="020B0603020202020204" pitchFamily="34" charset="0"/>
                <a:ea typeface="+mn-lt"/>
                <a:cs typeface="+mn-lt"/>
              </a:rPr>
              <a:t>Tbps</a:t>
            </a:r>
            <a:r>
              <a:rPr lang="en-US" altLang="zh-CN" sz="2000" dirty="0">
                <a:latin typeface="Trebuchet MS" panose="020B0603020202020204" pitchFamily="34" charset="0"/>
                <a:ea typeface="+mn-lt"/>
                <a:cs typeface="+mn-lt"/>
              </a:rPr>
              <a:t>, aligned with the latest switch.</a:t>
            </a:r>
          </a:p>
        </p:txBody>
      </p:sp>
    </p:spTree>
    <p:extLst>
      <p:ext uri="{BB962C8B-B14F-4D97-AF65-F5344CB8AC3E}">
        <p14:creationId xmlns:p14="http://schemas.microsoft.com/office/powerpoint/2010/main" val="3044660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3A33F-9383-5658-D3CC-1FD761046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CB4865-A3A7-4992-628D-25CFA3EEF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Simulation Evaluation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1924122-44B1-9B47-1CFD-0DA5A663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34</a:t>
            </a:fld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65B906B-DB33-21A1-2DC4-D16CED915F2E}"/>
              </a:ext>
            </a:extLst>
          </p:cNvPr>
          <p:cNvSpPr/>
          <p:nvPr/>
        </p:nvSpPr>
        <p:spPr>
          <a:xfrm>
            <a:off x="608012" y="1529605"/>
            <a:ext cx="10884524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200" dirty="0" err="1">
                <a:latin typeface="Trebuchet MS" panose="020B0603020202020204" pitchFamily="34" charset="0"/>
                <a:ea typeface="+mn-lt"/>
                <a:cs typeface="+mn-lt"/>
              </a:rPr>
              <a:t>Coflow</a:t>
            </a:r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 scheduling scenario: When the load is at 40%/70%, the average speedup ratio of PrioPlus with Swift is </a:t>
            </a:r>
            <a:r>
              <a:rPr lang="en-US" altLang="zh-CN" sz="2200" b="1" dirty="0">
                <a:latin typeface="Trebuchet MS" panose="020B0603020202020204" pitchFamily="34" charset="0"/>
                <a:ea typeface="+mn-lt"/>
                <a:cs typeface="+mn-lt"/>
              </a:rPr>
              <a:t>12%/21% higher </a:t>
            </a:r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than that of physical priority with Swift.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77500B1-2BBB-D444-9B37-9FDCD3FC6EE7}"/>
              </a:ext>
            </a:extLst>
          </p:cNvPr>
          <p:cNvSpPr txBox="1"/>
          <p:nvPr/>
        </p:nvSpPr>
        <p:spPr>
          <a:xfrm>
            <a:off x="388667" y="5883012"/>
            <a:ext cx="11414664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See our paper for evaluations on </a:t>
            </a:r>
            <a:r>
              <a:rPr lang="en-US" altLang="zh-CN" sz="1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incast</a:t>
            </a:r>
            <a:r>
              <a:rPr lang="en-US" altLang="zh-CN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, noise </a:t>
            </a:r>
            <a:r>
              <a:rPr lang="en-US" altLang="zh-CN" sz="1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robustness,model</a:t>
            </a:r>
            <a:r>
              <a:rPr lang="en-US" altLang="zh-CN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 training and so on…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99F95BE-6C6D-6446-644B-72A4CC75F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02" y="3723512"/>
            <a:ext cx="10725195" cy="167085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0B11D98-9B20-47BB-C7BF-A2ADC79EAD41}"/>
              </a:ext>
            </a:extLst>
          </p:cNvPr>
          <p:cNvSpPr/>
          <p:nvPr/>
        </p:nvSpPr>
        <p:spPr>
          <a:xfrm>
            <a:off x="1971938" y="5394370"/>
            <a:ext cx="3624528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altLang="zh-CN" sz="2000" dirty="0" err="1">
                <a:latin typeface="Trebuchet MS" panose="020B0603020202020204" pitchFamily="34" charset="0"/>
                <a:ea typeface="+mn-lt"/>
                <a:cs typeface="+mn-lt"/>
              </a:rPr>
              <a:t>Coflow</a:t>
            </a:r>
            <a:r>
              <a:rPr lang="en-US" altLang="zh-CN" sz="2000" dirty="0">
                <a:latin typeface="Trebuchet MS" panose="020B0603020202020204" pitchFamily="34" charset="0"/>
                <a:ea typeface="+mn-lt"/>
                <a:cs typeface="+mn-lt"/>
              </a:rPr>
              <a:t> scenario at 40% load.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278CA7C-26FC-3626-BF84-0A266BDC1057}"/>
              </a:ext>
            </a:extLst>
          </p:cNvPr>
          <p:cNvSpPr/>
          <p:nvPr/>
        </p:nvSpPr>
        <p:spPr>
          <a:xfrm>
            <a:off x="7289004" y="5394370"/>
            <a:ext cx="3624528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altLang="zh-CN" sz="2000" dirty="0" err="1">
                <a:latin typeface="Trebuchet MS" panose="020B0603020202020204" pitchFamily="34" charset="0"/>
                <a:ea typeface="+mn-lt"/>
                <a:cs typeface="+mn-lt"/>
              </a:rPr>
              <a:t>Coflow</a:t>
            </a:r>
            <a:r>
              <a:rPr lang="en-US" altLang="zh-CN" sz="2000" dirty="0">
                <a:latin typeface="Trebuchet MS" panose="020B0603020202020204" pitchFamily="34" charset="0"/>
                <a:ea typeface="+mn-lt"/>
                <a:cs typeface="+mn-lt"/>
              </a:rPr>
              <a:t> scenario at 70% load.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386A774-8323-F2DB-ACE5-A366D3DBAEE0}"/>
              </a:ext>
            </a:extLst>
          </p:cNvPr>
          <p:cNvSpPr/>
          <p:nvPr/>
        </p:nvSpPr>
        <p:spPr>
          <a:xfrm>
            <a:off x="608012" y="2426603"/>
            <a:ext cx="10955858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000" dirty="0">
                <a:latin typeface="Trebuchet MS" panose="020B0603020202020204" pitchFamily="34" charset="0"/>
                <a:ea typeface="+mn-lt"/>
                <a:cs typeface="+mn-lt"/>
              </a:rPr>
              <a:t>Topology: fat-tree with 320 hosts. Workload: Facebook Hadoop trace. Channel width: 4 us. </a:t>
            </a:r>
          </a:p>
          <a:p>
            <a:r>
              <a:rPr lang="en-US" altLang="zh-CN" sz="2000" dirty="0">
                <a:latin typeface="Trebuchet MS" panose="020B0603020202020204" pitchFamily="34" charset="0"/>
                <a:ea typeface="+mn-lt"/>
                <a:cs typeface="+mn-lt"/>
              </a:rPr>
              <a:t>Buffer: 32 MB to avoid insufficient buffer impacting the performance of physical priorities.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F12E9E4-6AB4-6416-4A9F-EE674BD0F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87" y="3402553"/>
            <a:ext cx="10771183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82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EDF29-55E4-7A24-0794-82C32381A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70B4CB-569F-2655-E7DD-08BB1001A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04236F7-444B-FB3E-2196-0E685F31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35</a:t>
            </a:fld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4CEDE22-D0C1-6B7E-9FE8-F1925901286D}"/>
              </a:ext>
            </a:extLst>
          </p:cNvPr>
          <p:cNvSpPr/>
          <p:nvPr/>
        </p:nvSpPr>
        <p:spPr>
          <a:xfrm>
            <a:off x="806610" y="1569650"/>
            <a:ext cx="10357109" cy="26776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</a:rPr>
              <a:t>PrioPlus is a congestion control enhancement algorithm designed to integrate with existing delay-based CC mechanisms, enabling multiple virtual priorities within each physical queue in data centers.</a:t>
            </a:r>
          </a:p>
          <a:p>
            <a:endParaRPr lang="en-US" altLang="zh-CN" sz="2400" dirty="0">
              <a:latin typeface="Trebuchet MS" panose="020B0603020202020204" pitchFamily="34" charset="0"/>
            </a:endParaRPr>
          </a:p>
          <a:p>
            <a:r>
              <a:rPr lang="en-US" altLang="zh-CN" sz="2400" dirty="0">
                <a:latin typeface="Trebuchet MS" panose="020B0603020202020204" pitchFamily="34" charset="0"/>
              </a:rPr>
              <a:t>It is lightweight, requiring fewer than 100 lines of code modifications to existing CC implementations.</a:t>
            </a:r>
          </a:p>
          <a:p>
            <a:endParaRPr lang="en-US" altLang="zh-CN" sz="2400" dirty="0">
              <a:latin typeface="Trebuchet MS" panose="020B0603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56ACDBB-5882-AEAB-EE46-52DBA15012C1}"/>
              </a:ext>
            </a:extLst>
          </p:cNvPr>
          <p:cNvSpPr txBox="1"/>
          <p:nvPr/>
        </p:nvSpPr>
        <p:spPr>
          <a:xfrm>
            <a:off x="806610" y="5156198"/>
            <a:ext cx="102762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rebuchet MS" panose="020B0603020202020204" pitchFamily="34" charset="0"/>
              </a:rPr>
              <a:t>Find our open-source code with a one-click script to reproduce our results on:</a:t>
            </a:r>
          </a:p>
          <a:p>
            <a:pPr algn="r"/>
            <a:r>
              <a:rPr lang="en-US" altLang="zh-CN" sz="2000" i="1" u="sng" dirty="0">
                <a:latin typeface="Trebuchet MS" panose="020B0603020202020204" pitchFamily="34" charset="0"/>
              </a:rPr>
              <a:t>https://github.com/NASA-NJU/PrioPlus</a:t>
            </a:r>
          </a:p>
        </p:txBody>
      </p:sp>
    </p:spTree>
    <p:extLst>
      <p:ext uri="{BB962C8B-B14F-4D97-AF65-F5344CB8AC3E}">
        <p14:creationId xmlns:p14="http://schemas.microsoft.com/office/powerpoint/2010/main" val="341162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07E7D-3299-50C4-C9F7-E6070B73B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73B2A6D-77F5-0076-C1A7-B672C2620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B3EF2FB8-ED63-4231-ECF6-F48BE5BE8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/>
              </a:rPr>
              <a:t>Only a Few Priority Queues Are Offered</a:t>
            </a:r>
            <a:endParaRPr lang="zh-CN" altLang="en-US" dirty="0">
              <a:solidFill>
                <a:srgbClr val="000000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E98FD9C-20ED-0E77-AB20-BCBA1856B4B9}"/>
              </a:ext>
            </a:extLst>
          </p:cNvPr>
          <p:cNvSpPr/>
          <p:nvPr/>
        </p:nvSpPr>
        <p:spPr>
          <a:xfrm>
            <a:off x="608012" y="1529605"/>
            <a:ext cx="10707687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Direct reason: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 Priority-related protocols limit the number of priority queues.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F5AC05E-99FD-E21E-0960-3B04F0955E94}"/>
              </a:ext>
            </a:extLst>
          </p:cNvPr>
          <p:cNvSpPr/>
          <p:nvPr/>
        </p:nvSpPr>
        <p:spPr>
          <a:xfrm>
            <a:off x="608013" y="5754593"/>
            <a:ext cx="10647940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Current commercial switches typically support only 8 or 12 priority queues.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9669792-94B1-7768-F9A9-F7C649B53043}"/>
              </a:ext>
            </a:extLst>
          </p:cNvPr>
          <p:cNvGrpSpPr/>
          <p:nvPr/>
        </p:nvGrpSpPr>
        <p:grpSpPr>
          <a:xfrm>
            <a:off x="6292978" y="2113022"/>
            <a:ext cx="5199558" cy="3461968"/>
            <a:chOff x="6292978" y="2113022"/>
            <a:chExt cx="5199558" cy="3461968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63FE1C98-6C3E-5585-C933-F934A15A92DC}"/>
                </a:ext>
              </a:extLst>
            </p:cNvPr>
            <p:cNvSpPr/>
            <p:nvPr/>
          </p:nvSpPr>
          <p:spPr>
            <a:xfrm>
              <a:off x="6492779" y="2356681"/>
              <a:ext cx="4951481" cy="8138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3AA54278-18EF-4A52-8BBC-5B976E322EF9}"/>
                </a:ext>
              </a:extLst>
            </p:cNvPr>
            <p:cNvSpPr txBox="1"/>
            <p:nvPr/>
          </p:nvSpPr>
          <p:spPr>
            <a:xfrm>
              <a:off x="7216462" y="2412318"/>
              <a:ext cx="40992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Trebuchet MS" panose="020B0603020202020204" pitchFamily="34" charset="0"/>
                </a:rPr>
                <a:t>DSCP only supports 12 priority mapping as per the standard</a:t>
              </a:r>
              <a:endParaRPr lang="zh-CN" altLang="en-US" sz="2000" b="1" dirty="0">
                <a:latin typeface="Trebuchet MS" panose="020B0603020202020204" pitchFamily="34" charset="0"/>
              </a:endParaRPr>
            </a:p>
          </p:txBody>
        </p: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62A6671E-23A3-B84F-01B6-900E2A58B26C}"/>
                </a:ext>
              </a:extLst>
            </p:cNvPr>
            <p:cNvSpPr/>
            <p:nvPr/>
          </p:nvSpPr>
          <p:spPr>
            <a:xfrm>
              <a:off x="6492779" y="2345860"/>
              <a:ext cx="4951481" cy="32291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5C37A86D-A905-3503-5E07-0BA7A2CB2DE0}"/>
                </a:ext>
              </a:extLst>
            </p:cNvPr>
            <p:cNvSpPr/>
            <p:nvPr/>
          </p:nvSpPr>
          <p:spPr>
            <a:xfrm>
              <a:off x="6292978" y="2113022"/>
              <a:ext cx="499412" cy="499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i="1" dirty="0">
                  <a:latin typeface="Trebuchet MS" panose="020B0603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zh-CN" altLang="en-US" sz="2400" b="1" i="1" dirty="0"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71315AB2-A368-57E9-2064-1E6BD2E83EEB}"/>
                </a:ext>
              </a:extLst>
            </p:cNvPr>
            <p:cNvSpPr txBox="1"/>
            <p:nvPr/>
          </p:nvSpPr>
          <p:spPr>
            <a:xfrm>
              <a:off x="7240585" y="3651107"/>
              <a:ext cx="160953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Trebuchet MS" panose="020B0603020202020204" pitchFamily="34" charset="0"/>
                  <a:cs typeface="Arial" panose="020B0604020202020204"/>
                </a:rPr>
                <a:t>DSCP 001010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3567FCFA-7CE4-7CD6-DC3F-EFD3686664E6}"/>
                </a:ext>
              </a:extLst>
            </p:cNvPr>
            <p:cNvSpPr txBox="1"/>
            <p:nvPr/>
          </p:nvSpPr>
          <p:spPr>
            <a:xfrm>
              <a:off x="7240585" y="4125911"/>
              <a:ext cx="160953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Trebuchet MS" panose="020B0603020202020204" pitchFamily="34" charset="0"/>
                  <a:cs typeface="Arial" panose="020B0604020202020204"/>
                </a:rPr>
                <a:t>DSCP 001100</a:t>
              </a: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C4CDA09-E074-F468-C6E1-A48317044D70}"/>
                </a:ext>
              </a:extLst>
            </p:cNvPr>
            <p:cNvGrpSpPr/>
            <p:nvPr/>
          </p:nvGrpSpPr>
          <p:grpSpPr>
            <a:xfrm>
              <a:off x="9741265" y="3291599"/>
              <a:ext cx="1124642" cy="235575"/>
              <a:chOff x="2232621" y="2376512"/>
              <a:chExt cx="1113990" cy="285726"/>
            </a:xfrm>
          </p:grpSpPr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81479282-5F7D-A0DF-9C00-40D63AA4F9FB}"/>
                  </a:ext>
                </a:extLst>
              </p:cNvPr>
              <p:cNvCxnSpPr/>
              <p:nvPr/>
            </p:nvCxnSpPr>
            <p:spPr>
              <a:xfrm>
                <a:off x="2232621" y="2376512"/>
                <a:ext cx="11139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92E9CDC1-BB1C-F5E5-3885-E930A675CA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6611" y="2376512"/>
                <a:ext cx="0" cy="2857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9E4EC5E9-4B21-F602-0D50-F59918C5F3DC}"/>
                  </a:ext>
                </a:extLst>
              </p:cNvPr>
              <p:cNvCxnSpPr/>
              <p:nvPr/>
            </p:nvCxnSpPr>
            <p:spPr>
              <a:xfrm>
                <a:off x="2232621" y="2662238"/>
                <a:ext cx="11139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03CC8AA-1529-BAAF-3781-E3C5B493ADD5}"/>
                </a:ext>
              </a:extLst>
            </p:cNvPr>
            <p:cNvGrpSpPr/>
            <p:nvPr/>
          </p:nvGrpSpPr>
          <p:grpSpPr>
            <a:xfrm>
              <a:off x="9741265" y="3594597"/>
              <a:ext cx="1124642" cy="235575"/>
              <a:chOff x="2232621" y="2376512"/>
              <a:chExt cx="1113990" cy="285726"/>
            </a:xfrm>
          </p:grpSpPr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5AF73C69-3858-6FED-8356-7623C18CAAFD}"/>
                  </a:ext>
                </a:extLst>
              </p:cNvPr>
              <p:cNvCxnSpPr/>
              <p:nvPr/>
            </p:nvCxnSpPr>
            <p:spPr>
              <a:xfrm>
                <a:off x="2232621" y="2376512"/>
                <a:ext cx="11139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AAE739E8-A2E3-567E-B9B2-427563B5B0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6611" y="2376512"/>
                <a:ext cx="0" cy="2857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531DF6E2-0AD4-8E0A-AE7C-DEF35E118CC7}"/>
                  </a:ext>
                </a:extLst>
              </p:cNvPr>
              <p:cNvCxnSpPr/>
              <p:nvPr/>
            </p:nvCxnSpPr>
            <p:spPr>
              <a:xfrm>
                <a:off x="2232621" y="2662238"/>
                <a:ext cx="11139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08F12D99-964C-B004-025B-6538ED21B58A}"/>
                </a:ext>
              </a:extLst>
            </p:cNvPr>
            <p:cNvGrpSpPr/>
            <p:nvPr/>
          </p:nvGrpSpPr>
          <p:grpSpPr>
            <a:xfrm>
              <a:off x="9741265" y="4256618"/>
              <a:ext cx="1124642" cy="284136"/>
              <a:chOff x="2232621" y="2376512"/>
              <a:chExt cx="1113990" cy="285726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C0EFB85-DAE7-88E0-11E3-5C11AFD1BD06}"/>
                  </a:ext>
                </a:extLst>
              </p:cNvPr>
              <p:cNvCxnSpPr/>
              <p:nvPr/>
            </p:nvCxnSpPr>
            <p:spPr>
              <a:xfrm>
                <a:off x="2232621" y="2376512"/>
                <a:ext cx="11139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127DFAB2-C598-14CB-ACB3-1A36153FE4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6611" y="2376512"/>
                <a:ext cx="0" cy="2857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12F56B48-D124-FA0E-7295-A7E80BA4F3CC}"/>
                  </a:ext>
                </a:extLst>
              </p:cNvPr>
              <p:cNvCxnSpPr/>
              <p:nvPr/>
            </p:nvCxnSpPr>
            <p:spPr>
              <a:xfrm>
                <a:off x="2232621" y="2662238"/>
                <a:ext cx="111399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61BF09E2-C39B-832C-F093-2461680AF979}"/>
                </a:ext>
              </a:extLst>
            </p:cNvPr>
            <p:cNvSpPr/>
            <p:nvPr/>
          </p:nvSpPr>
          <p:spPr>
            <a:xfrm>
              <a:off x="9397967" y="3221284"/>
              <a:ext cx="1784384" cy="840785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36BF5903-AFBD-C505-63E7-622FBB7A9FD9}"/>
                </a:ext>
              </a:extLst>
            </p:cNvPr>
            <p:cNvSpPr txBox="1"/>
            <p:nvPr/>
          </p:nvSpPr>
          <p:spPr>
            <a:xfrm>
              <a:off x="9553776" y="3764816"/>
              <a:ext cx="15047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Trebuchet MS" panose="020B0603020202020204" pitchFamily="34" charset="0"/>
                  <a:cs typeface="Arial" panose="020B0604020202020204"/>
                </a:rPr>
                <a:t>Cisco switch</a:t>
              </a:r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3759CED4-95AB-9ECA-0509-0FFC86BA1FAA}"/>
                </a:ext>
              </a:extLst>
            </p:cNvPr>
            <p:cNvSpPr/>
            <p:nvPr/>
          </p:nvSpPr>
          <p:spPr>
            <a:xfrm>
              <a:off x="9397967" y="4170225"/>
              <a:ext cx="1784384" cy="629752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334EC1C-C0CC-5271-68F3-789B58D197D4}"/>
                </a:ext>
              </a:extLst>
            </p:cNvPr>
            <p:cNvSpPr txBox="1"/>
            <p:nvPr/>
          </p:nvSpPr>
          <p:spPr>
            <a:xfrm>
              <a:off x="9553776" y="4500532"/>
              <a:ext cx="15047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Trebuchet MS" panose="020B0603020202020204" pitchFamily="34" charset="0"/>
                  <a:cs typeface="Arial" panose="020B0604020202020204"/>
                </a:rPr>
                <a:t>HP switch</a:t>
              </a:r>
            </a:p>
          </p:txBody>
        </p: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313017D8-6688-4C51-5719-1B78EE2466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6672" y="3411611"/>
              <a:ext cx="894592" cy="2835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2AD56A2F-FC4B-9AC8-ACFE-9732CD512D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6672" y="3725221"/>
              <a:ext cx="947445" cy="4442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F7A3FC64-CD4E-CC1E-B6A1-0F9A0D6777EC}"/>
                </a:ext>
              </a:extLst>
            </p:cNvPr>
            <p:cNvCxnSpPr>
              <a:cxnSpLocks/>
            </p:cNvCxnSpPr>
            <p:nvPr/>
          </p:nvCxnSpPr>
          <p:spPr>
            <a:xfrm>
              <a:off x="8854331" y="3936254"/>
              <a:ext cx="859484" cy="42165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B770D4DF-746B-BE47-EED3-4BF744D5AC38}"/>
                </a:ext>
              </a:extLst>
            </p:cNvPr>
            <p:cNvCxnSpPr>
              <a:cxnSpLocks/>
            </p:cNvCxnSpPr>
            <p:nvPr/>
          </p:nvCxnSpPr>
          <p:spPr>
            <a:xfrm>
              <a:off x="8846672" y="4421544"/>
              <a:ext cx="840493" cy="5192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CBBD0793-E772-0FB6-B421-E55A5886B7B3}"/>
                </a:ext>
              </a:extLst>
            </p:cNvPr>
            <p:cNvSpPr txBox="1"/>
            <p:nvPr/>
          </p:nvSpPr>
          <p:spPr>
            <a:xfrm>
              <a:off x="6541055" y="4871061"/>
              <a:ext cx="495148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latin typeface="Trebuchet MS" panose="020B0603020202020204" pitchFamily="34" charset="0"/>
                  <a:cs typeface="Arial" panose="020B0604020202020204"/>
                </a:rPr>
                <a:t>Non-standard DSCP map to different queues across different manufacturers' switches.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7969D1B-7D2F-8C6D-9EF2-F72A97DEB980}"/>
              </a:ext>
            </a:extLst>
          </p:cNvPr>
          <p:cNvGrpSpPr/>
          <p:nvPr/>
        </p:nvGrpSpPr>
        <p:grpSpPr>
          <a:xfrm>
            <a:off x="716119" y="2106847"/>
            <a:ext cx="5031807" cy="3470630"/>
            <a:chOff x="716119" y="2106847"/>
            <a:chExt cx="5031807" cy="3470630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D2190235-8E91-F7A1-B65A-F7D1E05FCFF0}"/>
                </a:ext>
              </a:extLst>
            </p:cNvPr>
            <p:cNvSpPr/>
            <p:nvPr/>
          </p:nvSpPr>
          <p:spPr>
            <a:xfrm>
              <a:off x="957054" y="2348347"/>
              <a:ext cx="4790872" cy="8203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9855A255-E689-4C13-E41A-834B91929EC7}"/>
                </a:ext>
              </a:extLst>
            </p:cNvPr>
            <p:cNvSpPr txBox="1"/>
            <p:nvPr/>
          </p:nvSpPr>
          <p:spPr>
            <a:xfrm>
              <a:off x="1117374" y="2426143"/>
              <a:ext cx="42462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Trebuchet MS" panose="020B0603020202020204" pitchFamily="34" charset="0"/>
                </a:rPr>
                <a:t>PFC only supports 8 priorities </a:t>
              </a:r>
            </a:p>
            <a:p>
              <a:pPr algn="ctr"/>
              <a:r>
                <a:rPr lang="en-US" altLang="zh-CN" sz="2000" b="1" dirty="0">
                  <a:latin typeface="Trebuchet MS" panose="020B0603020202020204" pitchFamily="34" charset="0"/>
                </a:rPr>
                <a:t>in its header format</a:t>
              </a:r>
              <a:endParaRPr lang="zh-CN" altLang="en-US" sz="2000" b="1" dirty="0">
                <a:latin typeface="Trebuchet MS" panose="020B0603020202020204" pitchFamily="34" charset="0"/>
              </a:endParaRPr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D697918D-463F-52BD-F283-8D55CF21B040}"/>
                </a:ext>
              </a:extLst>
            </p:cNvPr>
            <p:cNvSpPr/>
            <p:nvPr/>
          </p:nvSpPr>
          <p:spPr>
            <a:xfrm>
              <a:off x="957054" y="2348347"/>
              <a:ext cx="4790872" cy="32291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0C388878-38B4-95EA-C464-AD92401C07E7}"/>
                </a:ext>
              </a:extLst>
            </p:cNvPr>
            <p:cNvSpPr/>
            <p:nvPr/>
          </p:nvSpPr>
          <p:spPr>
            <a:xfrm>
              <a:off x="716119" y="2106847"/>
              <a:ext cx="503408" cy="5034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400" b="1" i="1" dirty="0">
                  <a:latin typeface="Trebuchet MS" panose="020B0603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zh-CN" altLang="en-US" sz="2400" b="1" i="1" dirty="0"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F9BE7C43-DB97-CF31-6A87-475F3A457CB2}"/>
                </a:ext>
              </a:extLst>
            </p:cNvPr>
            <p:cNvSpPr/>
            <p:nvPr/>
          </p:nvSpPr>
          <p:spPr>
            <a:xfrm>
              <a:off x="2032202" y="3788712"/>
              <a:ext cx="303011" cy="414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0</a:t>
              </a:r>
              <a:endParaRPr lang="zh-CN" altLang="en-US" sz="2000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98D3146-471F-498C-9A64-C2B27502AFE3}"/>
                </a:ext>
              </a:extLst>
            </p:cNvPr>
            <p:cNvSpPr/>
            <p:nvPr/>
          </p:nvSpPr>
          <p:spPr>
            <a:xfrm>
              <a:off x="2335213" y="3788712"/>
              <a:ext cx="303011" cy="414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1</a:t>
              </a:r>
              <a:endParaRPr lang="zh-CN" altLang="en-US" sz="2000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8579A61-609D-F73D-852F-7D33628D1EC0}"/>
                </a:ext>
              </a:extLst>
            </p:cNvPr>
            <p:cNvSpPr/>
            <p:nvPr/>
          </p:nvSpPr>
          <p:spPr>
            <a:xfrm>
              <a:off x="2638224" y="3788712"/>
              <a:ext cx="303011" cy="414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0</a:t>
              </a:r>
              <a:endParaRPr lang="zh-CN" altLang="en-US" sz="2000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629D49E0-D18A-76B2-1D06-E7767D2CC52E}"/>
                </a:ext>
              </a:extLst>
            </p:cNvPr>
            <p:cNvSpPr/>
            <p:nvPr/>
          </p:nvSpPr>
          <p:spPr>
            <a:xfrm>
              <a:off x="2941235" y="3788712"/>
              <a:ext cx="303011" cy="414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0</a:t>
              </a:r>
              <a:endParaRPr lang="zh-CN" altLang="en-US" sz="2000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27C4B4AF-FBBF-9CEC-7430-8EF6AB642905}"/>
                </a:ext>
              </a:extLst>
            </p:cNvPr>
            <p:cNvSpPr/>
            <p:nvPr/>
          </p:nvSpPr>
          <p:spPr>
            <a:xfrm>
              <a:off x="3240522" y="3788712"/>
              <a:ext cx="303011" cy="414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1</a:t>
              </a:r>
              <a:endParaRPr lang="zh-CN" altLang="en-US" sz="2000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6AC2A7E1-FA39-BE74-CD07-D66A5EE69DB1}"/>
                </a:ext>
              </a:extLst>
            </p:cNvPr>
            <p:cNvSpPr/>
            <p:nvPr/>
          </p:nvSpPr>
          <p:spPr>
            <a:xfrm>
              <a:off x="3543533" y="3788712"/>
              <a:ext cx="303011" cy="414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0</a:t>
              </a:r>
              <a:endParaRPr lang="zh-CN" altLang="en-US" sz="2000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53FEE589-E963-7307-8CE5-E1990911926A}"/>
                </a:ext>
              </a:extLst>
            </p:cNvPr>
            <p:cNvSpPr/>
            <p:nvPr/>
          </p:nvSpPr>
          <p:spPr>
            <a:xfrm>
              <a:off x="3846544" y="3788712"/>
              <a:ext cx="303011" cy="414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0</a:t>
              </a:r>
              <a:endParaRPr lang="zh-CN" altLang="en-US" sz="2000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AA27C80C-DE6B-5495-4A7B-497A0C55292D}"/>
                </a:ext>
              </a:extLst>
            </p:cNvPr>
            <p:cNvSpPr/>
            <p:nvPr/>
          </p:nvSpPr>
          <p:spPr>
            <a:xfrm>
              <a:off x="4149555" y="3788712"/>
              <a:ext cx="303011" cy="414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Trebuchet MS" panose="020B0603020202020204" pitchFamily="34" charset="0"/>
                  <a:cs typeface="Calibri" panose="020F0502020204030204" pitchFamily="34" charset="0"/>
                </a:rPr>
                <a:t>0</a:t>
              </a:r>
              <a:endParaRPr lang="zh-CN" altLang="en-US" sz="2000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00AEB29-C807-0FA2-227E-F0E391A17181}"/>
                </a:ext>
              </a:extLst>
            </p:cNvPr>
            <p:cNvSpPr txBox="1"/>
            <p:nvPr/>
          </p:nvSpPr>
          <p:spPr>
            <a:xfrm>
              <a:off x="2143850" y="3338523"/>
              <a:ext cx="23087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Trebuchet MS" panose="020B0603020202020204" pitchFamily="34" charset="0"/>
                  <a:cs typeface="Arial" panose="020B0604020202020204"/>
                </a:rPr>
                <a:t>PFC enable vector</a:t>
              </a:r>
            </a:p>
          </p:txBody>
        </p:sp>
        <p:sp>
          <p:nvSpPr>
            <p:cNvPr id="52" name="左大括号 51">
              <a:extLst>
                <a:ext uri="{FF2B5EF4-FFF2-40B4-BE49-F238E27FC236}">
                  <a16:creationId xmlns:a16="http://schemas.microsoft.com/office/drawing/2014/main" id="{BD8AAB03-2DC7-2D3A-B2B9-70AB25264496}"/>
                </a:ext>
              </a:extLst>
            </p:cNvPr>
            <p:cNvSpPr/>
            <p:nvPr/>
          </p:nvSpPr>
          <p:spPr>
            <a:xfrm rot="16200000">
              <a:off x="3128867" y="3106113"/>
              <a:ext cx="227040" cy="2420364"/>
            </a:xfrm>
            <a:prstGeom prst="leftBrace">
              <a:avLst>
                <a:gd name="adj1" fmla="val 58680"/>
                <a:gd name="adj2" fmla="val 5000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A6DD2B25-96E8-8852-5414-D25859604D3D}"/>
                </a:ext>
              </a:extLst>
            </p:cNvPr>
            <p:cNvSpPr txBox="1"/>
            <p:nvPr/>
          </p:nvSpPr>
          <p:spPr>
            <a:xfrm>
              <a:off x="993247" y="4885508"/>
              <a:ext cx="454395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latin typeface="Trebuchet MS" panose="020B0603020202020204" pitchFamily="34" charset="0"/>
                  <a:cs typeface="Arial" panose="020B0604020202020204"/>
                </a:rPr>
                <a:t>PFC frames utilize an 8-bit bitmap to </a:t>
              </a:r>
            </a:p>
            <a:p>
              <a:r>
                <a:rPr lang="en-US" altLang="zh-CN" b="1" dirty="0">
                  <a:latin typeface="Trebuchet MS" panose="020B0603020202020204" pitchFamily="34" charset="0"/>
                  <a:cs typeface="Arial" panose="020B0604020202020204"/>
                </a:rPr>
                <a:t>denote the paused or resumed priorities.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7EBD9904-CF53-3C17-AE98-9626E70D8983}"/>
                </a:ext>
              </a:extLst>
            </p:cNvPr>
            <p:cNvSpPr txBox="1"/>
            <p:nvPr/>
          </p:nvSpPr>
          <p:spPr>
            <a:xfrm>
              <a:off x="2086164" y="4402271"/>
              <a:ext cx="230871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Trebuchet MS" panose="020B0603020202020204" pitchFamily="34" charset="0"/>
                  <a:cs typeface="Arial" panose="020B0604020202020204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492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68D24-5C2A-3B29-3B99-D977FD179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996FDA6-EC50-E1A6-A8EF-B36ABA1C4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2BA148C-FD40-AD62-E16D-04627161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/>
              </a:rPr>
              <a:t>Only a Few Priority Queues Are Offered</a:t>
            </a:r>
            <a:endParaRPr lang="zh-CN" altLang="en-US" dirty="0">
              <a:solidFill>
                <a:srgbClr val="000000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424C4EF-9960-0053-AB2C-25EF211534A6}"/>
              </a:ext>
            </a:extLst>
          </p:cNvPr>
          <p:cNvSpPr/>
          <p:nvPr/>
        </p:nvSpPr>
        <p:spPr>
          <a:xfrm>
            <a:off x="608013" y="1518337"/>
            <a:ext cx="10647940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Trend: 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The decreasing buffer-to-bandwidth ratio in switches limits the number of priority queues.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7074CBB7-F59A-6477-AA84-4E6993EA8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032" y="2648533"/>
            <a:ext cx="8117955" cy="3447468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417E6B6-3567-BF36-C785-BB240745C62A}"/>
              </a:ext>
            </a:extLst>
          </p:cNvPr>
          <p:cNvGrpSpPr/>
          <p:nvPr/>
        </p:nvGrpSpPr>
        <p:grpSpPr>
          <a:xfrm>
            <a:off x="3996267" y="3225800"/>
            <a:ext cx="4049592" cy="2262559"/>
            <a:chOff x="3996267" y="3225800"/>
            <a:chExt cx="4049592" cy="2262559"/>
          </a:xfrm>
        </p:grpSpPr>
        <p:sp>
          <p:nvSpPr>
            <p:cNvPr id="4" name="思想气泡: 云 3">
              <a:extLst>
                <a:ext uri="{FF2B5EF4-FFF2-40B4-BE49-F238E27FC236}">
                  <a16:creationId xmlns:a16="http://schemas.microsoft.com/office/drawing/2014/main" id="{8153BBBC-1ACF-3841-330F-F4872AA9D4B1}"/>
                </a:ext>
              </a:extLst>
            </p:cNvPr>
            <p:cNvSpPr/>
            <p:nvPr/>
          </p:nvSpPr>
          <p:spPr>
            <a:xfrm>
              <a:off x="3996267" y="3225800"/>
              <a:ext cx="4049592" cy="2262559"/>
            </a:xfrm>
            <a:prstGeom prst="cloudCallout">
              <a:avLst>
                <a:gd name="adj1" fmla="val -48623"/>
                <a:gd name="adj2" fmla="val 4341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0B71AF13-1560-7BBA-0FA5-E282071B1E12}"/>
                </a:ext>
              </a:extLst>
            </p:cNvPr>
            <p:cNvSpPr/>
            <p:nvPr/>
          </p:nvSpPr>
          <p:spPr>
            <a:xfrm>
              <a:off x="4414496" y="3699211"/>
              <a:ext cx="3546697" cy="1323439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altLang="zh-CN" sz="2000" dirty="0">
                  <a:latin typeface="Trebuchet MS" panose="020B0603020202020204" pitchFamily="34" charset="0"/>
                  <a:ea typeface="+mn-lt"/>
                  <a:cs typeface="+mn-lt"/>
                </a:rPr>
                <a:t>Microsoft@Sigcomm’16:</a:t>
              </a:r>
              <a:r>
                <a:rPr lang="zh-CN" altLang="en-US" sz="2000" dirty="0">
                  <a:latin typeface="Trebuchet MS" panose="020B0603020202020204" pitchFamily="34" charset="0"/>
                  <a:ea typeface="+mn-lt"/>
                  <a:cs typeface="+mn-lt"/>
                </a:rPr>
                <a:t> </a:t>
              </a:r>
              <a:r>
                <a:rPr lang="en-US" altLang="zh-CN" sz="2000" dirty="0">
                  <a:latin typeface="Trebuchet MS" panose="020B0603020202020204" pitchFamily="34" charset="0"/>
                  <a:ea typeface="+mn-lt"/>
                  <a:cs typeface="+mn-lt"/>
                </a:rPr>
                <a:t>only accommodate two lossless priorities on Trident2 to conserve buffer space.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190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C51B6-2EA4-10CB-CCE1-A0581049C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D2B3848-8475-D561-6742-0C3E0CC1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F158008B-41BC-8735-3F0B-D2A86710F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6" y="608400"/>
            <a:ext cx="11278139" cy="70560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/>
              </a:rPr>
              <a:t>Virtual Priority is an Attractive </a:t>
            </a:r>
            <a:r>
              <a:rPr lang="en-US" altLang="zh-CN" dirty="0">
                <a:solidFill>
                  <a:srgbClr val="000000"/>
                </a:solidFill>
                <a:cs typeface="Arial" panose="020B0604020202020204"/>
              </a:rPr>
              <a:t>S</a:t>
            </a:r>
            <a:r>
              <a:rPr lang="en-US" altLang="zh-CN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/>
              </a:rPr>
              <a:t>olution to the Shortage</a:t>
            </a:r>
            <a:endParaRPr lang="zh-CN" altLang="en-US" dirty="0">
              <a:solidFill>
                <a:srgbClr val="000000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277" name="矩形 276">
            <a:extLst>
              <a:ext uri="{FF2B5EF4-FFF2-40B4-BE49-F238E27FC236}">
                <a16:creationId xmlns:a16="http://schemas.microsoft.com/office/drawing/2014/main" id="{55325270-C173-6C86-B909-FF66578D4D6B}"/>
              </a:ext>
            </a:extLst>
          </p:cNvPr>
          <p:cNvSpPr/>
          <p:nvPr/>
        </p:nvSpPr>
        <p:spPr>
          <a:xfrm>
            <a:off x="608013" y="1529605"/>
            <a:ext cx="10647940" cy="350865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Virtual priority: the capability of supporting multiple strict priorities within a single physical priority queue.</a:t>
            </a:r>
          </a:p>
          <a:p>
            <a:endParaRPr lang="en-US" altLang="zh-CN" sz="2400" dirty="0">
              <a:latin typeface="Trebuchet MS" panose="020B0603020202020204" pitchFamily="34" charset="0"/>
              <a:ea typeface="+mn-lt"/>
              <a:cs typeface="+mn-lt"/>
            </a:endParaRPr>
          </a:p>
          <a:p>
            <a:pPr>
              <a:spcAft>
                <a:spcPts val="1200"/>
              </a:spcAft>
            </a:pP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Virtual priority must achieve the following objectives: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b="1" i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O1</a:t>
            </a: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: Multi-priority assurance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. </a:t>
            </a:r>
          </a:p>
          <a:p>
            <a:pPr>
              <a:spcAft>
                <a:spcPts val="1200"/>
              </a:spcAft>
            </a:pPr>
            <a:endParaRPr lang="en-US" altLang="zh-CN" sz="1000" dirty="0">
              <a:latin typeface="Trebuchet MS" panose="020B0603020202020204" pitchFamily="34" charset="0"/>
              <a:ea typeface="+mn-lt"/>
              <a:cs typeface="+mn-lt"/>
            </a:endParaRPr>
          </a:p>
          <a:p>
            <a:pPr>
              <a:spcAft>
                <a:spcPts val="1200"/>
              </a:spcAft>
            </a:pPr>
            <a:endParaRPr lang="en-US" altLang="zh-CN" sz="2400" dirty="0">
              <a:latin typeface="Trebuchet MS" panose="020B0603020202020204" pitchFamily="34" charset="0"/>
              <a:ea typeface="+mn-lt"/>
              <a:cs typeface="+mn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b="1" i="1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O2</a:t>
            </a:r>
            <a:r>
              <a:rPr lang="en-US" altLang="zh-CN" sz="2400" b="1" dirty="0">
                <a:latin typeface="Trebuchet MS" panose="020B0603020202020204" pitchFamily="34" charset="0"/>
                <a:ea typeface="+mn-lt"/>
                <a:cs typeface="+mn-lt"/>
              </a:rPr>
              <a:t>: Work conservation. </a:t>
            </a:r>
            <a:endParaRPr lang="en-US" altLang="zh-CN" sz="2400" dirty="0">
              <a:latin typeface="Trebuchet MS" panose="020B0603020202020204" pitchFamily="34" charset="0"/>
              <a:ea typeface="+mn-lt"/>
              <a:cs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D3B23C8-190F-2AAD-9805-DB0C057E63E8}"/>
              </a:ext>
            </a:extLst>
          </p:cNvPr>
          <p:cNvSpPr txBox="1"/>
          <p:nvPr/>
        </p:nvSpPr>
        <p:spPr>
          <a:xfrm>
            <a:off x="1559200" y="3545541"/>
            <a:ext cx="88433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200" dirty="0">
                <a:latin typeface="Trebuchet MS" panose="020B0603020202020204" pitchFamily="34" charset="0"/>
                <a:ea typeface="+mn-lt"/>
                <a:cs typeface="+mn-lt"/>
              </a:rPr>
              <a:t>The virtual priority mechanism must ensure strict prioritization of higher-priority traffic.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5142532-C6E4-5E20-E7CA-27467FB6EEEE}"/>
              </a:ext>
            </a:extLst>
          </p:cNvPr>
          <p:cNvSpPr txBox="1"/>
          <p:nvPr/>
        </p:nvSpPr>
        <p:spPr>
          <a:xfrm>
            <a:off x="1559200" y="4899920"/>
            <a:ext cx="88433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000" dirty="0">
                <a:latin typeface="Trebuchet MS" panose="020B0603020202020204" pitchFamily="34" charset="0"/>
                <a:ea typeface="+mn-lt"/>
                <a:cs typeface="+mn-lt"/>
              </a:rPr>
              <a:t>The virtual priority mechanism should aim to fully utilize bandwidth without any waste.</a:t>
            </a:r>
            <a:endParaRPr lang="en-US" altLang="zh-CN" sz="2200" dirty="0">
              <a:latin typeface="Trebuchet MS" panose="020B0603020202020204" pitchFamily="34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487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BA0EF-E395-8AE6-4E82-30DC357F9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299FD67-98B3-C2C2-760C-F7B1DE47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7AB523C6-3AC0-4072-73FD-49542DD8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6" y="608400"/>
            <a:ext cx="11278139" cy="70560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/>
              </a:rPr>
              <a:t>Virtual Priority is an Attractive </a:t>
            </a:r>
            <a:r>
              <a:rPr lang="en-US" altLang="zh-CN" dirty="0">
                <a:solidFill>
                  <a:srgbClr val="000000"/>
                </a:solidFill>
                <a:cs typeface="Arial" panose="020B0604020202020204"/>
              </a:rPr>
              <a:t>S</a:t>
            </a:r>
            <a:r>
              <a:rPr lang="en-US" altLang="zh-CN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/>
              </a:rPr>
              <a:t>olution to the Shortage</a:t>
            </a:r>
            <a:endParaRPr lang="zh-CN" altLang="en-US" dirty="0">
              <a:solidFill>
                <a:srgbClr val="000000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277" name="矩形 276">
            <a:extLst>
              <a:ext uri="{FF2B5EF4-FFF2-40B4-BE49-F238E27FC236}">
                <a16:creationId xmlns:a16="http://schemas.microsoft.com/office/drawing/2014/main" id="{E559E28F-6B76-1C6E-D2CC-97A72D8B2A3D}"/>
              </a:ext>
            </a:extLst>
          </p:cNvPr>
          <p:cNvSpPr/>
          <p:nvPr/>
        </p:nvSpPr>
        <p:spPr>
          <a:xfrm>
            <a:off x="608013" y="1529605"/>
            <a:ext cx="10647940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With virtual priority, the limited physical priority queues could be reserved for isolation across different traffic classes.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E8DAC8E-3C7F-D6E5-F582-194C079FA0D0}"/>
              </a:ext>
            </a:extLst>
          </p:cNvPr>
          <p:cNvGrpSpPr/>
          <p:nvPr/>
        </p:nvGrpSpPr>
        <p:grpSpPr>
          <a:xfrm>
            <a:off x="906513" y="2510271"/>
            <a:ext cx="4621202" cy="3495243"/>
            <a:chOff x="906513" y="2510271"/>
            <a:chExt cx="4621202" cy="3495243"/>
          </a:xfrm>
        </p:grpSpPr>
        <p:sp>
          <p:nvSpPr>
            <p:cNvPr id="276" name="矩形 275">
              <a:extLst>
                <a:ext uri="{FF2B5EF4-FFF2-40B4-BE49-F238E27FC236}">
                  <a16:creationId xmlns:a16="http://schemas.microsoft.com/office/drawing/2014/main" id="{3FA936B3-3A25-40AC-26A5-29192D83F760}"/>
                </a:ext>
              </a:extLst>
            </p:cNvPr>
            <p:cNvSpPr/>
            <p:nvPr/>
          </p:nvSpPr>
          <p:spPr>
            <a:xfrm>
              <a:off x="957053" y="2510271"/>
              <a:ext cx="4570661" cy="10097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3" name="矩形 172">
              <a:extLst>
                <a:ext uri="{FF2B5EF4-FFF2-40B4-BE49-F238E27FC236}">
                  <a16:creationId xmlns:a16="http://schemas.microsoft.com/office/drawing/2014/main" id="{0F207764-254F-16AF-0E21-05BC618F7752}"/>
                </a:ext>
              </a:extLst>
            </p:cNvPr>
            <p:cNvSpPr/>
            <p:nvPr/>
          </p:nvSpPr>
          <p:spPr>
            <a:xfrm>
              <a:off x="957054" y="2510272"/>
              <a:ext cx="4570661" cy="34952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29223EE8-2068-4B94-5DDE-1FF6C17EAA88}"/>
                </a:ext>
              </a:extLst>
            </p:cNvPr>
            <p:cNvGrpSpPr/>
            <p:nvPr/>
          </p:nvGrpSpPr>
          <p:grpSpPr>
            <a:xfrm>
              <a:off x="3030360" y="3756854"/>
              <a:ext cx="2242298" cy="208210"/>
              <a:chOff x="5384829" y="2547393"/>
              <a:chExt cx="2242298" cy="420188"/>
            </a:xfrm>
            <a:solidFill>
              <a:srgbClr val="388E3C"/>
            </a:solidFill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0E659050-0ABA-D73B-4DAE-0876C9E7B8A4}"/>
                  </a:ext>
                </a:extLst>
              </p:cNvPr>
              <p:cNvGrpSpPr/>
              <p:nvPr/>
            </p:nvGrpSpPr>
            <p:grpSpPr>
              <a:xfrm>
                <a:off x="5384829" y="2547393"/>
                <a:ext cx="1226578" cy="420188"/>
                <a:chOff x="2232621" y="2376512"/>
                <a:chExt cx="1113990" cy="285726"/>
              </a:xfrm>
              <a:grpFill/>
            </p:grpSpPr>
            <p:cxnSp>
              <p:nvCxnSpPr>
                <p:cNvPr id="18" name="直接连接符 17">
                  <a:extLst>
                    <a:ext uri="{FF2B5EF4-FFF2-40B4-BE49-F238E27FC236}">
                      <a16:creationId xmlns:a16="http://schemas.microsoft.com/office/drawing/2014/main" id="{4CBA950E-34B4-C889-8E4E-928166FB69FB}"/>
                    </a:ext>
                  </a:extLst>
                </p:cNvPr>
                <p:cNvCxnSpPr/>
                <p:nvPr/>
              </p:nvCxnSpPr>
              <p:spPr>
                <a:xfrm>
                  <a:off x="2232621" y="2376512"/>
                  <a:ext cx="1113990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8A6BF55D-F50C-96D2-671B-B84FEB60FB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46611" y="2376512"/>
                  <a:ext cx="0" cy="28572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1DD16621-C892-76F4-AB23-7E77633B6179}"/>
                    </a:ext>
                  </a:extLst>
                </p:cNvPr>
                <p:cNvCxnSpPr/>
                <p:nvPr/>
              </p:nvCxnSpPr>
              <p:spPr>
                <a:xfrm>
                  <a:off x="2232621" y="2662238"/>
                  <a:ext cx="1113990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箭头: 右 20">
                <a:extLst>
                  <a:ext uri="{FF2B5EF4-FFF2-40B4-BE49-F238E27FC236}">
                    <a16:creationId xmlns:a16="http://schemas.microsoft.com/office/drawing/2014/main" id="{C9434DF9-063A-3AA8-F442-3EB426DA7406}"/>
                  </a:ext>
                </a:extLst>
              </p:cNvPr>
              <p:cNvSpPr/>
              <p:nvPr/>
            </p:nvSpPr>
            <p:spPr>
              <a:xfrm>
                <a:off x="6584139" y="2652180"/>
                <a:ext cx="1042988" cy="199901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0FEFF4A6-0771-9E81-911C-805FB917B70D}"/>
                  </a:ext>
                </a:extLst>
              </p:cNvPr>
              <p:cNvSpPr/>
              <p:nvPr/>
            </p:nvSpPr>
            <p:spPr>
              <a:xfrm>
                <a:off x="6337203" y="2606056"/>
                <a:ext cx="144778" cy="29245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E59A214D-AABB-ED06-F749-729C446403E7}"/>
                  </a:ext>
                </a:extLst>
              </p:cNvPr>
              <p:cNvSpPr/>
              <p:nvPr/>
            </p:nvSpPr>
            <p:spPr>
              <a:xfrm>
                <a:off x="6099118" y="2606056"/>
                <a:ext cx="144778" cy="29245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D4F38753-B48B-1DA3-A08C-F1614A798C88}"/>
                </a:ext>
              </a:extLst>
            </p:cNvPr>
            <p:cNvGrpSpPr/>
            <p:nvPr/>
          </p:nvGrpSpPr>
          <p:grpSpPr>
            <a:xfrm>
              <a:off x="3030360" y="3962896"/>
              <a:ext cx="1226578" cy="208210"/>
              <a:chOff x="2232621" y="2376512"/>
              <a:chExt cx="1113990" cy="285726"/>
            </a:xfrm>
            <a:solidFill>
              <a:srgbClr val="81C784"/>
            </a:solidFill>
          </p:grpSpPr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id="{974D38EE-C4CE-C322-0DD8-C66828C59D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6611" y="2376512"/>
                <a:ext cx="0" cy="285726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767CF7C8-C9E4-73A9-2AC4-150CCBBD26A7}"/>
                  </a:ext>
                </a:extLst>
              </p:cNvPr>
              <p:cNvCxnSpPr/>
              <p:nvPr/>
            </p:nvCxnSpPr>
            <p:spPr>
              <a:xfrm>
                <a:off x="2232621" y="2662238"/>
                <a:ext cx="1113990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42B0A4B-D124-5B6D-9009-1BB7CC6E33B2}"/>
                </a:ext>
              </a:extLst>
            </p:cNvPr>
            <p:cNvSpPr/>
            <p:nvPr/>
          </p:nvSpPr>
          <p:spPr>
            <a:xfrm>
              <a:off x="3982734" y="3993680"/>
              <a:ext cx="144778" cy="144914"/>
            </a:xfrm>
            <a:prstGeom prst="rect">
              <a:avLst/>
            </a:prstGeom>
            <a:solidFill>
              <a:srgbClr val="81C78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4403C6CB-EF23-3700-26FB-F21C0B7561F3}"/>
                </a:ext>
              </a:extLst>
            </p:cNvPr>
            <p:cNvSpPr/>
            <p:nvPr/>
          </p:nvSpPr>
          <p:spPr>
            <a:xfrm>
              <a:off x="3744649" y="3993680"/>
              <a:ext cx="144778" cy="144914"/>
            </a:xfrm>
            <a:prstGeom prst="rect">
              <a:avLst/>
            </a:prstGeom>
            <a:solidFill>
              <a:srgbClr val="81C78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8C5E6DD1-E9A2-8586-0284-721848CE0D91}"/>
                </a:ext>
              </a:extLst>
            </p:cNvPr>
            <p:cNvGrpSpPr/>
            <p:nvPr/>
          </p:nvGrpSpPr>
          <p:grpSpPr>
            <a:xfrm>
              <a:off x="3030360" y="4165363"/>
              <a:ext cx="1226578" cy="208210"/>
              <a:chOff x="3140383" y="5253967"/>
              <a:chExt cx="1226578" cy="420188"/>
            </a:xfrm>
            <a:solidFill>
              <a:srgbClr val="C5E1A5"/>
            </a:solidFill>
          </p:grpSpPr>
          <p:grpSp>
            <p:nvGrpSpPr>
              <p:cNvPr id="54" name="组合 53">
                <a:extLst>
                  <a:ext uri="{FF2B5EF4-FFF2-40B4-BE49-F238E27FC236}">
                    <a16:creationId xmlns:a16="http://schemas.microsoft.com/office/drawing/2014/main" id="{07B79616-AC1A-8D43-2064-44FFBA81646F}"/>
                  </a:ext>
                </a:extLst>
              </p:cNvPr>
              <p:cNvGrpSpPr/>
              <p:nvPr/>
            </p:nvGrpSpPr>
            <p:grpSpPr>
              <a:xfrm>
                <a:off x="3140383" y="5253967"/>
                <a:ext cx="1226578" cy="420188"/>
                <a:chOff x="2232621" y="2376512"/>
                <a:chExt cx="1113990" cy="285726"/>
              </a:xfrm>
              <a:grpFill/>
            </p:grpSpPr>
            <p:cxnSp>
              <p:nvCxnSpPr>
                <p:cNvPr id="82" name="直接连接符 81">
                  <a:extLst>
                    <a:ext uri="{FF2B5EF4-FFF2-40B4-BE49-F238E27FC236}">
                      <a16:creationId xmlns:a16="http://schemas.microsoft.com/office/drawing/2014/main" id="{66DA5B6E-B85A-B752-6CA8-7E42C4371A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46611" y="2376512"/>
                  <a:ext cx="0" cy="28572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>
                  <a:extLst>
                    <a:ext uri="{FF2B5EF4-FFF2-40B4-BE49-F238E27FC236}">
                      <a16:creationId xmlns:a16="http://schemas.microsoft.com/office/drawing/2014/main" id="{D2D90A29-9CC8-89BE-6B68-415948715272}"/>
                    </a:ext>
                  </a:extLst>
                </p:cNvPr>
                <p:cNvCxnSpPr/>
                <p:nvPr/>
              </p:nvCxnSpPr>
              <p:spPr>
                <a:xfrm>
                  <a:off x="2232621" y="2662238"/>
                  <a:ext cx="1113990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E24B72B1-64A7-840B-A32B-92B5811269BD}"/>
                  </a:ext>
                </a:extLst>
              </p:cNvPr>
              <p:cNvSpPr/>
              <p:nvPr/>
            </p:nvSpPr>
            <p:spPr>
              <a:xfrm>
                <a:off x="4092757" y="5310377"/>
                <a:ext cx="144778" cy="29245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7283B6F0-7472-CB10-2521-F8E77C72EA1D}"/>
                  </a:ext>
                </a:extLst>
              </p:cNvPr>
              <p:cNvSpPr/>
              <p:nvPr/>
            </p:nvSpPr>
            <p:spPr>
              <a:xfrm>
                <a:off x="3854672" y="5310377"/>
                <a:ext cx="144778" cy="29245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9F87D69E-DF91-5520-E7E0-E758AE87A85B}"/>
                  </a:ext>
                </a:extLst>
              </p:cNvPr>
              <p:cNvSpPr/>
              <p:nvPr/>
            </p:nvSpPr>
            <p:spPr>
              <a:xfrm>
                <a:off x="3638396" y="5310377"/>
                <a:ext cx="144778" cy="29245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3B871801-CA3A-759D-6D02-319ACB8048DF}"/>
                  </a:ext>
                </a:extLst>
              </p:cNvPr>
              <p:cNvSpPr/>
              <p:nvPr/>
            </p:nvSpPr>
            <p:spPr>
              <a:xfrm>
                <a:off x="3418001" y="5310377"/>
                <a:ext cx="144778" cy="29245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6" name="组合 225">
              <a:extLst>
                <a:ext uri="{FF2B5EF4-FFF2-40B4-BE49-F238E27FC236}">
                  <a16:creationId xmlns:a16="http://schemas.microsoft.com/office/drawing/2014/main" id="{ABD1180A-5EDD-9406-0373-873C0465D208}"/>
                </a:ext>
              </a:extLst>
            </p:cNvPr>
            <p:cNvGrpSpPr/>
            <p:nvPr/>
          </p:nvGrpSpPr>
          <p:grpSpPr>
            <a:xfrm>
              <a:off x="3030360" y="4503294"/>
              <a:ext cx="1226578" cy="208210"/>
              <a:chOff x="2232621" y="2376512"/>
              <a:chExt cx="1113990" cy="285726"/>
            </a:xfrm>
            <a:solidFill>
              <a:srgbClr val="FBC02D"/>
            </a:solidFill>
          </p:grpSpPr>
          <p:cxnSp>
            <p:nvCxnSpPr>
              <p:cNvPr id="231" name="直接连接符 230">
                <a:extLst>
                  <a:ext uri="{FF2B5EF4-FFF2-40B4-BE49-F238E27FC236}">
                    <a16:creationId xmlns:a16="http://schemas.microsoft.com/office/drawing/2014/main" id="{1AA67A4E-9434-AF15-534B-9A52E6639FC7}"/>
                  </a:ext>
                </a:extLst>
              </p:cNvPr>
              <p:cNvCxnSpPr/>
              <p:nvPr/>
            </p:nvCxnSpPr>
            <p:spPr>
              <a:xfrm>
                <a:off x="2232621" y="2376512"/>
                <a:ext cx="1113990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直接连接符 231">
                <a:extLst>
                  <a:ext uri="{FF2B5EF4-FFF2-40B4-BE49-F238E27FC236}">
                    <a16:creationId xmlns:a16="http://schemas.microsoft.com/office/drawing/2014/main" id="{167E0F31-85CE-28B9-D528-9ACB4E5D75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6611" y="2376512"/>
                <a:ext cx="0" cy="285726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直接连接符 232">
                <a:extLst>
                  <a:ext uri="{FF2B5EF4-FFF2-40B4-BE49-F238E27FC236}">
                    <a16:creationId xmlns:a16="http://schemas.microsoft.com/office/drawing/2014/main" id="{285DC50B-D1E9-8BB9-3651-3004C2DF7D45}"/>
                  </a:ext>
                </a:extLst>
              </p:cNvPr>
              <p:cNvCxnSpPr/>
              <p:nvPr/>
            </p:nvCxnSpPr>
            <p:spPr>
              <a:xfrm>
                <a:off x="2232621" y="2662238"/>
                <a:ext cx="1113990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组合 206">
              <a:extLst>
                <a:ext uri="{FF2B5EF4-FFF2-40B4-BE49-F238E27FC236}">
                  <a16:creationId xmlns:a16="http://schemas.microsoft.com/office/drawing/2014/main" id="{D763AF62-557B-42D2-2439-E8DB9AB769D5}"/>
                </a:ext>
              </a:extLst>
            </p:cNvPr>
            <p:cNvGrpSpPr/>
            <p:nvPr/>
          </p:nvGrpSpPr>
          <p:grpSpPr>
            <a:xfrm>
              <a:off x="3030360" y="4710116"/>
              <a:ext cx="1226578" cy="208210"/>
              <a:chOff x="3140383" y="4357061"/>
              <a:chExt cx="1226578" cy="420188"/>
            </a:xfrm>
          </p:grpSpPr>
          <p:grpSp>
            <p:nvGrpSpPr>
              <p:cNvPr id="219" name="组合 218">
                <a:extLst>
                  <a:ext uri="{FF2B5EF4-FFF2-40B4-BE49-F238E27FC236}">
                    <a16:creationId xmlns:a16="http://schemas.microsoft.com/office/drawing/2014/main" id="{116EEBC0-68BA-487D-0D82-CB8C300DCB61}"/>
                  </a:ext>
                </a:extLst>
              </p:cNvPr>
              <p:cNvGrpSpPr/>
              <p:nvPr/>
            </p:nvGrpSpPr>
            <p:grpSpPr>
              <a:xfrm>
                <a:off x="3140383" y="4357061"/>
                <a:ext cx="1226578" cy="420188"/>
                <a:chOff x="2232621" y="2376512"/>
                <a:chExt cx="1113990" cy="285726"/>
              </a:xfrm>
            </p:grpSpPr>
            <p:cxnSp>
              <p:nvCxnSpPr>
                <p:cNvPr id="223" name="直接连接符 222">
                  <a:extLst>
                    <a:ext uri="{FF2B5EF4-FFF2-40B4-BE49-F238E27FC236}">
                      <a16:creationId xmlns:a16="http://schemas.microsoft.com/office/drawing/2014/main" id="{2C9AA26E-8AC0-76A6-D0E7-BE93FAFEDB3A}"/>
                    </a:ext>
                  </a:extLst>
                </p:cNvPr>
                <p:cNvCxnSpPr/>
                <p:nvPr/>
              </p:nvCxnSpPr>
              <p:spPr>
                <a:xfrm>
                  <a:off x="2232621" y="2376512"/>
                  <a:ext cx="111399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直接连接符 223">
                  <a:extLst>
                    <a:ext uri="{FF2B5EF4-FFF2-40B4-BE49-F238E27FC236}">
                      <a16:creationId xmlns:a16="http://schemas.microsoft.com/office/drawing/2014/main" id="{58D60B73-ED71-B578-D68C-E6E08B11B0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46611" y="2376512"/>
                  <a:ext cx="0" cy="2857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直接连接符 224">
                  <a:extLst>
                    <a:ext uri="{FF2B5EF4-FFF2-40B4-BE49-F238E27FC236}">
                      <a16:creationId xmlns:a16="http://schemas.microsoft.com/office/drawing/2014/main" id="{251446C4-54D7-8211-D653-F63DB3C2DC6B}"/>
                    </a:ext>
                  </a:extLst>
                </p:cNvPr>
                <p:cNvCxnSpPr/>
                <p:nvPr/>
              </p:nvCxnSpPr>
              <p:spPr>
                <a:xfrm>
                  <a:off x="2232621" y="2662238"/>
                  <a:ext cx="111399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0" name="矩形 219">
                <a:extLst>
                  <a:ext uri="{FF2B5EF4-FFF2-40B4-BE49-F238E27FC236}">
                    <a16:creationId xmlns:a16="http://schemas.microsoft.com/office/drawing/2014/main" id="{0DFCE144-1429-C7B5-8C17-CBCCC0010159}"/>
                  </a:ext>
                </a:extLst>
              </p:cNvPr>
              <p:cNvSpPr/>
              <p:nvPr/>
            </p:nvSpPr>
            <p:spPr>
              <a:xfrm>
                <a:off x="4092757" y="4419187"/>
                <a:ext cx="144778" cy="292450"/>
              </a:xfrm>
              <a:prstGeom prst="rect">
                <a:avLst/>
              </a:prstGeom>
              <a:solidFill>
                <a:srgbClr val="FDD8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1" name="矩形 220">
                <a:extLst>
                  <a:ext uri="{FF2B5EF4-FFF2-40B4-BE49-F238E27FC236}">
                    <a16:creationId xmlns:a16="http://schemas.microsoft.com/office/drawing/2014/main" id="{BAFF3495-2AB6-1216-C6F1-EFA2A299AA6B}"/>
                  </a:ext>
                </a:extLst>
              </p:cNvPr>
              <p:cNvSpPr/>
              <p:nvPr/>
            </p:nvSpPr>
            <p:spPr>
              <a:xfrm>
                <a:off x="3854672" y="4419187"/>
                <a:ext cx="144778" cy="292450"/>
              </a:xfrm>
              <a:prstGeom prst="rect">
                <a:avLst/>
              </a:prstGeom>
              <a:solidFill>
                <a:srgbClr val="FDD8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1FE324CC-142D-7E12-D7A8-B80138F3A41B}"/>
                </a:ext>
              </a:extLst>
            </p:cNvPr>
            <p:cNvGrpSpPr/>
            <p:nvPr/>
          </p:nvGrpSpPr>
          <p:grpSpPr>
            <a:xfrm>
              <a:off x="3030360" y="4918546"/>
              <a:ext cx="1226578" cy="208210"/>
              <a:chOff x="3048029" y="5033676"/>
              <a:chExt cx="1226578" cy="208210"/>
            </a:xfrm>
          </p:grpSpPr>
          <p:grpSp>
            <p:nvGrpSpPr>
              <p:cNvPr id="209" name="组合 208">
                <a:extLst>
                  <a:ext uri="{FF2B5EF4-FFF2-40B4-BE49-F238E27FC236}">
                    <a16:creationId xmlns:a16="http://schemas.microsoft.com/office/drawing/2014/main" id="{CE2EB0D4-F521-1378-7852-85E646EEA536}"/>
                  </a:ext>
                </a:extLst>
              </p:cNvPr>
              <p:cNvGrpSpPr/>
              <p:nvPr/>
            </p:nvGrpSpPr>
            <p:grpSpPr>
              <a:xfrm>
                <a:off x="3048029" y="5033676"/>
                <a:ext cx="1226578" cy="208210"/>
                <a:chOff x="2232621" y="2376512"/>
                <a:chExt cx="1113990" cy="285726"/>
              </a:xfrm>
              <a:solidFill>
                <a:srgbClr val="FFF59D"/>
              </a:solidFill>
            </p:grpSpPr>
            <p:cxnSp>
              <p:nvCxnSpPr>
                <p:cNvPr id="216" name="直接连接符 215">
                  <a:extLst>
                    <a:ext uri="{FF2B5EF4-FFF2-40B4-BE49-F238E27FC236}">
                      <a16:creationId xmlns:a16="http://schemas.microsoft.com/office/drawing/2014/main" id="{2B0BAF17-7DD6-14EC-AF71-6AB9AE50743B}"/>
                    </a:ext>
                  </a:extLst>
                </p:cNvPr>
                <p:cNvCxnSpPr/>
                <p:nvPr/>
              </p:nvCxnSpPr>
              <p:spPr>
                <a:xfrm>
                  <a:off x="2232621" y="2376512"/>
                  <a:ext cx="1113990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直接连接符 216">
                  <a:extLst>
                    <a:ext uri="{FF2B5EF4-FFF2-40B4-BE49-F238E27FC236}">
                      <a16:creationId xmlns:a16="http://schemas.microsoft.com/office/drawing/2014/main" id="{D28E0B64-AF3D-A5ED-DA80-EAF28FB82D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46611" y="2376512"/>
                  <a:ext cx="0" cy="28572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直接连接符 217">
                  <a:extLst>
                    <a:ext uri="{FF2B5EF4-FFF2-40B4-BE49-F238E27FC236}">
                      <a16:creationId xmlns:a16="http://schemas.microsoft.com/office/drawing/2014/main" id="{415374A9-D876-A0F2-E2A7-2B6765C69734}"/>
                    </a:ext>
                  </a:extLst>
                </p:cNvPr>
                <p:cNvCxnSpPr/>
                <p:nvPr/>
              </p:nvCxnSpPr>
              <p:spPr>
                <a:xfrm>
                  <a:off x="2232621" y="2662238"/>
                  <a:ext cx="1113990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0" name="矩形 209">
                <a:extLst>
                  <a:ext uri="{FF2B5EF4-FFF2-40B4-BE49-F238E27FC236}">
                    <a16:creationId xmlns:a16="http://schemas.microsoft.com/office/drawing/2014/main" id="{2D58017A-B8E5-0E7D-6B19-EF56C33BD838}"/>
                  </a:ext>
                </a:extLst>
              </p:cNvPr>
              <p:cNvSpPr/>
              <p:nvPr/>
            </p:nvSpPr>
            <p:spPr>
              <a:xfrm>
                <a:off x="4000403" y="5061628"/>
                <a:ext cx="144778" cy="144914"/>
              </a:xfrm>
              <a:prstGeom prst="rect">
                <a:avLst/>
              </a:prstGeom>
              <a:solidFill>
                <a:srgbClr val="FFF59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1" name="矩形 210">
                <a:extLst>
                  <a:ext uri="{FF2B5EF4-FFF2-40B4-BE49-F238E27FC236}">
                    <a16:creationId xmlns:a16="http://schemas.microsoft.com/office/drawing/2014/main" id="{D60379F0-90FD-26AA-78E6-3A41DEE30615}"/>
                  </a:ext>
                </a:extLst>
              </p:cNvPr>
              <p:cNvSpPr/>
              <p:nvPr/>
            </p:nvSpPr>
            <p:spPr>
              <a:xfrm>
                <a:off x="3762318" y="5061628"/>
                <a:ext cx="144778" cy="144914"/>
              </a:xfrm>
              <a:prstGeom prst="rect">
                <a:avLst/>
              </a:prstGeom>
              <a:solidFill>
                <a:srgbClr val="FFF59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2" name="矩形 211">
                <a:extLst>
                  <a:ext uri="{FF2B5EF4-FFF2-40B4-BE49-F238E27FC236}">
                    <a16:creationId xmlns:a16="http://schemas.microsoft.com/office/drawing/2014/main" id="{DD3DCDAD-96C7-7949-6DAA-136C99255C59}"/>
                  </a:ext>
                </a:extLst>
              </p:cNvPr>
              <p:cNvSpPr/>
              <p:nvPr/>
            </p:nvSpPr>
            <p:spPr>
              <a:xfrm>
                <a:off x="3546042" y="5061628"/>
                <a:ext cx="144778" cy="144914"/>
              </a:xfrm>
              <a:prstGeom prst="rect">
                <a:avLst/>
              </a:prstGeom>
              <a:solidFill>
                <a:srgbClr val="FFF59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矩形 212">
                <a:extLst>
                  <a:ext uri="{FF2B5EF4-FFF2-40B4-BE49-F238E27FC236}">
                    <a16:creationId xmlns:a16="http://schemas.microsoft.com/office/drawing/2014/main" id="{1A44F8EF-E281-DFB8-37C9-17FC175C863D}"/>
                  </a:ext>
                </a:extLst>
              </p:cNvPr>
              <p:cNvSpPr/>
              <p:nvPr/>
            </p:nvSpPr>
            <p:spPr>
              <a:xfrm>
                <a:off x="3325647" y="5061628"/>
                <a:ext cx="144778" cy="144914"/>
              </a:xfrm>
              <a:prstGeom prst="rect">
                <a:avLst/>
              </a:prstGeom>
              <a:solidFill>
                <a:srgbClr val="FFF59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矩形 213">
                <a:extLst>
                  <a:ext uri="{FF2B5EF4-FFF2-40B4-BE49-F238E27FC236}">
                    <a16:creationId xmlns:a16="http://schemas.microsoft.com/office/drawing/2014/main" id="{C64F6CCA-A0D8-FEC4-477C-2D99CD8EAEB1}"/>
                  </a:ext>
                </a:extLst>
              </p:cNvPr>
              <p:cNvSpPr/>
              <p:nvPr/>
            </p:nvSpPr>
            <p:spPr>
              <a:xfrm>
                <a:off x="3113680" y="5061628"/>
                <a:ext cx="144778" cy="144914"/>
              </a:xfrm>
              <a:prstGeom prst="rect">
                <a:avLst/>
              </a:prstGeom>
              <a:solidFill>
                <a:srgbClr val="FFF59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5" name="组合 254">
              <a:extLst>
                <a:ext uri="{FF2B5EF4-FFF2-40B4-BE49-F238E27FC236}">
                  <a16:creationId xmlns:a16="http://schemas.microsoft.com/office/drawing/2014/main" id="{8CE4E663-6173-8A1F-A443-4986D44E69D7}"/>
                </a:ext>
              </a:extLst>
            </p:cNvPr>
            <p:cNvGrpSpPr/>
            <p:nvPr/>
          </p:nvGrpSpPr>
          <p:grpSpPr>
            <a:xfrm>
              <a:off x="3030360" y="5262557"/>
              <a:ext cx="1226578" cy="208210"/>
              <a:chOff x="2232621" y="2376512"/>
              <a:chExt cx="1113990" cy="285726"/>
            </a:xfrm>
            <a:solidFill>
              <a:srgbClr val="D32F2F"/>
            </a:solidFill>
          </p:grpSpPr>
          <p:cxnSp>
            <p:nvCxnSpPr>
              <p:cNvPr id="260" name="直接连接符 259">
                <a:extLst>
                  <a:ext uri="{FF2B5EF4-FFF2-40B4-BE49-F238E27FC236}">
                    <a16:creationId xmlns:a16="http://schemas.microsoft.com/office/drawing/2014/main" id="{29B78385-EA17-9EBA-D56E-8D78FACA1646}"/>
                  </a:ext>
                </a:extLst>
              </p:cNvPr>
              <p:cNvCxnSpPr/>
              <p:nvPr/>
            </p:nvCxnSpPr>
            <p:spPr>
              <a:xfrm>
                <a:off x="2232621" y="2376512"/>
                <a:ext cx="1113990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接连接符 260">
                <a:extLst>
                  <a:ext uri="{FF2B5EF4-FFF2-40B4-BE49-F238E27FC236}">
                    <a16:creationId xmlns:a16="http://schemas.microsoft.com/office/drawing/2014/main" id="{1D6A9F00-7BE9-F3F0-83DF-8326B8803D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6611" y="2376512"/>
                <a:ext cx="0" cy="285726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直接连接符 261">
                <a:extLst>
                  <a:ext uri="{FF2B5EF4-FFF2-40B4-BE49-F238E27FC236}">
                    <a16:creationId xmlns:a16="http://schemas.microsoft.com/office/drawing/2014/main" id="{FF871CB7-2169-4A81-ADAB-907227FA40A5}"/>
                  </a:ext>
                </a:extLst>
              </p:cNvPr>
              <p:cNvCxnSpPr/>
              <p:nvPr/>
            </p:nvCxnSpPr>
            <p:spPr>
              <a:xfrm>
                <a:off x="2232621" y="2662238"/>
                <a:ext cx="1113990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6" name="箭头: 右 255">
              <a:extLst>
                <a:ext uri="{FF2B5EF4-FFF2-40B4-BE49-F238E27FC236}">
                  <a16:creationId xmlns:a16="http://schemas.microsoft.com/office/drawing/2014/main" id="{5A256395-4A10-B8D5-26C3-ED59CACB0F86}"/>
                </a:ext>
              </a:extLst>
            </p:cNvPr>
            <p:cNvSpPr/>
            <p:nvPr/>
          </p:nvSpPr>
          <p:spPr>
            <a:xfrm>
              <a:off x="4229670" y="5314480"/>
              <a:ext cx="438960" cy="99054"/>
            </a:xfrm>
            <a:prstGeom prst="rightArrow">
              <a:avLst/>
            </a:prstGeom>
            <a:solidFill>
              <a:srgbClr val="D3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7" name="矩形 256">
              <a:extLst>
                <a:ext uri="{FF2B5EF4-FFF2-40B4-BE49-F238E27FC236}">
                  <a16:creationId xmlns:a16="http://schemas.microsoft.com/office/drawing/2014/main" id="{5B562B79-7F3F-C46A-305D-1B9176B009FB}"/>
                </a:ext>
              </a:extLst>
            </p:cNvPr>
            <p:cNvSpPr/>
            <p:nvPr/>
          </p:nvSpPr>
          <p:spPr>
            <a:xfrm>
              <a:off x="3982734" y="5291625"/>
              <a:ext cx="144778" cy="144914"/>
            </a:xfrm>
            <a:prstGeom prst="rect">
              <a:avLst/>
            </a:prstGeom>
            <a:solidFill>
              <a:srgbClr val="D3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8" name="矩形 257">
              <a:extLst>
                <a:ext uri="{FF2B5EF4-FFF2-40B4-BE49-F238E27FC236}">
                  <a16:creationId xmlns:a16="http://schemas.microsoft.com/office/drawing/2014/main" id="{88978887-5C75-D962-82F3-4654C7759A66}"/>
                </a:ext>
              </a:extLst>
            </p:cNvPr>
            <p:cNvSpPr/>
            <p:nvPr/>
          </p:nvSpPr>
          <p:spPr>
            <a:xfrm>
              <a:off x="3744649" y="5291625"/>
              <a:ext cx="144778" cy="144914"/>
            </a:xfrm>
            <a:prstGeom prst="rect">
              <a:avLst/>
            </a:prstGeom>
            <a:solidFill>
              <a:srgbClr val="D3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" name="矩形 258">
              <a:extLst>
                <a:ext uri="{FF2B5EF4-FFF2-40B4-BE49-F238E27FC236}">
                  <a16:creationId xmlns:a16="http://schemas.microsoft.com/office/drawing/2014/main" id="{88BA190A-9A8F-2391-90C9-4BE6E94C88E4}"/>
                </a:ext>
              </a:extLst>
            </p:cNvPr>
            <p:cNvSpPr/>
            <p:nvPr/>
          </p:nvSpPr>
          <p:spPr>
            <a:xfrm>
              <a:off x="3528373" y="5291625"/>
              <a:ext cx="144778" cy="144914"/>
            </a:xfrm>
            <a:prstGeom prst="rect">
              <a:avLst/>
            </a:prstGeom>
            <a:solidFill>
              <a:srgbClr val="D3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6" name="组合 235">
              <a:extLst>
                <a:ext uri="{FF2B5EF4-FFF2-40B4-BE49-F238E27FC236}">
                  <a16:creationId xmlns:a16="http://schemas.microsoft.com/office/drawing/2014/main" id="{C7B98FC2-74F3-1242-CFDA-358F5F2C78F1}"/>
                </a:ext>
              </a:extLst>
            </p:cNvPr>
            <p:cNvGrpSpPr/>
            <p:nvPr/>
          </p:nvGrpSpPr>
          <p:grpSpPr>
            <a:xfrm>
              <a:off x="3030360" y="5470766"/>
              <a:ext cx="1226578" cy="208210"/>
              <a:chOff x="3140383" y="4357061"/>
              <a:chExt cx="1226578" cy="420188"/>
            </a:xfrm>
            <a:solidFill>
              <a:srgbClr val="F44336"/>
            </a:solidFill>
          </p:grpSpPr>
          <p:grpSp>
            <p:nvGrpSpPr>
              <p:cNvPr id="248" name="组合 247">
                <a:extLst>
                  <a:ext uri="{FF2B5EF4-FFF2-40B4-BE49-F238E27FC236}">
                    <a16:creationId xmlns:a16="http://schemas.microsoft.com/office/drawing/2014/main" id="{01093C18-B9E3-5EDF-E9D0-E364E5591A7E}"/>
                  </a:ext>
                </a:extLst>
              </p:cNvPr>
              <p:cNvGrpSpPr/>
              <p:nvPr/>
            </p:nvGrpSpPr>
            <p:grpSpPr>
              <a:xfrm>
                <a:off x="3140383" y="4357061"/>
                <a:ext cx="1226578" cy="420188"/>
                <a:chOff x="2232621" y="2376512"/>
                <a:chExt cx="1113990" cy="285726"/>
              </a:xfrm>
              <a:grpFill/>
            </p:grpSpPr>
            <p:cxnSp>
              <p:nvCxnSpPr>
                <p:cNvPr id="252" name="直接连接符 251">
                  <a:extLst>
                    <a:ext uri="{FF2B5EF4-FFF2-40B4-BE49-F238E27FC236}">
                      <a16:creationId xmlns:a16="http://schemas.microsoft.com/office/drawing/2014/main" id="{705F2900-0851-C209-1C2A-AB5806D62D7B}"/>
                    </a:ext>
                  </a:extLst>
                </p:cNvPr>
                <p:cNvCxnSpPr/>
                <p:nvPr/>
              </p:nvCxnSpPr>
              <p:spPr>
                <a:xfrm>
                  <a:off x="2232621" y="2376512"/>
                  <a:ext cx="1113990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直接连接符 252">
                  <a:extLst>
                    <a:ext uri="{FF2B5EF4-FFF2-40B4-BE49-F238E27FC236}">
                      <a16:creationId xmlns:a16="http://schemas.microsoft.com/office/drawing/2014/main" id="{B12038DB-2350-592F-6CD4-7349B2DCBD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46611" y="2376512"/>
                  <a:ext cx="0" cy="28572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直接连接符 253">
                  <a:extLst>
                    <a:ext uri="{FF2B5EF4-FFF2-40B4-BE49-F238E27FC236}">
                      <a16:creationId xmlns:a16="http://schemas.microsoft.com/office/drawing/2014/main" id="{96706913-D1C0-D8BA-AE5B-8A0BE454125C}"/>
                    </a:ext>
                  </a:extLst>
                </p:cNvPr>
                <p:cNvCxnSpPr/>
                <p:nvPr/>
              </p:nvCxnSpPr>
              <p:spPr>
                <a:xfrm>
                  <a:off x="2232621" y="2662238"/>
                  <a:ext cx="1113990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9" name="矩形 248">
                <a:extLst>
                  <a:ext uri="{FF2B5EF4-FFF2-40B4-BE49-F238E27FC236}">
                    <a16:creationId xmlns:a16="http://schemas.microsoft.com/office/drawing/2014/main" id="{2FCC1A37-CC2A-4516-9EA3-EAD61B514155}"/>
                  </a:ext>
                </a:extLst>
              </p:cNvPr>
              <p:cNvSpPr/>
              <p:nvPr/>
            </p:nvSpPr>
            <p:spPr>
              <a:xfrm>
                <a:off x="4092757" y="4419187"/>
                <a:ext cx="144778" cy="29245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0" name="矩形 249">
                <a:extLst>
                  <a:ext uri="{FF2B5EF4-FFF2-40B4-BE49-F238E27FC236}">
                    <a16:creationId xmlns:a16="http://schemas.microsoft.com/office/drawing/2014/main" id="{DAECD3FD-5ADA-E58E-1795-A6FB97439A4F}"/>
                  </a:ext>
                </a:extLst>
              </p:cNvPr>
              <p:cNvSpPr/>
              <p:nvPr/>
            </p:nvSpPr>
            <p:spPr>
              <a:xfrm>
                <a:off x="3854672" y="4419187"/>
                <a:ext cx="144778" cy="29245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1EE83B33-D08E-07BA-5C85-370877E7DA04}"/>
                </a:ext>
              </a:extLst>
            </p:cNvPr>
            <p:cNvGrpSpPr/>
            <p:nvPr/>
          </p:nvGrpSpPr>
          <p:grpSpPr>
            <a:xfrm>
              <a:off x="3030360" y="5678975"/>
              <a:ext cx="1226578" cy="208210"/>
              <a:chOff x="3048029" y="5910015"/>
              <a:chExt cx="1226578" cy="208210"/>
            </a:xfrm>
          </p:grpSpPr>
          <p:grpSp>
            <p:nvGrpSpPr>
              <p:cNvPr id="238" name="组合 237">
                <a:extLst>
                  <a:ext uri="{FF2B5EF4-FFF2-40B4-BE49-F238E27FC236}">
                    <a16:creationId xmlns:a16="http://schemas.microsoft.com/office/drawing/2014/main" id="{B85C5F31-24C7-DEA3-3868-A796FB2F2D80}"/>
                  </a:ext>
                </a:extLst>
              </p:cNvPr>
              <p:cNvGrpSpPr/>
              <p:nvPr/>
            </p:nvGrpSpPr>
            <p:grpSpPr>
              <a:xfrm>
                <a:off x="3048029" y="5910015"/>
                <a:ext cx="1226578" cy="208210"/>
                <a:chOff x="2232621" y="2376512"/>
                <a:chExt cx="1113990" cy="285726"/>
              </a:xfrm>
              <a:solidFill>
                <a:srgbClr val="FF8A80"/>
              </a:solidFill>
            </p:grpSpPr>
            <p:cxnSp>
              <p:nvCxnSpPr>
                <p:cNvPr id="245" name="直接连接符 244">
                  <a:extLst>
                    <a:ext uri="{FF2B5EF4-FFF2-40B4-BE49-F238E27FC236}">
                      <a16:creationId xmlns:a16="http://schemas.microsoft.com/office/drawing/2014/main" id="{7AADC2A5-F87C-CEA3-AEE9-DB08BE39E56B}"/>
                    </a:ext>
                  </a:extLst>
                </p:cNvPr>
                <p:cNvCxnSpPr/>
                <p:nvPr/>
              </p:nvCxnSpPr>
              <p:spPr>
                <a:xfrm>
                  <a:off x="2232621" y="2376512"/>
                  <a:ext cx="1113990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直接连接符 245">
                  <a:extLst>
                    <a:ext uri="{FF2B5EF4-FFF2-40B4-BE49-F238E27FC236}">
                      <a16:creationId xmlns:a16="http://schemas.microsoft.com/office/drawing/2014/main" id="{E5213B70-4DC9-AC3D-B5B0-E102F36104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46611" y="2376512"/>
                  <a:ext cx="0" cy="28572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直接连接符 246">
                  <a:extLst>
                    <a:ext uri="{FF2B5EF4-FFF2-40B4-BE49-F238E27FC236}">
                      <a16:creationId xmlns:a16="http://schemas.microsoft.com/office/drawing/2014/main" id="{F1063B94-BAF8-CEF0-E4F9-8850144D0859}"/>
                    </a:ext>
                  </a:extLst>
                </p:cNvPr>
                <p:cNvCxnSpPr/>
                <p:nvPr/>
              </p:nvCxnSpPr>
              <p:spPr>
                <a:xfrm>
                  <a:off x="2232621" y="2662238"/>
                  <a:ext cx="1113990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9" name="矩形 238">
                <a:extLst>
                  <a:ext uri="{FF2B5EF4-FFF2-40B4-BE49-F238E27FC236}">
                    <a16:creationId xmlns:a16="http://schemas.microsoft.com/office/drawing/2014/main" id="{8968DB02-6853-BF6F-FB30-480A5CAE294B}"/>
                  </a:ext>
                </a:extLst>
              </p:cNvPr>
              <p:cNvSpPr/>
              <p:nvPr/>
            </p:nvSpPr>
            <p:spPr>
              <a:xfrm>
                <a:off x="4000403" y="5937967"/>
                <a:ext cx="144778" cy="144914"/>
              </a:xfrm>
              <a:prstGeom prst="rect">
                <a:avLst/>
              </a:prstGeom>
              <a:solidFill>
                <a:srgbClr val="FF8A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0" name="矩形 239">
                <a:extLst>
                  <a:ext uri="{FF2B5EF4-FFF2-40B4-BE49-F238E27FC236}">
                    <a16:creationId xmlns:a16="http://schemas.microsoft.com/office/drawing/2014/main" id="{9CD06830-3C20-66B5-68A4-CB64E8EA11E8}"/>
                  </a:ext>
                </a:extLst>
              </p:cNvPr>
              <p:cNvSpPr/>
              <p:nvPr/>
            </p:nvSpPr>
            <p:spPr>
              <a:xfrm>
                <a:off x="3762318" y="5937967"/>
                <a:ext cx="144778" cy="144914"/>
              </a:xfrm>
              <a:prstGeom prst="rect">
                <a:avLst/>
              </a:prstGeom>
              <a:solidFill>
                <a:srgbClr val="FF8A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1" name="矩形 240">
                <a:extLst>
                  <a:ext uri="{FF2B5EF4-FFF2-40B4-BE49-F238E27FC236}">
                    <a16:creationId xmlns:a16="http://schemas.microsoft.com/office/drawing/2014/main" id="{C9963149-4CB9-56D4-3B8B-AB01039F3AAB}"/>
                  </a:ext>
                </a:extLst>
              </p:cNvPr>
              <p:cNvSpPr/>
              <p:nvPr/>
            </p:nvSpPr>
            <p:spPr>
              <a:xfrm>
                <a:off x="3546042" y="5937967"/>
                <a:ext cx="144778" cy="144914"/>
              </a:xfrm>
              <a:prstGeom prst="rect">
                <a:avLst/>
              </a:prstGeom>
              <a:solidFill>
                <a:srgbClr val="FF8A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2" name="矩形 241">
                <a:extLst>
                  <a:ext uri="{FF2B5EF4-FFF2-40B4-BE49-F238E27FC236}">
                    <a16:creationId xmlns:a16="http://schemas.microsoft.com/office/drawing/2014/main" id="{2A23F13D-C758-5E8C-3D22-4D511FE01331}"/>
                  </a:ext>
                </a:extLst>
              </p:cNvPr>
              <p:cNvSpPr/>
              <p:nvPr/>
            </p:nvSpPr>
            <p:spPr>
              <a:xfrm>
                <a:off x="3325647" y="5937967"/>
                <a:ext cx="144778" cy="144914"/>
              </a:xfrm>
              <a:prstGeom prst="rect">
                <a:avLst/>
              </a:prstGeom>
              <a:solidFill>
                <a:srgbClr val="FF8A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7" name="箭头: 右 226">
              <a:extLst>
                <a:ext uri="{FF2B5EF4-FFF2-40B4-BE49-F238E27FC236}">
                  <a16:creationId xmlns:a16="http://schemas.microsoft.com/office/drawing/2014/main" id="{1AD1B478-62B2-97D1-EBFA-44002F75464F}"/>
                </a:ext>
              </a:extLst>
            </p:cNvPr>
            <p:cNvSpPr/>
            <p:nvPr/>
          </p:nvSpPr>
          <p:spPr>
            <a:xfrm>
              <a:off x="4229670" y="4560527"/>
              <a:ext cx="669941" cy="99054"/>
            </a:xfrm>
            <a:prstGeom prst="rightArrow">
              <a:avLst/>
            </a:prstGeom>
            <a:solidFill>
              <a:srgbClr val="FBC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3" name="矩形 262">
              <a:extLst>
                <a:ext uri="{FF2B5EF4-FFF2-40B4-BE49-F238E27FC236}">
                  <a16:creationId xmlns:a16="http://schemas.microsoft.com/office/drawing/2014/main" id="{8CBB0D57-841D-B4D1-7D70-20FECAFC235D}"/>
                </a:ext>
              </a:extLst>
            </p:cNvPr>
            <p:cNvSpPr/>
            <p:nvPr/>
          </p:nvSpPr>
          <p:spPr>
            <a:xfrm>
              <a:off x="3540340" y="3993680"/>
              <a:ext cx="144778" cy="144914"/>
            </a:xfrm>
            <a:prstGeom prst="rect">
              <a:avLst/>
            </a:prstGeom>
            <a:solidFill>
              <a:srgbClr val="81C78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8" name="矩形 267">
              <a:extLst>
                <a:ext uri="{FF2B5EF4-FFF2-40B4-BE49-F238E27FC236}">
                  <a16:creationId xmlns:a16="http://schemas.microsoft.com/office/drawing/2014/main" id="{AF0F0AED-D6E0-08C6-4C77-E68F8076817A}"/>
                </a:ext>
              </a:extLst>
            </p:cNvPr>
            <p:cNvSpPr/>
            <p:nvPr/>
          </p:nvSpPr>
          <p:spPr>
            <a:xfrm>
              <a:off x="3982734" y="4537974"/>
              <a:ext cx="144778" cy="144914"/>
            </a:xfrm>
            <a:prstGeom prst="rect">
              <a:avLst/>
            </a:prstGeom>
            <a:solidFill>
              <a:srgbClr val="FBC02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9" name="矩形 268">
              <a:extLst>
                <a:ext uri="{FF2B5EF4-FFF2-40B4-BE49-F238E27FC236}">
                  <a16:creationId xmlns:a16="http://schemas.microsoft.com/office/drawing/2014/main" id="{037CCCB9-2E72-2255-BD2B-6E00C5EC4D66}"/>
                </a:ext>
              </a:extLst>
            </p:cNvPr>
            <p:cNvSpPr/>
            <p:nvPr/>
          </p:nvSpPr>
          <p:spPr>
            <a:xfrm>
              <a:off x="3744649" y="4537974"/>
              <a:ext cx="144778" cy="144914"/>
            </a:xfrm>
            <a:prstGeom prst="rect">
              <a:avLst/>
            </a:prstGeom>
            <a:solidFill>
              <a:srgbClr val="FBC02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0" name="矩形 269">
              <a:extLst>
                <a:ext uri="{FF2B5EF4-FFF2-40B4-BE49-F238E27FC236}">
                  <a16:creationId xmlns:a16="http://schemas.microsoft.com/office/drawing/2014/main" id="{AE02B1DB-AE8E-73A8-8AEC-EA2F8610C0E1}"/>
                </a:ext>
              </a:extLst>
            </p:cNvPr>
            <p:cNvSpPr/>
            <p:nvPr/>
          </p:nvSpPr>
          <p:spPr>
            <a:xfrm>
              <a:off x="3528373" y="4537974"/>
              <a:ext cx="144778" cy="144914"/>
            </a:xfrm>
            <a:prstGeom prst="rect">
              <a:avLst/>
            </a:prstGeom>
            <a:solidFill>
              <a:srgbClr val="FBC02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1" name="矩形 270">
              <a:extLst>
                <a:ext uri="{FF2B5EF4-FFF2-40B4-BE49-F238E27FC236}">
                  <a16:creationId xmlns:a16="http://schemas.microsoft.com/office/drawing/2014/main" id="{B13B71F6-4458-D17C-7789-82AB3516FD60}"/>
                </a:ext>
              </a:extLst>
            </p:cNvPr>
            <p:cNvSpPr/>
            <p:nvPr/>
          </p:nvSpPr>
          <p:spPr>
            <a:xfrm>
              <a:off x="3307978" y="4537974"/>
              <a:ext cx="144778" cy="144914"/>
            </a:xfrm>
            <a:prstGeom prst="rect">
              <a:avLst/>
            </a:prstGeom>
            <a:solidFill>
              <a:srgbClr val="FBC02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449A21E-EB9F-19D0-A6A7-2FBCC54E8476}"/>
                </a:ext>
              </a:extLst>
            </p:cNvPr>
            <p:cNvSpPr txBox="1"/>
            <p:nvPr/>
          </p:nvSpPr>
          <p:spPr>
            <a:xfrm>
              <a:off x="906513" y="2514920"/>
              <a:ext cx="45214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Trebuchet MS" panose="020B0603020202020204" pitchFamily="34" charset="0"/>
                </a:rPr>
                <a:t>Physical priority</a:t>
              </a:r>
            </a:p>
            <a:p>
              <a:pPr algn="ctr"/>
              <a:r>
                <a:rPr lang="en-US" altLang="zh-CN" sz="2000" dirty="0">
                  <a:latin typeface="Trebuchet MS" panose="020B0603020202020204" pitchFamily="34" charset="0"/>
                </a:rPr>
                <a:t>9 priority queues for 3 traffic classes </a:t>
              </a:r>
              <a:r>
                <a:rPr lang="en-US" altLang="zh-CN" sz="2000" b="1" dirty="0">
                  <a:solidFill>
                    <a:srgbClr val="7030A0"/>
                  </a:solidFill>
                  <a:latin typeface="Trebuchet MS" panose="020B0603020202020204" pitchFamily="34" charset="0"/>
                </a:rPr>
                <a:t>isolation</a:t>
              </a:r>
              <a:r>
                <a:rPr lang="en-US" altLang="zh-CN" sz="2000" dirty="0">
                  <a:latin typeface="Trebuchet MS" panose="020B0603020202020204" pitchFamily="34" charset="0"/>
                </a:rPr>
                <a:t> and 3 </a:t>
              </a:r>
              <a:r>
                <a:rPr lang="en-US" altLang="zh-CN" sz="2000" b="1" dirty="0">
                  <a:solidFill>
                    <a:srgbClr val="7030A0"/>
                  </a:solidFill>
                  <a:latin typeface="Trebuchet MS" panose="020B0603020202020204" pitchFamily="34" charset="0"/>
                </a:rPr>
                <a:t>scheduling</a:t>
              </a:r>
              <a:r>
                <a:rPr lang="en-US" altLang="zh-CN" sz="2000" dirty="0">
                  <a:latin typeface="Trebuchet MS" panose="020B0603020202020204" pitchFamily="34" charset="0"/>
                </a:rPr>
                <a:t> priorities</a:t>
              </a:r>
              <a:endParaRPr lang="zh-CN" altLang="en-US" sz="2000" dirty="0">
                <a:latin typeface="Trebuchet MS" panose="020B0603020202020204" pitchFamily="34" charset="0"/>
              </a:endParaRPr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E32159CA-DFCB-253A-957C-4D09A9738EFA}"/>
                </a:ext>
              </a:extLst>
            </p:cNvPr>
            <p:cNvSpPr txBox="1"/>
            <p:nvPr/>
          </p:nvSpPr>
          <p:spPr>
            <a:xfrm>
              <a:off x="1187226" y="3710444"/>
              <a:ext cx="1980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rgbClr val="2E7D32"/>
                  </a:solidFill>
                  <a:latin typeface="Trebuchet MS" panose="020B0603020202020204" pitchFamily="34" charset="0"/>
                  <a:cs typeface="Arial" panose="020B0604020202020204"/>
                </a:rPr>
                <a:t>Real-time services</a:t>
              </a:r>
            </a:p>
          </p:txBody>
        </p: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2098F638-7B11-8D86-33F5-A2A096C971E3}"/>
                </a:ext>
              </a:extLst>
            </p:cNvPr>
            <p:cNvSpPr txBox="1"/>
            <p:nvPr/>
          </p:nvSpPr>
          <p:spPr>
            <a:xfrm>
              <a:off x="1187226" y="4433889"/>
              <a:ext cx="1980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rgbClr val="FBC02D"/>
                  </a:solidFill>
                  <a:latin typeface="Trebuchet MS" panose="020B0603020202020204" pitchFamily="34" charset="0"/>
                  <a:cs typeface="Arial" panose="020B0604020202020204"/>
                </a:rPr>
                <a:t>Distributed computing jobs </a:t>
              </a:r>
            </a:p>
          </p:txBody>
        </p:sp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4D3E4779-7460-F3DB-A2F0-57CCC414D02F}"/>
                </a:ext>
              </a:extLst>
            </p:cNvPr>
            <p:cNvSpPr txBox="1"/>
            <p:nvPr/>
          </p:nvSpPr>
          <p:spPr>
            <a:xfrm>
              <a:off x="1187226" y="5127641"/>
              <a:ext cx="1980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rgbClr val="D50000"/>
                  </a:solidFill>
                  <a:latin typeface="Trebuchet MS" panose="020B0603020202020204" pitchFamily="34" charset="0"/>
                  <a:cs typeface="Arial" panose="020B0604020202020204"/>
                </a:rPr>
                <a:t>Background </a:t>
              </a:r>
            </a:p>
            <a:p>
              <a:r>
                <a:rPr lang="en-US" altLang="zh-CN" b="1" dirty="0">
                  <a:solidFill>
                    <a:srgbClr val="D50000"/>
                  </a:solidFill>
                  <a:latin typeface="Trebuchet MS" panose="020B0603020202020204" pitchFamily="34" charset="0"/>
                  <a:cs typeface="Arial" panose="020B0604020202020204"/>
                </a:rPr>
                <a:t>tasks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795483D-A5DB-2B3F-0DA2-A5CED6FA60EF}"/>
              </a:ext>
            </a:extLst>
          </p:cNvPr>
          <p:cNvGrpSpPr/>
          <p:nvPr/>
        </p:nvGrpSpPr>
        <p:grpSpPr>
          <a:xfrm>
            <a:off x="5715000" y="2510271"/>
            <a:ext cx="5470565" cy="3495243"/>
            <a:chOff x="5715000" y="2510271"/>
            <a:chExt cx="5470565" cy="34952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3E69A73-71A4-FAB4-569F-F367B3E1C3DC}"/>
                </a:ext>
              </a:extLst>
            </p:cNvPr>
            <p:cNvSpPr/>
            <p:nvPr/>
          </p:nvSpPr>
          <p:spPr>
            <a:xfrm>
              <a:off x="6614903" y="2510271"/>
              <a:ext cx="4570661" cy="10097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8C82226-F967-A472-BA05-173573F4EA9A}"/>
                </a:ext>
              </a:extLst>
            </p:cNvPr>
            <p:cNvSpPr/>
            <p:nvPr/>
          </p:nvSpPr>
          <p:spPr>
            <a:xfrm>
              <a:off x="6614904" y="2510271"/>
              <a:ext cx="4570661" cy="34952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647E5E24-B250-C84C-A623-B5136E441AFF}"/>
                </a:ext>
              </a:extLst>
            </p:cNvPr>
            <p:cNvSpPr txBox="1"/>
            <p:nvPr/>
          </p:nvSpPr>
          <p:spPr>
            <a:xfrm>
              <a:off x="6614902" y="2514920"/>
              <a:ext cx="457066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Trebuchet MS" panose="020B0603020202020204" pitchFamily="34" charset="0"/>
                </a:rPr>
                <a:t>Virtual priority</a:t>
              </a:r>
            </a:p>
            <a:p>
              <a:pPr algn="ctr"/>
              <a:r>
                <a:rPr lang="en-US" altLang="zh-CN" sz="2000" dirty="0">
                  <a:latin typeface="Trebuchet MS" panose="020B0603020202020204" pitchFamily="34" charset="0"/>
                </a:rPr>
                <a:t>3 priority queues for traffic </a:t>
              </a:r>
              <a:r>
                <a:rPr lang="en-US" altLang="zh-CN" sz="2000" b="1" dirty="0">
                  <a:solidFill>
                    <a:srgbClr val="7030A0"/>
                  </a:solidFill>
                  <a:latin typeface="Trebuchet MS" panose="020B0603020202020204" pitchFamily="34" charset="0"/>
                </a:rPr>
                <a:t>isolation</a:t>
              </a:r>
              <a:r>
                <a:rPr lang="en-US" altLang="zh-CN" sz="2000" dirty="0">
                  <a:latin typeface="Trebuchet MS" panose="020B0603020202020204" pitchFamily="34" charset="0"/>
                </a:rPr>
                <a:t>, no queues need for </a:t>
              </a:r>
              <a:r>
                <a:rPr lang="en-US" altLang="zh-CN" sz="2000" b="1" dirty="0">
                  <a:solidFill>
                    <a:srgbClr val="7030A0"/>
                  </a:solidFill>
                  <a:latin typeface="Trebuchet MS" panose="020B0603020202020204" pitchFamily="34" charset="0"/>
                </a:rPr>
                <a:t>scheduling</a:t>
              </a:r>
            </a:p>
          </p:txBody>
        </p:sp>
        <p:grpSp>
          <p:nvGrpSpPr>
            <p:cNvPr id="110" name="组合 109">
              <a:extLst>
                <a:ext uri="{FF2B5EF4-FFF2-40B4-BE49-F238E27FC236}">
                  <a16:creationId xmlns:a16="http://schemas.microsoft.com/office/drawing/2014/main" id="{4F86C731-0F03-4C8E-726C-49CA27747E4C}"/>
                </a:ext>
              </a:extLst>
            </p:cNvPr>
            <p:cNvGrpSpPr/>
            <p:nvPr/>
          </p:nvGrpSpPr>
          <p:grpSpPr>
            <a:xfrm>
              <a:off x="8779221" y="3756854"/>
              <a:ext cx="2242298" cy="208210"/>
              <a:chOff x="5384829" y="2547393"/>
              <a:chExt cx="2242298" cy="420188"/>
            </a:xfrm>
            <a:solidFill>
              <a:srgbClr val="388E3C"/>
            </a:solidFill>
          </p:grpSpPr>
          <p:grpSp>
            <p:nvGrpSpPr>
              <p:cNvPr id="111" name="组合 110">
                <a:extLst>
                  <a:ext uri="{FF2B5EF4-FFF2-40B4-BE49-F238E27FC236}">
                    <a16:creationId xmlns:a16="http://schemas.microsoft.com/office/drawing/2014/main" id="{E8D9B150-7B68-BF44-C051-E996B439E081}"/>
                  </a:ext>
                </a:extLst>
              </p:cNvPr>
              <p:cNvGrpSpPr/>
              <p:nvPr/>
            </p:nvGrpSpPr>
            <p:grpSpPr>
              <a:xfrm>
                <a:off x="5384829" y="2547393"/>
                <a:ext cx="1226578" cy="420188"/>
                <a:chOff x="2232621" y="2376512"/>
                <a:chExt cx="1113990" cy="285726"/>
              </a:xfrm>
              <a:grpFill/>
            </p:grpSpPr>
            <p:cxnSp>
              <p:nvCxnSpPr>
                <p:cNvPr id="115" name="直接连接符 114">
                  <a:extLst>
                    <a:ext uri="{FF2B5EF4-FFF2-40B4-BE49-F238E27FC236}">
                      <a16:creationId xmlns:a16="http://schemas.microsoft.com/office/drawing/2014/main" id="{0BFC7716-5274-F57B-34F0-E2A1158F87D6}"/>
                    </a:ext>
                  </a:extLst>
                </p:cNvPr>
                <p:cNvCxnSpPr/>
                <p:nvPr/>
              </p:nvCxnSpPr>
              <p:spPr>
                <a:xfrm>
                  <a:off x="2232621" y="2376512"/>
                  <a:ext cx="1113990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>
                  <a:extLst>
                    <a:ext uri="{FF2B5EF4-FFF2-40B4-BE49-F238E27FC236}">
                      <a16:creationId xmlns:a16="http://schemas.microsoft.com/office/drawing/2014/main" id="{A427E999-8CAA-DD1D-51B9-597D994757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46611" y="2376512"/>
                  <a:ext cx="0" cy="28572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>
                  <a:extLst>
                    <a:ext uri="{FF2B5EF4-FFF2-40B4-BE49-F238E27FC236}">
                      <a16:creationId xmlns:a16="http://schemas.microsoft.com/office/drawing/2014/main" id="{2AB3EB75-5D99-3A50-B0E3-62280E54642E}"/>
                    </a:ext>
                  </a:extLst>
                </p:cNvPr>
                <p:cNvCxnSpPr/>
                <p:nvPr/>
              </p:nvCxnSpPr>
              <p:spPr>
                <a:xfrm>
                  <a:off x="2232621" y="2662238"/>
                  <a:ext cx="1113990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2" name="箭头: 右 111">
                <a:extLst>
                  <a:ext uri="{FF2B5EF4-FFF2-40B4-BE49-F238E27FC236}">
                    <a16:creationId xmlns:a16="http://schemas.microsoft.com/office/drawing/2014/main" id="{93429C1E-60A6-3C52-87E0-C55A173E2B36}"/>
                  </a:ext>
                </a:extLst>
              </p:cNvPr>
              <p:cNvSpPr/>
              <p:nvPr/>
            </p:nvSpPr>
            <p:spPr>
              <a:xfrm>
                <a:off x="6584139" y="2652180"/>
                <a:ext cx="1042988" cy="199901"/>
              </a:xfrm>
              <a:prstGeom prst="rightArrow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矩形 112">
                <a:extLst>
                  <a:ext uri="{FF2B5EF4-FFF2-40B4-BE49-F238E27FC236}">
                    <a16:creationId xmlns:a16="http://schemas.microsoft.com/office/drawing/2014/main" id="{1B4FAC4B-AA16-E373-CB2E-C16BB9AA070A}"/>
                  </a:ext>
                </a:extLst>
              </p:cNvPr>
              <p:cNvSpPr/>
              <p:nvPr/>
            </p:nvSpPr>
            <p:spPr>
              <a:xfrm>
                <a:off x="6337203" y="2606056"/>
                <a:ext cx="144778" cy="29245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矩形 113">
                <a:extLst>
                  <a:ext uri="{FF2B5EF4-FFF2-40B4-BE49-F238E27FC236}">
                    <a16:creationId xmlns:a16="http://schemas.microsoft.com/office/drawing/2014/main" id="{F7C61B01-0BF3-6D2E-C8BF-B98F81EDDD5A}"/>
                  </a:ext>
                </a:extLst>
              </p:cNvPr>
              <p:cNvSpPr/>
              <p:nvPr/>
            </p:nvSpPr>
            <p:spPr>
              <a:xfrm>
                <a:off x="6099118" y="2606056"/>
                <a:ext cx="144778" cy="29245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8" name="组合 117">
              <a:extLst>
                <a:ext uri="{FF2B5EF4-FFF2-40B4-BE49-F238E27FC236}">
                  <a16:creationId xmlns:a16="http://schemas.microsoft.com/office/drawing/2014/main" id="{7C71A1D8-832C-EAAE-AA6B-B833226F20B2}"/>
                </a:ext>
              </a:extLst>
            </p:cNvPr>
            <p:cNvGrpSpPr/>
            <p:nvPr/>
          </p:nvGrpSpPr>
          <p:grpSpPr>
            <a:xfrm>
              <a:off x="8779221" y="3962896"/>
              <a:ext cx="1226578" cy="208210"/>
              <a:chOff x="2232621" y="2376512"/>
              <a:chExt cx="1113990" cy="285726"/>
            </a:xfrm>
            <a:solidFill>
              <a:srgbClr val="81C784"/>
            </a:solidFill>
          </p:grpSpPr>
          <p:cxnSp>
            <p:nvCxnSpPr>
              <p:cNvPr id="120" name="直接连接符 119">
                <a:extLst>
                  <a:ext uri="{FF2B5EF4-FFF2-40B4-BE49-F238E27FC236}">
                    <a16:creationId xmlns:a16="http://schemas.microsoft.com/office/drawing/2014/main" id="{9819D179-A2CD-B7D1-49D2-367B1BA14A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6611" y="2376512"/>
                <a:ext cx="0" cy="285726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>
                <a:extLst>
                  <a:ext uri="{FF2B5EF4-FFF2-40B4-BE49-F238E27FC236}">
                    <a16:creationId xmlns:a16="http://schemas.microsoft.com/office/drawing/2014/main" id="{94F18F51-2787-87A1-FD18-66FD538C4434}"/>
                  </a:ext>
                </a:extLst>
              </p:cNvPr>
              <p:cNvCxnSpPr/>
              <p:nvPr/>
            </p:nvCxnSpPr>
            <p:spPr>
              <a:xfrm>
                <a:off x="2232621" y="2662238"/>
                <a:ext cx="1113990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B0BD6EA9-F1E9-DDD1-FE5E-5A078F872A0C}"/>
                </a:ext>
              </a:extLst>
            </p:cNvPr>
            <p:cNvSpPr/>
            <p:nvPr/>
          </p:nvSpPr>
          <p:spPr>
            <a:xfrm>
              <a:off x="9731595" y="3993680"/>
              <a:ext cx="144778" cy="144914"/>
            </a:xfrm>
            <a:prstGeom prst="rect">
              <a:avLst/>
            </a:prstGeom>
            <a:solidFill>
              <a:srgbClr val="81C78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F6426853-8817-E69C-44D1-2E64B7BED263}"/>
                </a:ext>
              </a:extLst>
            </p:cNvPr>
            <p:cNvSpPr/>
            <p:nvPr/>
          </p:nvSpPr>
          <p:spPr>
            <a:xfrm>
              <a:off x="9493510" y="3993680"/>
              <a:ext cx="144778" cy="144914"/>
            </a:xfrm>
            <a:prstGeom prst="rect">
              <a:avLst/>
            </a:prstGeom>
            <a:solidFill>
              <a:srgbClr val="81C78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4" name="组合 123">
              <a:extLst>
                <a:ext uri="{FF2B5EF4-FFF2-40B4-BE49-F238E27FC236}">
                  <a16:creationId xmlns:a16="http://schemas.microsoft.com/office/drawing/2014/main" id="{49396AD5-196E-E766-5FFD-ABD1B4A481F1}"/>
                </a:ext>
              </a:extLst>
            </p:cNvPr>
            <p:cNvGrpSpPr/>
            <p:nvPr/>
          </p:nvGrpSpPr>
          <p:grpSpPr>
            <a:xfrm>
              <a:off x="8779221" y="4165363"/>
              <a:ext cx="1226578" cy="208210"/>
              <a:chOff x="3140383" y="5253967"/>
              <a:chExt cx="1226578" cy="420188"/>
            </a:xfrm>
            <a:solidFill>
              <a:srgbClr val="C5E1A5"/>
            </a:solidFill>
          </p:grpSpPr>
          <p:grpSp>
            <p:nvGrpSpPr>
              <p:cNvPr id="125" name="组合 124">
                <a:extLst>
                  <a:ext uri="{FF2B5EF4-FFF2-40B4-BE49-F238E27FC236}">
                    <a16:creationId xmlns:a16="http://schemas.microsoft.com/office/drawing/2014/main" id="{E2435869-AA6F-7D7F-1B9A-35E939E76ED3}"/>
                  </a:ext>
                </a:extLst>
              </p:cNvPr>
              <p:cNvGrpSpPr/>
              <p:nvPr/>
            </p:nvGrpSpPr>
            <p:grpSpPr>
              <a:xfrm>
                <a:off x="3140383" y="5253967"/>
                <a:ext cx="1226578" cy="420188"/>
                <a:chOff x="2232621" y="2376512"/>
                <a:chExt cx="1113990" cy="285726"/>
              </a:xfrm>
              <a:grpFill/>
            </p:grpSpPr>
            <p:cxnSp>
              <p:nvCxnSpPr>
                <p:cNvPr id="131" name="直接连接符 130">
                  <a:extLst>
                    <a:ext uri="{FF2B5EF4-FFF2-40B4-BE49-F238E27FC236}">
                      <a16:creationId xmlns:a16="http://schemas.microsoft.com/office/drawing/2014/main" id="{DFB65579-18FA-ECAD-8C9F-5833794986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46611" y="2376512"/>
                  <a:ext cx="0" cy="28572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>
                  <a:extLst>
                    <a:ext uri="{FF2B5EF4-FFF2-40B4-BE49-F238E27FC236}">
                      <a16:creationId xmlns:a16="http://schemas.microsoft.com/office/drawing/2014/main" id="{9455C7BB-B10A-80E8-1DCD-C125A83E8276}"/>
                    </a:ext>
                  </a:extLst>
                </p:cNvPr>
                <p:cNvCxnSpPr/>
                <p:nvPr/>
              </p:nvCxnSpPr>
              <p:spPr>
                <a:xfrm>
                  <a:off x="2232621" y="2662238"/>
                  <a:ext cx="1113990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6" name="矩形 125">
                <a:extLst>
                  <a:ext uri="{FF2B5EF4-FFF2-40B4-BE49-F238E27FC236}">
                    <a16:creationId xmlns:a16="http://schemas.microsoft.com/office/drawing/2014/main" id="{7620D488-2F44-EF7B-1254-4CE9091A5895}"/>
                  </a:ext>
                </a:extLst>
              </p:cNvPr>
              <p:cNvSpPr/>
              <p:nvPr/>
            </p:nvSpPr>
            <p:spPr>
              <a:xfrm>
                <a:off x="4092757" y="5310377"/>
                <a:ext cx="144778" cy="29245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矩形 126">
                <a:extLst>
                  <a:ext uri="{FF2B5EF4-FFF2-40B4-BE49-F238E27FC236}">
                    <a16:creationId xmlns:a16="http://schemas.microsoft.com/office/drawing/2014/main" id="{7E4CA208-E3E4-DF6D-1E33-7002B9508CBE}"/>
                  </a:ext>
                </a:extLst>
              </p:cNvPr>
              <p:cNvSpPr/>
              <p:nvPr/>
            </p:nvSpPr>
            <p:spPr>
              <a:xfrm>
                <a:off x="3854672" y="5310377"/>
                <a:ext cx="144778" cy="29245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矩形 127">
                <a:extLst>
                  <a:ext uri="{FF2B5EF4-FFF2-40B4-BE49-F238E27FC236}">
                    <a16:creationId xmlns:a16="http://schemas.microsoft.com/office/drawing/2014/main" id="{74453AC3-D153-7462-6FAA-A1C542EE0715}"/>
                  </a:ext>
                </a:extLst>
              </p:cNvPr>
              <p:cNvSpPr/>
              <p:nvPr/>
            </p:nvSpPr>
            <p:spPr>
              <a:xfrm>
                <a:off x="3638396" y="5310377"/>
                <a:ext cx="144778" cy="29245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矩形 128">
                <a:extLst>
                  <a:ext uri="{FF2B5EF4-FFF2-40B4-BE49-F238E27FC236}">
                    <a16:creationId xmlns:a16="http://schemas.microsoft.com/office/drawing/2014/main" id="{C12A4484-1FE7-1C80-1F08-13E473B105C4}"/>
                  </a:ext>
                </a:extLst>
              </p:cNvPr>
              <p:cNvSpPr/>
              <p:nvPr/>
            </p:nvSpPr>
            <p:spPr>
              <a:xfrm>
                <a:off x="3418001" y="5310377"/>
                <a:ext cx="144778" cy="29245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3" name="组合 132">
              <a:extLst>
                <a:ext uri="{FF2B5EF4-FFF2-40B4-BE49-F238E27FC236}">
                  <a16:creationId xmlns:a16="http://schemas.microsoft.com/office/drawing/2014/main" id="{B71FC719-5B69-D69A-D2BD-60C7227AF8C8}"/>
                </a:ext>
              </a:extLst>
            </p:cNvPr>
            <p:cNvGrpSpPr/>
            <p:nvPr/>
          </p:nvGrpSpPr>
          <p:grpSpPr>
            <a:xfrm>
              <a:off x="8779221" y="4503294"/>
              <a:ext cx="1226578" cy="208210"/>
              <a:chOff x="2232621" y="2376512"/>
              <a:chExt cx="1113990" cy="285726"/>
            </a:xfrm>
            <a:solidFill>
              <a:srgbClr val="FBC02D"/>
            </a:solidFill>
          </p:grpSpPr>
          <p:cxnSp>
            <p:nvCxnSpPr>
              <p:cNvPr id="134" name="直接连接符 133">
                <a:extLst>
                  <a:ext uri="{FF2B5EF4-FFF2-40B4-BE49-F238E27FC236}">
                    <a16:creationId xmlns:a16="http://schemas.microsoft.com/office/drawing/2014/main" id="{34BDD53B-F7EE-355B-D236-06DCCDAB43BC}"/>
                  </a:ext>
                </a:extLst>
              </p:cNvPr>
              <p:cNvCxnSpPr/>
              <p:nvPr/>
            </p:nvCxnSpPr>
            <p:spPr>
              <a:xfrm>
                <a:off x="2232621" y="2376512"/>
                <a:ext cx="1113990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>
                <a:extLst>
                  <a:ext uri="{FF2B5EF4-FFF2-40B4-BE49-F238E27FC236}">
                    <a16:creationId xmlns:a16="http://schemas.microsoft.com/office/drawing/2014/main" id="{68D80239-0313-B5DE-00D2-33C4A4EA72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6611" y="2376512"/>
                <a:ext cx="0" cy="285726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>
                <a:extLst>
                  <a:ext uri="{FF2B5EF4-FFF2-40B4-BE49-F238E27FC236}">
                    <a16:creationId xmlns:a16="http://schemas.microsoft.com/office/drawing/2014/main" id="{182E2B04-5338-BB23-7BE2-81CE5F7CEF66}"/>
                  </a:ext>
                </a:extLst>
              </p:cNvPr>
              <p:cNvCxnSpPr/>
              <p:nvPr/>
            </p:nvCxnSpPr>
            <p:spPr>
              <a:xfrm>
                <a:off x="2232621" y="2662238"/>
                <a:ext cx="1113990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组合 136">
              <a:extLst>
                <a:ext uri="{FF2B5EF4-FFF2-40B4-BE49-F238E27FC236}">
                  <a16:creationId xmlns:a16="http://schemas.microsoft.com/office/drawing/2014/main" id="{1B6CD71D-B6A9-CA0B-30E6-8CD9FC283F06}"/>
                </a:ext>
              </a:extLst>
            </p:cNvPr>
            <p:cNvGrpSpPr/>
            <p:nvPr/>
          </p:nvGrpSpPr>
          <p:grpSpPr>
            <a:xfrm>
              <a:off x="8779221" y="4710116"/>
              <a:ext cx="1226578" cy="208210"/>
              <a:chOff x="3140383" y="4357061"/>
              <a:chExt cx="1226578" cy="420188"/>
            </a:xfrm>
          </p:grpSpPr>
          <p:grpSp>
            <p:nvGrpSpPr>
              <p:cNvPr id="138" name="组合 137">
                <a:extLst>
                  <a:ext uri="{FF2B5EF4-FFF2-40B4-BE49-F238E27FC236}">
                    <a16:creationId xmlns:a16="http://schemas.microsoft.com/office/drawing/2014/main" id="{FD65D35F-8CEF-E886-905F-26F1B9712985}"/>
                  </a:ext>
                </a:extLst>
              </p:cNvPr>
              <p:cNvGrpSpPr/>
              <p:nvPr/>
            </p:nvGrpSpPr>
            <p:grpSpPr>
              <a:xfrm>
                <a:off x="3140383" y="4357061"/>
                <a:ext cx="1226578" cy="420188"/>
                <a:chOff x="2232621" y="2376512"/>
                <a:chExt cx="1113990" cy="285726"/>
              </a:xfrm>
            </p:grpSpPr>
            <p:cxnSp>
              <p:nvCxnSpPr>
                <p:cNvPr id="142" name="直接连接符 141">
                  <a:extLst>
                    <a:ext uri="{FF2B5EF4-FFF2-40B4-BE49-F238E27FC236}">
                      <a16:creationId xmlns:a16="http://schemas.microsoft.com/office/drawing/2014/main" id="{68921DFA-1AFD-E0E2-A27B-E174ED4BC0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46611" y="2376512"/>
                  <a:ext cx="0" cy="28572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>
                  <a:extLst>
                    <a:ext uri="{FF2B5EF4-FFF2-40B4-BE49-F238E27FC236}">
                      <a16:creationId xmlns:a16="http://schemas.microsoft.com/office/drawing/2014/main" id="{8A1E77BA-4A21-8367-A3AF-40AD671ECDF2}"/>
                    </a:ext>
                  </a:extLst>
                </p:cNvPr>
                <p:cNvCxnSpPr/>
                <p:nvPr/>
              </p:nvCxnSpPr>
              <p:spPr>
                <a:xfrm>
                  <a:off x="2232621" y="2662238"/>
                  <a:ext cx="111399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9" name="矩形 138">
                <a:extLst>
                  <a:ext uri="{FF2B5EF4-FFF2-40B4-BE49-F238E27FC236}">
                    <a16:creationId xmlns:a16="http://schemas.microsoft.com/office/drawing/2014/main" id="{6047FDF2-0BBE-CE5F-F56B-85AFF64FB562}"/>
                  </a:ext>
                </a:extLst>
              </p:cNvPr>
              <p:cNvSpPr/>
              <p:nvPr/>
            </p:nvSpPr>
            <p:spPr>
              <a:xfrm>
                <a:off x="4092757" y="4419187"/>
                <a:ext cx="144778" cy="292450"/>
              </a:xfrm>
              <a:prstGeom prst="rect">
                <a:avLst/>
              </a:prstGeom>
              <a:solidFill>
                <a:srgbClr val="FDD8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矩形 139">
                <a:extLst>
                  <a:ext uri="{FF2B5EF4-FFF2-40B4-BE49-F238E27FC236}">
                    <a16:creationId xmlns:a16="http://schemas.microsoft.com/office/drawing/2014/main" id="{70870856-4A1F-088A-482F-5FDECEBB3974}"/>
                  </a:ext>
                </a:extLst>
              </p:cNvPr>
              <p:cNvSpPr/>
              <p:nvPr/>
            </p:nvSpPr>
            <p:spPr>
              <a:xfrm>
                <a:off x="3854672" y="4419187"/>
                <a:ext cx="144778" cy="292450"/>
              </a:xfrm>
              <a:prstGeom prst="rect">
                <a:avLst/>
              </a:prstGeom>
              <a:solidFill>
                <a:srgbClr val="FDD83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4" name="组合 143">
              <a:extLst>
                <a:ext uri="{FF2B5EF4-FFF2-40B4-BE49-F238E27FC236}">
                  <a16:creationId xmlns:a16="http://schemas.microsoft.com/office/drawing/2014/main" id="{EBFB1DF3-8509-EC4D-C1B9-5D84ADBF7DF4}"/>
                </a:ext>
              </a:extLst>
            </p:cNvPr>
            <p:cNvGrpSpPr/>
            <p:nvPr/>
          </p:nvGrpSpPr>
          <p:grpSpPr>
            <a:xfrm>
              <a:off x="8779221" y="4918546"/>
              <a:ext cx="1226578" cy="208210"/>
              <a:chOff x="3048029" y="5033676"/>
              <a:chExt cx="1226578" cy="208210"/>
            </a:xfrm>
          </p:grpSpPr>
          <p:grpSp>
            <p:nvGrpSpPr>
              <p:cNvPr id="145" name="组合 144">
                <a:extLst>
                  <a:ext uri="{FF2B5EF4-FFF2-40B4-BE49-F238E27FC236}">
                    <a16:creationId xmlns:a16="http://schemas.microsoft.com/office/drawing/2014/main" id="{65F27D8F-6727-BA80-A5DD-BCFBDFF1AB9F}"/>
                  </a:ext>
                </a:extLst>
              </p:cNvPr>
              <p:cNvGrpSpPr/>
              <p:nvPr/>
            </p:nvGrpSpPr>
            <p:grpSpPr>
              <a:xfrm>
                <a:off x="3048029" y="5033676"/>
                <a:ext cx="1226578" cy="208210"/>
                <a:chOff x="2232621" y="2376512"/>
                <a:chExt cx="1113990" cy="285726"/>
              </a:xfrm>
              <a:solidFill>
                <a:srgbClr val="FFF59D"/>
              </a:solidFill>
            </p:grpSpPr>
            <p:cxnSp>
              <p:nvCxnSpPr>
                <p:cNvPr id="152" name="直接连接符 151">
                  <a:extLst>
                    <a:ext uri="{FF2B5EF4-FFF2-40B4-BE49-F238E27FC236}">
                      <a16:creationId xmlns:a16="http://schemas.microsoft.com/office/drawing/2014/main" id="{E0411E4D-5F49-DBBA-114F-DA70439003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46611" y="2376512"/>
                  <a:ext cx="0" cy="28572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>
                  <a:extLst>
                    <a:ext uri="{FF2B5EF4-FFF2-40B4-BE49-F238E27FC236}">
                      <a16:creationId xmlns:a16="http://schemas.microsoft.com/office/drawing/2014/main" id="{F7DA40F2-7454-A8BB-8B22-0DFE66110AA1}"/>
                    </a:ext>
                  </a:extLst>
                </p:cNvPr>
                <p:cNvCxnSpPr/>
                <p:nvPr/>
              </p:nvCxnSpPr>
              <p:spPr>
                <a:xfrm>
                  <a:off x="2232621" y="2662238"/>
                  <a:ext cx="1113990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6" name="矩形 145">
                <a:extLst>
                  <a:ext uri="{FF2B5EF4-FFF2-40B4-BE49-F238E27FC236}">
                    <a16:creationId xmlns:a16="http://schemas.microsoft.com/office/drawing/2014/main" id="{9C22671D-0BF2-588B-944E-C0B1B58DF685}"/>
                  </a:ext>
                </a:extLst>
              </p:cNvPr>
              <p:cNvSpPr/>
              <p:nvPr/>
            </p:nvSpPr>
            <p:spPr>
              <a:xfrm>
                <a:off x="4000403" y="5061628"/>
                <a:ext cx="144778" cy="144914"/>
              </a:xfrm>
              <a:prstGeom prst="rect">
                <a:avLst/>
              </a:prstGeom>
              <a:solidFill>
                <a:srgbClr val="FFF59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矩形 146">
                <a:extLst>
                  <a:ext uri="{FF2B5EF4-FFF2-40B4-BE49-F238E27FC236}">
                    <a16:creationId xmlns:a16="http://schemas.microsoft.com/office/drawing/2014/main" id="{91F04E5E-B953-2712-A062-EB4A2AD3D149}"/>
                  </a:ext>
                </a:extLst>
              </p:cNvPr>
              <p:cNvSpPr/>
              <p:nvPr/>
            </p:nvSpPr>
            <p:spPr>
              <a:xfrm>
                <a:off x="3762318" y="5061628"/>
                <a:ext cx="144778" cy="144914"/>
              </a:xfrm>
              <a:prstGeom prst="rect">
                <a:avLst/>
              </a:prstGeom>
              <a:solidFill>
                <a:srgbClr val="FFF59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矩形 147">
                <a:extLst>
                  <a:ext uri="{FF2B5EF4-FFF2-40B4-BE49-F238E27FC236}">
                    <a16:creationId xmlns:a16="http://schemas.microsoft.com/office/drawing/2014/main" id="{7444A05E-6B82-98DE-07C9-A03436D9DD3D}"/>
                  </a:ext>
                </a:extLst>
              </p:cNvPr>
              <p:cNvSpPr/>
              <p:nvPr/>
            </p:nvSpPr>
            <p:spPr>
              <a:xfrm>
                <a:off x="3546042" y="5061628"/>
                <a:ext cx="144778" cy="144914"/>
              </a:xfrm>
              <a:prstGeom prst="rect">
                <a:avLst/>
              </a:prstGeom>
              <a:solidFill>
                <a:srgbClr val="FFF59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矩形 148">
                <a:extLst>
                  <a:ext uri="{FF2B5EF4-FFF2-40B4-BE49-F238E27FC236}">
                    <a16:creationId xmlns:a16="http://schemas.microsoft.com/office/drawing/2014/main" id="{9159BC8B-2215-A3D6-E5DB-AA1B25BE59CC}"/>
                  </a:ext>
                </a:extLst>
              </p:cNvPr>
              <p:cNvSpPr/>
              <p:nvPr/>
            </p:nvSpPr>
            <p:spPr>
              <a:xfrm>
                <a:off x="3325647" y="5061628"/>
                <a:ext cx="144778" cy="144914"/>
              </a:xfrm>
              <a:prstGeom prst="rect">
                <a:avLst/>
              </a:prstGeom>
              <a:solidFill>
                <a:srgbClr val="FFF59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矩形 149">
                <a:extLst>
                  <a:ext uri="{FF2B5EF4-FFF2-40B4-BE49-F238E27FC236}">
                    <a16:creationId xmlns:a16="http://schemas.microsoft.com/office/drawing/2014/main" id="{30180695-0659-E093-8A80-4B332CB359A7}"/>
                  </a:ext>
                </a:extLst>
              </p:cNvPr>
              <p:cNvSpPr/>
              <p:nvPr/>
            </p:nvSpPr>
            <p:spPr>
              <a:xfrm>
                <a:off x="3113680" y="5061628"/>
                <a:ext cx="144778" cy="144914"/>
              </a:xfrm>
              <a:prstGeom prst="rect">
                <a:avLst/>
              </a:prstGeom>
              <a:solidFill>
                <a:srgbClr val="FFF59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4" name="组合 153">
              <a:extLst>
                <a:ext uri="{FF2B5EF4-FFF2-40B4-BE49-F238E27FC236}">
                  <a16:creationId xmlns:a16="http://schemas.microsoft.com/office/drawing/2014/main" id="{732E3A8D-56FD-56F7-8076-592721B496B4}"/>
                </a:ext>
              </a:extLst>
            </p:cNvPr>
            <p:cNvGrpSpPr/>
            <p:nvPr/>
          </p:nvGrpSpPr>
          <p:grpSpPr>
            <a:xfrm>
              <a:off x="8779221" y="5262557"/>
              <a:ext cx="1226578" cy="208210"/>
              <a:chOff x="2232621" y="2376512"/>
              <a:chExt cx="1113990" cy="285726"/>
            </a:xfrm>
            <a:solidFill>
              <a:srgbClr val="D32F2F"/>
            </a:solidFill>
          </p:grpSpPr>
          <p:cxnSp>
            <p:nvCxnSpPr>
              <p:cNvPr id="155" name="直接连接符 154">
                <a:extLst>
                  <a:ext uri="{FF2B5EF4-FFF2-40B4-BE49-F238E27FC236}">
                    <a16:creationId xmlns:a16="http://schemas.microsoft.com/office/drawing/2014/main" id="{A74F0869-CF38-CCD6-843D-86E28362C926}"/>
                  </a:ext>
                </a:extLst>
              </p:cNvPr>
              <p:cNvCxnSpPr/>
              <p:nvPr/>
            </p:nvCxnSpPr>
            <p:spPr>
              <a:xfrm>
                <a:off x="2232621" y="2376512"/>
                <a:ext cx="1113990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>
                <a:extLst>
                  <a:ext uri="{FF2B5EF4-FFF2-40B4-BE49-F238E27FC236}">
                    <a16:creationId xmlns:a16="http://schemas.microsoft.com/office/drawing/2014/main" id="{B46D9F40-3C14-8883-D317-FBD1456C53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46611" y="2376512"/>
                <a:ext cx="0" cy="285726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>
                <a:extLst>
                  <a:ext uri="{FF2B5EF4-FFF2-40B4-BE49-F238E27FC236}">
                    <a16:creationId xmlns:a16="http://schemas.microsoft.com/office/drawing/2014/main" id="{07E7F87C-1281-9462-FC3E-2393062E0DBE}"/>
                  </a:ext>
                </a:extLst>
              </p:cNvPr>
              <p:cNvCxnSpPr/>
              <p:nvPr/>
            </p:nvCxnSpPr>
            <p:spPr>
              <a:xfrm>
                <a:off x="2232621" y="2662238"/>
                <a:ext cx="1113990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" name="箭头: 右 157">
              <a:extLst>
                <a:ext uri="{FF2B5EF4-FFF2-40B4-BE49-F238E27FC236}">
                  <a16:creationId xmlns:a16="http://schemas.microsoft.com/office/drawing/2014/main" id="{414E81EC-0893-6401-F437-D2D81F693EEA}"/>
                </a:ext>
              </a:extLst>
            </p:cNvPr>
            <p:cNvSpPr/>
            <p:nvPr/>
          </p:nvSpPr>
          <p:spPr>
            <a:xfrm>
              <a:off x="9978531" y="5314480"/>
              <a:ext cx="438960" cy="99054"/>
            </a:xfrm>
            <a:prstGeom prst="rightArrow">
              <a:avLst/>
            </a:prstGeom>
            <a:solidFill>
              <a:srgbClr val="D32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矩形 158">
              <a:extLst>
                <a:ext uri="{FF2B5EF4-FFF2-40B4-BE49-F238E27FC236}">
                  <a16:creationId xmlns:a16="http://schemas.microsoft.com/office/drawing/2014/main" id="{6B6B6865-F12F-86A4-E2E1-0CFBED603537}"/>
                </a:ext>
              </a:extLst>
            </p:cNvPr>
            <p:cNvSpPr/>
            <p:nvPr/>
          </p:nvSpPr>
          <p:spPr>
            <a:xfrm>
              <a:off x="9731595" y="5291625"/>
              <a:ext cx="144778" cy="144914"/>
            </a:xfrm>
            <a:prstGeom prst="rect">
              <a:avLst/>
            </a:prstGeom>
            <a:solidFill>
              <a:srgbClr val="D3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矩形 159">
              <a:extLst>
                <a:ext uri="{FF2B5EF4-FFF2-40B4-BE49-F238E27FC236}">
                  <a16:creationId xmlns:a16="http://schemas.microsoft.com/office/drawing/2014/main" id="{DAD43114-4705-ABEE-052B-EF018BE50AD2}"/>
                </a:ext>
              </a:extLst>
            </p:cNvPr>
            <p:cNvSpPr/>
            <p:nvPr/>
          </p:nvSpPr>
          <p:spPr>
            <a:xfrm>
              <a:off x="9493510" y="5291625"/>
              <a:ext cx="144778" cy="144914"/>
            </a:xfrm>
            <a:prstGeom prst="rect">
              <a:avLst/>
            </a:prstGeom>
            <a:solidFill>
              <a:srgbClr val="D3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BB36D2EA-7113-79B7-4968-0EDB5460B947}"/>
                </a:ext>
              </a:extLst>
            </p:cNvPr>
            <p:cNvSpPr/>
            <p:nvPr/>
          </p:nvSpPr>
          <p:spPr>
            <a:xfrm>
              <a:off x="9277234" y="5291625"/>
              <a:ext cx="144778" cy="144914"/>
            </a:xfrm>
            <a:prstGeom prst="rect">
              <a:avLst/>
            </a:prstGeom>
            <a:solidFill>
              <a:srgbClr val="D32F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2" name="组合 161">
              <a:extLst>
                <a:ext uri="{FF2B5EF4-FFF2-40B4-BE49-F238E27FC236}">
                  <a16:creationId xmlns:a16="http://schemas.microsoft.com/office/drawing/2014/main" id="{FBC4451C-EA16-0DCB-CCB9-5F002B0D0776}"/>
                </a:ext>
              </a:extLst>
            </p:cNvPr>
            <p:cNvGrpSpPr/>
            <p:nvPr/>
          </p:nvGrpSpPr>
          <p:grpSpPr>
            <a:xfrm>
              <a:off x="8779221" y="5470766"/>
              <a:ext cx="1226578" cy="208210"/>
              <a:chOff x="3140383" y="4357061"/>
              <a:chExt cx="1226578" cy="420188"/>
            </a:xfrm>
            <a:solidFill>
              <a:srgbClr val="F44336"/>
            </a:solidFill>
          </p:grpSpPr>
          <p:grpSp>
            <p:nvGrpSpPr>
              <p:cNvPr id="163" name="组合 162">
                <a:extLst>
                  <a:ext uri="{FF2B5EF4-FFF2-40B4-BE49-F238E27FC236}">
                    <a16:creationId xmlns:a16="http://schemas.microsoft.com/office/drawing/2014/main" id="{DF3B0231-1744-BBAA-35E8-E48D6AED1E9F}"/>
                  </a:ext>
                </a:extLst>
              </p:cNvPr>
              <p:cNvGrpSpPr/>
              <p:nvPr/>
            </p:nvGrpSpPr>
            <p:grpSpPr>
              <a:xfrm>
                <a:off x="3140383" y="4357061"/>
                <a:ext cx="1226578" cy="420188"/>
                <a:chOff x="2232621" y="2376512"/>
                <a:chExt cx="1113990" cy="285726"/>
              </a:xfrm>
              <a:grpFill/>
            </p:grpSpPr>
            <p:cxnSp>
              <p:nvCxnSpPr>
                <p:cNvPr id="167" name="直接连接符 166">
                  <a:extLst>
                    <a:ext uri="{FF2B5EF4-FFF2-40B4-BE49-F238E27FC236}">
                      <a16:creationId xmlns:a16="http://schemas.microsoft.com/office/drawing/2014/main" id="{C98BBFEE-126D-971A-9460-5A9516E4F4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46611" y="2376512"/>
                  <a:ext cx="0" cy="28572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>
                  <a:extLst>
                    <a:ext uri="{FF2B5EF4-FFF2-40B4-BE49-F238E27FC236}">
                      <a16:creationId xmlns:a16="http://schemas.microsoft.com/office/drawing/2014/main" id="{74056BDC-F23D-6A39-8812-C6B8929EFD7F}"/>
                    </a:ext>
                  </a:extLst>
                </p:cNvPr>
                <p:cNvCxnSpPr/>
                <p:nvPr/>
              </p:nvCxnSpPr>
              <p:spPr>
                <a:xfrm>
                  <a:off x="2232621" y="2662238"/>
                  <a:ext cx="1113990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4" name="矩形 163">
                <a:extLst>
                  <a:ext uri="{FF2B5EF4-FFF2-40B4-BE49-F238E27FC236}">
                    <a16:creationId xmlns:a16="http://schemas.microsoft.com/office/drawing/2014/main" id="{012D35F5-2A55-6E9C-B7A9-F4A6E6D98F4B}"/>
                  </a:ext>
                </a:extLst>
              </p:cNvPr>
              <p:cNvSpPr/>
              <p:nvPr/>
            </p:nvSpPr>
            <p:spPr>
              <a:xfrm>
                <a:off x="4092757" y="4419187"/>
                <a:ext cx="144778" cy="29245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矩形 164">
                <a:extLst>
                  <a:ext uri="{FF2B5EF4-FFF2-40B4-BE49-F238E27FC236}">
                    <a16:creationId xmlns:a16="http://schemas.microsoft.com/office/drawing/2014/main" id="{E2D989FA-AE46-D366-66C5-B5195B0FA707}"/>
                  </a:ext>
                </a:extLst>
              </p:cNvPr>
              <p:cNvSpPr/>
              <p:nvPr/>
            </p:nvSpPr>
            <p:spPr>
              <a:xfrm>
                <a:off x="3854672" y="4419187"/>
                <a:ext cx="144778" cy="29245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9" name="组合 168">
              <a:extLst>
                <a:ext uri="{FF2B5EF4-FFF2-40B4-BE49-F238E27FC236}">
                  <a16:creationId xmlns:a16="http://schemas.microsoft.com/office/drawing/2014/main" id="{FB5E679D-4223-CCEB-B89F-229D15C7EAF1}"/>
                </a:ext>
              </a:extLst>
            </p:cNvPr>
            <p:cNvGrpSpPr/>
            <p:nvPr/>
          </p:nvGrpSpPr>
          <p:grpSpPr>
            <a:xfrm>
              <a:off x="8779221" y="5678975"/>
              <a:ext cx="1226578" cy="208210"/>
              <a:chOff x="3048029" y="5910015"/>
              <a:chExt cx="1226578" cy="208210"/>
            </a:xfrm>
          </p:grpSpPr>
          <p:grpSp>
            <p:nvGrpSpPr>
              <p:cNvPr id="170" name="组合 169">
                <a:extLst>
                  <a:ext uri="{FF2B5EF4-FFF2-40B4-BE49-F238E27FC236}">
                    <a16:creationId xmlns:a16="http://schemas.microsoft.com/office/drawing/2014/main" id="{9F930186-8790-8F7C-BCF5-B797418E740B}"/>
                  </a:ext>
                </a:extLst>
              </p:cNvPr>
              <p:cNvGrpSpPr/>
              <p:nvPr/>
            </p:nvGrpSpPr>
            <p:grpSpPr>
              <a:xfrm>
                <a:off x="3048029" y="5910015"/>
                <a:ext cx="1226578" cy="208210"/>
                <a:chOff x="2232621" y="2376512"/>
                <a:chExt cx="1113990" cy="285726"/>
              </a:xfrm>
              <a:solidFill>
                <a:srgbClr val="FF8A80"/>
              </a:solidFill>
            </p:grpSpPr>
            <p:cxnSp>
              <p:nvCxnSpPr>
                <p:cNvPr id="177" name="直接连接符 176">
                  <a:extLst>
                    <a:ext uri="{FF2B5EF4-FFF2-40B4-BE49-F238E27FC236}">
                      <a16:creationId xmlns:a16="http://schemas.microsoft.com/office/drawing/2014/main" id="{B56F8079-C2BE-B0FE-7E0E-A06168C9F3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46611" y="2376512"/>
                  <a:ext cx="0" cy="285726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接连接符 177">
                  <a:extLst>
                    <a:ext uri="{FF2B5EF4-FFF2-40B4-BE49-F238E27FC236}">
                      <a16:creationId xmlns:a16="http://schemas.microsoft.com/office/drawing/2014/main" id="{FEC752FC-A1F8-F770-883C-6E69A545EBDD}"/>
                    </a:ext>
                  </a:extLst>
                </p:cNvPr>
                <p:cNvCxnSpPr/>
                <p:nvPr/>
              </p:nvCxnSpPr>
              <p:spPr>
                <a:xfrm>
                  <a:off x="2232621" y="2662238"/>
                  <a:ext cx="1113990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1" name="矩形 170">
                <a:extLst>
                  <a:ext uri="{FF2B5EF4-FFF2-40B4-BE49-F238E27FC236}">
                    <a16:creationId xmlns:a16="http://schemas.microsoft.com/office/drawing/2014/main" id="{A2ECE73A-8D3F-213A-D5DF-9A7297E6F0FB}"/>
                  </a:ext>
                </a:extLst>
              </p:cNvPr>
              <p:cNvSpPr/>
              <p:nvPr/>
            </p:nvSpPr>
            <p:spPr>
              <a:xfrm>
                <a:off x="4000403" y="5937967"/>
                <a:ext cx="144778" cy="144914"/>
              </a:xfrm>
              <a:prstGeom prst="rect">
                <a:avLst/>
              </a:prstGeom>
              <a:solidFill>
                <a:srgbClr val="FF8A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2" name="矩形 171">
                <a:extLst>
                  <a:ext uri="{FF2B5EF4-FFF2-40B4-BE49-F238E27FC236}">
                    <a16:creationId xmlns:a16="http://schemas.microsoft.com/office/drawing/2014/main" id="{3403EF52-5B08-393D-67B7-A6073764474D}"/>
                  </a:ext>
                </a:extLst>
              </p:cNvPr>
              <p:cNvSpPr/>
              <p:nvPr/>
            </p:nvSpPr>
            <p:spPr>
              <a:xfrm>
                <a:off x="3762318" y="5937967"/>
                <a:ext cx="144778" cy="144914"/>
              </a:xfrm>
              <a:prstGeom prst="rect">
                <a:avLst/>
              </a:prstGeom>
              <a:solidFill>
                <a:srgbClr val="FF8A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4" name="矩形 173">
                <a:extLst>
                  <a:ext uri="{FF2B5EF4-FFF2-40B4-BE49-F238E27FC236}">
                    <a16:creationId xmlns:a16="http://schemas.microsoft.com/office/drawing/2014/main" id="{8E7BF752-BD63-9A9A-A61D-63FD45E1EAF3}"/>
                  </a:ext>
                </a:extLst>
              </p:cNvPr>
              <p:cNvSpPr/>
              <p:nvPr/>
            </p:nvSpPr>
            <p:spPr>
              <a:xfrm>
                <a:off x="3546042" y="5937967"/>
                <a:ext cx="144778" cy="144914"/>
              </a:xfrm>
              <a:prstGeom prst="rect">
                <a:avLst/>
              </a:prstGeom>
              <a:solidFill>
                <a:srgbClr val="FF8A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5" name="矩形 174">
                <a:extLst>
                  <a:ext uri="{FF2B5EF4-FFF2-40B4-BE49-F238E27FC236}">
                    <a16:creationId xmlns:a16="http://schemas.microsoft.com/office/drawing/2014/main" id="{4C9E9875-177B-A47B-B808-D95C29BC6EF1}"/>
                  </a:ext>
                </a:extLst>
              </p:cNvPr>
              <p:cNvSpPr/>
              <p:nvPr/>
            </p:nvSpPr>
            <p:spPr>
              <a:xfrm>
                <a:off x="3325647" y="5937967"/>
                <a:ext cx="144778" cy="144914"/>
              </a:xfrm>
              <a:prstGeom prst="rect">
                <a:avLst/>
              </a:prstGeom>
              <a:solidFill>
                <a:srgbClr val="FF8A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9" name="箭头: 右 178">
              <a:extLst>
                <a:ext uri="{FF2B5EF4-FFF2-40B4-BE49-F238E27FC236}">
                  <a16:creationId xmlns:a16="http://schemas.microsoft.com/office/drawing/2014/main" id="{86D4AAEE-F8CA-A8AF-3B38-A1F01D59FCB4}"/>
                </a:ext>
              </a:extLst>
            </p:cNvPr>
            <p:cNvSpPr/>
            <p:nvPr/>
          </p:nvSpPr>
          <p:spPr>
            <a:xfrm>
              <a:off x="9978531" y="4560527"/>
              <a:ext cx="669941" cy="99054"/>
            </a:xfrm>
            <a:prstGeom prst="rightArrow">
              <a:avLst/>
            </a:prstGeom>
            <a:solidFill>
              <a:srgbClr val="FBC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矩形 179">
              <a:extLst>
                <a:ext uri="{FF2B5EF4-FFF2-40B4-BE49-F238E27FC236}">
                  <a16:creationId xmlns:a16="http://schemas.microsoft.com/office/drawing/2014/main" id="{D8E6E9F3-9E0C-B78E-A6BC-587A0FE8F835}"/>
                </a:ext>
              </a:extLst>
            </p:cNvPr>
            <p:cNvSpPr/>
            <p:nvPr/>
          </p:nvSpPr>
          <p:spPr>
            <a:xfrm>
              <a:off x="9289201" y="3993680"/>
              <a:ext cx="144778" cy="144914"/>
            </a:xfrm>
            <a:prstGeom prst="rect">
              <a:avLst/>
            </a:prstGeom>
            <a:solidFill>
              <a:srgbClr val="81C78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矩形 180">
              <a:extLst>
                <a:ext uri="{FF2B5EF4-FFF2-40B4-BE49-F238E27FC236}">
                  <a16:creationId xmlns:a16="http://schemas.microsoft.com/office/drawing/2014/main" id="{E0132CF1-FB3E-5B37-2D78-6C30306AD089}"/>
                </a:ext>
              </a:extLst>
            </p:cNvPr>
            <p:cNvSpPr/>
            <p:nvPr/>
          </p:nvSpPr>
          <p:spPr>
            <a:xfrm>
              <a:off x="9731595" y="4537974"/>
              <a:ext cx="144778" cy="144914"/>
            </a:xfrm>
            <a:prstGeom prst="rect">
              <a:avLst/>
            </a:prstGeom>
            <a:solidFill>
              <a:srgbClr val="FBC02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2" name="矩形 181">
              <a:extLst>
                <a:ext uri="{FF2B5EF4-FFF2-40B4-BE49-F238E27FC236}">
                  <a16:creationId xmlns:a16="http://schemas.microsoft.com/office/drawing/2014/main" id="{A06E53C6-CECD-E9F1-17F1-0E77C7C18A01}"/>
                </a:ext>
              </a:extLst>
            </p:cNvPr>
            <p:cNvSpPr/>
            <p:nvPr/>
          </p:nvSpPr>
          <p:spPr>
            <a:xfrm>
              <a:off x="9493510" y="4537974"/>
              <a:ext cx="144778" cy="144914"/>
            </a:xfrm>
            <a:prstGeom prst="rect">
              <a:avLst/>
            </a:prstGeom>
            <a:solidFill>
              <a:srgbClr val="FBC02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矩形 182">
              <a:extLst>
                <a:ext uri="{FF2B5EF4-FFF2-40B4-BE49-F238E27FC236}">
                  <a16:creationId xmlns:a16="http://schemas.microsoft.com/office/drawing/2014/main" id="{B23F5B8F-70E6-C9DC-A054-45E18254FDE5}"/>
                </a:ext>
              </a:extLst>
            </p:cNvPr>
            <p:cNvSpPr/>
            <p:nvPr/>
          </p:nvSpPr>
          <p:spPr>
            <a:xfrm>
              <a:off x="9277234" y="4537974"/>
              <a:ext cx="144778" cy="144914"/>
            </a:xfrm>
            <a:prstGeom prst="rect">
              <a:avLst/>
            </a:prstGeom>
            <a:solidFill>
              <a:srgbClr val="FBC02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矩形 183">
              <a:extLst>
                <a:ext uri="{FF2B5EF4-FFF2-40B4-BE49-F238E27FC236}">
                  <a16:creationId xmlns:a16="http://schemas.microsoft.com/office/drawing/2014/main" id="{5B4E3D5B-1239-764D-A36C-C25D94B1105F}"/>
                </a:ext>
              </a:extLst>
            </p:cNvPr>
            <p:cNvSpPr/>
            <p:nvPr/>
          </p:nvSpPr>
          <p:spPr>
            <a:xfrm>
              <a:off x="9056839" y="4537974"/>
              <a:ext cx="144778" cy="144914"/>
            </a:xfrm>
            <a:prstGeom prst="rect">
              <a:avLst/>
            </a:prstGeom>
            <a:solidFill>
              <a:srgbClr val="FBC02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文本框 184">
              <a:extLst>
                <a:ext uri="{FF2B5EF4-FFF2-40B4-BE49-F238E27FC236}">
                  <a16:creationId xmlns:a16="http://schemas.microsoft.com/office/drawing/2014/main" id="{2EEFC252-D4BD-A1AE-AA6C-50E111F4CB59}"/>
                </a:ext>
              </a:extLst>
            </p:cNvPr>
            <p:cNvSpPr txBox="1"/>
            <p:nvPr/>
          </p:nvSpPr>
          <p:spPr>
            <a:xfrm>
              <a:off x="6936087" y="3710444"/>
              <a:ext cx="1980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rgbClr val="2E7D32"/>
                  </a:solidFill>
                  <a:latin typeface="Trebuchet MS" panose="020B0603020202020204" pitchFamily="34" charset="0"/>
                  <a:cs typeface="Arial" panose="020B0604020202020204"/>
                </a:rPr>
                <a:t>Real-time services</a:t>
              </a:r>
            </a:p>
          </p:txBody>
        </p:sp>
        <p:sp>
          <p:nvSpPr>
            <p:cNvPr id="186" name="文本框 185">
              <a:extLst>
                <a:ext uri="{FF2B5EF4-FFF2-40B4-BE49-F238E27FC236}">
                  <a16:creationId xmlns:a16="http://schemas.microsoft.com/office/drawing/2014/main" id="{4AF26F08-BFD4-57DC-AC8F-09B758153AAE}"/>
                </a:ext>
              </a:extLst>
            </p:cNvPr>
            <p:cNvSpPr txBox="1"/>
            <p:nvPr/>
          </p:nvSpPr>
          <p:spPr>
            <a:xfrm>
              <a:off x="6936087" y="4433889"/>
              <a:ext cx="1980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rgbClr val="FBC02D"/>
                  </a:solidFill>
                  <a:latin typeface="Trebuchet MS" panose="020B0603020202020204" pitchFamily="34" charset="0"/>
                  <a:cs typeface="Arial" panose="020B0604020202020204"/>
                </a:rPr>
                <a:t>Distributed computing jobs </a:t>
              </a:r>
            </a:p>
          </p:txBody>
        </p:sp>
        <p:sp>
          <p:nvSpPr>
            <p:cNvPr id="187" name="文本框 186">
              <a:extLst>
                <a:ext uri="{FF2B5EF4-FFF2-40B4-BE49-F238E27FC236}">
                  <a16:creationId xmlns:a16="http://schemas.microsoft.com/office/drawing/2014/main" id="{934CC867-A6DD-C875-A36B-6EF41AF03557}"/>
                </a:ext>
              </a:extLst>
            </p:cNvPr>
            <p:cNvSpPr txBox="1"/>
            <p:nvPr/>
          </p:nvSpPr>
          <p:spPr>
            <a:xfrm>
              <a:off x="6936087" y="5127641"/>
              <a:ext cx="1980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rgbClr val="D50000"/>
                  </a:solidFill>
                  <a:latin typeface="Trebuchet MS" panose="020B0603020202020204" pitchFamily="34" charset="0"/>
                  <a:cs typeface="Arial" panose="020B0604020202020204"/>
                </a:rPr>
                <a:t>Background </a:t>
              </a:r>
            </a:p>
            <a:p>
              <a:r>
                <a:rPr lang="en-US" altLang="zh-CN" b="1" dirty="0">
                  <a:solidFill>
                    <a:srgbClr val="D50000"/>
                  </a:solidFill>
                  <a:latin typeface="Trebuchet MS" panose="020B0603020202020204" pitchFamily="34" charset="0"/>
                  <a:cs typeface="Arial" panose="020B0604020202020204"/>
                </a:rPr>
                <a:t>tasks</a:t>
              </a:r>
            </a:p>
          </p:txBody>
        </p:sp>
        <p:sp>
          <p:nvSpPr>
            <p:cNvPr id="188" name="箭头: 右 187">
              <a:extLst>
                <a:ext uri="{FF2B5EF4-FFF2-40B4-BE49-F238E27FC236}">
                  <a16:creationId xmlns:a16="http://schemas.microsoft.com/office/drawing/2014/main" id="{66F05B76-81C4-ED50-2DF4-AEC2D127EB60}"/>
                </a:ext>
              </a:extLst>
            </p:cNvPr>
            <p:cNvSpPr/>
            <p:nvPr/>
          </p:nvSpPr>
          <p:spPr>
            <a:xfrm>
              <a:off x="5715000" y="4291013"/>
              <a:ext cx="824287" cy="346911"/>
            </a:xfrm>
            <a:prstGeom prst="rightArrow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784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700EE-0F35-CEBD-3F34-FFB216A56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C4053F4-47A4-2D40-BA6B-A10EC35D5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AC53B37-7290-7F13-09BF-8B3159003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6" y="608400"/>
            <a:ext cx="11668664" cy="705600"/>
          </a:xfrm>
        </p:spPr>
        <p:txBody>
          <a:bodyPr>
            <a:normAutofit/>
          </a:bodyPr>
          <a:lstStyle/>
          <a:p>
            <a:r>
              <a:rPr lang="en-US" altLang="zh-CN" spc="-70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/>
              </a:rPr>
              <a:t>Existing Virtual Priority Solutions are not Readily Deployable</a:t>
            </a:r>
            <a:endParaRPr lang="zh-CN" altLang="en-US" spc="-70" dirty="0">
              <a:solidFill>
                <a:srgbClr val="000000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277" name="矩形 276">
            <a:extLst>
              <a:ext uri="{FF2B5EF4-FFF2-40B4-BE49-F238E27FC236}">
                <a16:creationId xmlns:a16="http://schemas.microsoft.com/office/drawing/2014/main" id="{6C1EA6C0-8C72-9339-27E4-EB47A2F9C68A}"/>
              </a:ext>
            </a:extLst>
          </p:cNvPr>
          <p:cNvSpPr/>
          <p:nvPr/>
        </p:nvSpPr>
        <p:spPr>
          <a:xfrm>
            <a:off x="608013" y="1529605"/>
            <a:ext cx="10647940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Existing virtual priority technologies primarily involve </a:t>
            </a:r>
            <a:r>
              <a:rPr lang="en-US" altLang="zh-CN" sz="2400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packet scheduling 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algorithms that operate on switches. They necessitate: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E40828F-3B37-5E4E-7D1B-06FF3FDBDF40}"/>
              </a:ext>
            </a:extLst>
          </p:cNvPr>
          <p:cNvGrpSpPr/>
          <p:nvPr/>
        </p:nvGrpSpPr>
        <p:grpSpPr>
          <a:xfrm>
            <a:off x="957052" y="2664347"/>
            <a:ext cx="4570663" cy="3229130"/>
            <a:chOff x="957052" y="2664347"/>
            <a:chExt cx="4570663" cy="3229130"/>
          </a:xfrm>
        </p:grpSpPr>
        <p:pic>
          <p:nvPicPr>
            <p:cNvPr id="15" name="图片 14" descr="墙上有涂鸦&#10;&#10;AI 生成的内容可能不正确。">
              <a:extLst>
                <a:ext uri="{FF2B5EF4-FFF2-40B4-BE49-F238E27FC236}">
                  <a16:creationId xmlns:a16="http://schemas.microsoft.com/office/drawing/2014/main" id="{0950CCC8-2106-CC39-438A-A63332FD4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46" t="20616" r="22482" b="12760"/>
            <a:stretch/>
          </p:blipFill>
          <p:spPr>
            <a:xfrm>
              <a:off x="2190888" y="3725738"/>
              <a:ext cx="2110038" cy="1774111"/>
            </a:xfrm>
            <a:prstGeom prst="rect">
              <a:avLst/>
            </a:prstGeom>
          </p:spPr>
        </p:pic>
        <p:sp>
          <p:nvSpPr>
            <p:cNvPr id="315" name="矩形 314">
              <a:extLst>
                <a:ext uri="{FF2B5EF4-FFF2-40B4-BE49-F238E27FC236}">
                  <a16:creationId xmlns:a16="http://schemas.microsoft.com/office/drawing/2014/main" id="{EF826985-CA49-84C7-5887-336CB6833CBC}"/>
                </a:ext>
              </a:extLst>
            </p:cNvPr>
            <p:cNvSpPr/>
            <p:nvPr/>
          </p:nvSpPr>
          <p:spPr>
            <a:xfrm>
              <a:off x="957054" y="2664347"/>
              <a:ext cx="4570661" cy="9346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6" name="文本框 315">
              <a:extLst>
                <a:ext uri="{FF2B5EF4-FFF2-40B4-BE49-F238E27FC236}">
                  <a16:creationId xmlns:a16="http://schemas.microsoft.com/office/drawing/2014/main" id="{E0B8A999-F7B6-3B44-A1FD-1BB9F1602F9D}"/>
                </a:ext>
              </a:extLst>
            </p:cNvPr>
            <p:cNvSpPr txBox="1"/>
            <p:nvPr/>
          </p:nvSpPr>
          <p:spPr>
            <a:xfrm>
              <a:off x="957052" y="2691271"/>
              <a:ext cx="457066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Trebuchet MS" panose="020B0603020202020204" pitchFamily="34" charset="0"/>
                </a:rPr>
                <a:t>Programmable switches</a:t>
              </a:r>
            </a:p>
            <a:p>
              <a:pPr algn="ctr"/>
              <a:r>
                <a:rPr lang="da-DK" altLang="zh-CN" sz="1600" dirty="0">
                  <a:latin typeface="Trebuchet MS" panose="020B0603020202020204" pitchFamily="34" charset="0"/>
                </a:rPr>
                <a:t>N. K. Sharma et al. @NSDI20</a:t>
              </a:r>
              <a:endParaRPr lang="en-US" altLang="zh-CN" sz="2000" b="1" dirty="0">
                <a:latin typeface="Trebuchet MS" panose="020B0603020202020204" pitchFamily="34" charset="0"/>
              </a:endParaRPr>
            </a:p>
            <a:p>
              <a:pPr algn="ctr"/>
              <a:r>
                <a:rPr lang="en-US" altLang="zh-CN" sz="1600" dirty="0">
                  <a:latin typeface="Trebuchet MS" panose="020B0603020202020204" pitchFamily="34" charset="0"/>
                </a:rPr>
                <a:t>AIFO@Sigcomm21, HCSFQ@NSDI21, ……</a:t>
              </a:r>
            </a:p>
          </p:txBody>
        </p:sp>
        <p:sp>
          <p:nvSpPr>
            <p:cNvPr id="317" name="矩形 316">
              <a:extLst>
                <a:ext uri="{FF2B5EF4-FFF2-40B4-BE49-F238E27FC236}">
                  <a16:creationId xmlns:a16="http://schemas.microsoft.com/office/drawing/2014/main" id="{C9A5E681-9061-64E7-6ADC-3891AE5E0C09}"/>
                </a:ext>
              </a:extLst>
            </p:cNvPr>
            <p:cNvSpPr/>
            <p:nvPr/>
          </p:nvSpPr>
          <p:spPr>
            <a:xfrm>
              <a:off x="957054" y="2664347"/>
              <a:ext cx="4570661" cy="32291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2" name="矩形 321">
              <a:extLst>
                <a:ext uri="{FF2B5EF4-FFF2-40B4-BE49-F238E27FC236}">
                  <a16:creationId xmlns:a16="http://schemas.microsoft.com/office/drawing/2014/main" id="{F3D3A300-7971-7D14-FD50-7C19BCDF33C5}"/>
                </a:ext>
              </a:extLst>
            </p:cNvPr>
            <p:cNvSpPr/>
            <p:nvPr/>
          </p:nvSpPr>
          <p:spPr>
            <a:xfrm>
              <a:off x="2046492" y="5578739"/>
              <a:ext cx="2391780" cy="307777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  <a:ea typeface="+mn-lt"/>
                  <a:cs typeface="+mn-lt"/>
                </a:rPr>
                <a:t>Figure source: Intel Tofino2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CDD886FF-32CE-85FD-BCAD-6F009593BBA1}"/>
              </a:ext>
            </a:extLst>
          </p:cNvPr>
          <p:cNvGrpSpPr/>
          <p:nvPr/>
        </p:nvGrpSpPr>
        <p:grpSpPr>
          <a:xfrm>
            <a:off x="5838089" y="2664347"/>
            <a:ext cx="5396857" cy="3229130"/>
            <a:chOff x="5838089" y="2664347"/>
            <a:chExt cx="5396857" cy="322913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BC62B0A-AA08-5255-8EA6-8AC295454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4102" y="3625966"/>
              <a:ext cx="3491022" cy="19736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8" name="矩形 317">
              <a:extLst>
                <a:ext uri="{FF2B5EF4-FFF2-40B4-BE49-F238E27FC236}">
                  <a16:creationId xmlns:a16="http://schemas.microsoft.com/office/drawing/2014/main" id="{58760A07-E0A8-52D7-C165-4F58BCF9FB85}"/>
                </a:ext>
              </a:extLst>
            </p:cNvPr>
            <p:cNvSpPr/>
            <p:nvPr/>
          </p:nvSpPr>
          <p:spPr>
            <a:xfrm>
              <a:off x="6664285" y="2664347"/>
              <a:ext cx="4570661" cy="9346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9" name="文本框 318">
              <a:extLst>
                <a:ext uri="{FF2B5EF4-FFF2-40B4-BE49-F238E27FC236}">
                  <a16:creationId xmlns:a16="http://schemas.microsoft.com/office/drawing/2014/main" id="{D63CA3DE-9FF2-C1E4-9893-1538C74D986B}"/>
                </a:ext>
              </a:extLst>
            </p:cNvPr>
            <p:cNvSpPr txBox="1"/>
            <p:nvPr/>
          </p:nvSpPr>
          <p:spPr>
            <a:xfrm>
              <a:off x="6664283" y="2691271"/>
              <a:ext cx="457066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Trebuchet MS" panose="020B0603020202020204" pitchFamily="34" charset="0"/>
                </a:rPr>
                <a:t>Additional specialized hardware</a:t>
              </a:r>
            </a:p>
            <a:p>
              <a:pPr algn="ctr"/>
              <a:r>
                <a:rPr lang="en-US" altLang="zh-CN" sz="1600" dirty="0">
                  <a:latin typeface="Trebuchet MS" panose="020B0603020202020204" pitchFamily="34" charset="0"/>
                </a:rPr>
                <a:t>pFabric@Sigcomm13,</a:t>
              </a:r>
              <a:r>
                <a:rPr lang="zh-CN" altLang="en-US" sz="1600" dirty="0">
                  <a:latin typeface="Trebuchet MS" panose="020B0603020202020204" pitchFamily="34" charset="0"/>
                </a:rPr>
                <a:t> </a:t>
              </a:r>
              <a:r>
                <a:rPr lang="en-US" altLang="zh-CN" sz="1600" dirty="0">
                  <a:latin typeface="Trebuchet MS" panose="020B0603020202020204" pitchFamily="34" charset="0"/>
                </a:rPr>
                <a:t>PIFO@Sigcomm16, BBQ@NSDI24, vPIFO@Sigcomm24, ……</a:t>
              </a:r>
            </a:p>
          </p:txBody>
        </p:sp>
        <p:sp>
          <p:nvSpPr>
            <p:cNvPr id="320" name="矩形 319">
              <a:extLst>
                <a:ext uri="{FF2B5EF4-FFF2-40B4-BE49-F238E27FC236}">
                  <a16:creationId xmlns:a16="http://schemas.microsoft.com/office/drawing/2014/main" id="{88D17F89-DDD5-CA33-2470-08B50BBB7733}"/>
                </a:ext>
              </a:extLst>
            </p:cNvPr>
            <p:cNvSpPr/>
            <p:nvPr/>
          </p:nvSpPr>
          <p:spPr>
            <a:xfrm>
              <a:off x="6664285" y="2664347"/>
              <a:ext cx="4570661" cy="32291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  <a:latin typeface="Trebuchet MS" panose="020B0603020202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1" name="矩形 320">
              <a:extLst>
                <a:ext uri="{FF2B5EF4-FFF2-40B4-BE49-F238E27FC236}">
                  <a16:creationId xmlns:a16="http://schemas.microsoft.com/office/drawing/2014/main" id="{9C3FEDA2-6C04-9A9A-3A6F-9EC591CF2CF7}"/>
                </a:ext>
              </a:extLst>
            </p:cNvPr>
            <p:cNvSpPr/>
            <p:nvPr/>
          </p:nvSpPr>
          <p:spPr>
            <a:xfrm>
              <a:off x="7711664" y="5578739"/>
              <a:ext cx="2391780" cy="307777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  <a:ea typeface="+mn-lt"/>
                  <a:cs typeface="+mn-lt"/>
                </a:rPr>
                <a:t>Figure source: BBQ@NSDI24</a:t>
              </a:r>
            </a:p>
          </p:txBody>
        </p:sp>
        <p:sp>
          <p:nvSpPr>
            <p:cNvPr id="323" name="矩形 322">
              <a:extLst>
                <a:ext uri="{FF2B5EF4-FFF2-40B4-BE49-F238E27FC236}">
                  <a16:creationId xmlns:a16="http://schemas.microsoft.com/office/drawing/2014/main" id="{E4498EC1-C9B2-D43B-2103-7C03118BE7E6}"/>
                </a:ext>
              </a:extLst>
            </p:cNvPr>
            <p:cNvSpPr/>
            <p:nvPr/>
          </p:nvSpPr>
          <p:spPr>
            <a:xfrm>
              <a:off x="5838089" y="4017302"/>
              <a:ext cx="720000" cy="523220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altLang="zh-CN" sz="2800" dirty="0">
                  <a:latin typeface="Trebuchet MS" panose="020B0603020202020204" pitchFamily="34" charset="0"/>
                  <a:ea typeface="+mn-lt"/>
                  <a:cs typeface="+mn-lt"/>
                </a:rPr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394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77477-8497-3A9A-A2D4-AFC778008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05202DB-C699-B6A2-751A-40955A86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B1481E0A-273D-DB81-9336-5D8E37CA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36" y="608400"/>
            <a:ext cx="11668664" cy="705600"/>
          </a:xfrm>
        </p:spPr>
        <p:txBody>
          <a:bodyPr>
            <a:normAutofit/>
          </a:bodyPr>
          <a:lstStyle/>
          <a:p>
            <a:r>
              <a:rPr lang="en-US" altLang="zh-CN" spc="-70" dirty="0">
                <a:solidFill>
                  <a:srgbClr val="0000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/>
              </a:rPr>
              <a:t>Existing Virtual Priority Solutions are not Readily Deployable</a:t>
            </a:r>
            <a:endParaRPr lang="zh-CN" altLang="en-US" spc="-70" dirty="0">
              <a:solidFill>
                <a:srgbClr val="000000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277" name="矩形 276">
            <a:extLst>
              <a:ext uri="{FF2B5EF4-FFF2-40B4-BE49-F238E27FC236}">
                <a16:creationId xmlns:a16="http://schemas.microsoft.com/office/drawing/2014/main" id="{0D671DF0-5BDC-66BB-B219-0F3D9357A851}"/>
              </a:ext>
            </a:extLst>
          </p:cNvPr>
          <p:cNvSpPr/>
          <p:nvPr/>
        </p:nvSpPr>
        <p:spPr>
          <a:xfrm>
            <a:off x="608013" y="1529605"/>
            <a:ext cx="10647940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Existing virtual priority technologies primarily involve </a:t>
            </a:r>
            <a:r>
              <a:rPr lang="en-US" altLang="zh-CN" sz="2400" dirty="0">
                <a:solidFill>
                  <a:srgbClr val="7030A0"/>
                </a:solidFill>
                <a:latin typeface="Trebuchet MS" panose="020B0603020202020204" pitchFamily="34" charset="0"/>
                <a:ea typeface="+mn-lt"/>
                <a:cs typeface="+mn-lt"/>
              </a:rPr>
              <a:t>packet scheduling </a:t>
            </a:r>
            <a:r>
              <a:rPr lang="en-US" altLang="zh-CN" sz="2400" dirty="0">
                <a:latin typeface="Trebuchet MS" panose="020B0603020202020204" pitchFamily="34" charset="0"/>
                <a:ea typeface="+mn-lt"/>
                <a:cs typeface="+mn-lt"/>
              </a:rPr>
              <a:t>algorithms that operate on switches. However, they necessitate: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9A1A186-1C60-B568-1169-8423E0960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102" y="3625966"/>
            <a:ext cx="3491022" cy="19736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墙上有涂鸦&#10;&#10;AI 生成的内容可能不正确。">
            <a:extLst>
              <a:ext uri="{FF2B5EF4-FFF2-40B4-BE49-F238E27FC236}">
                <a16:creationId xmlns:a16="http://schemas.microsoft.com/office/drawing/2014/main" id="{29721CD2-250A-F838-A13A-E21283AFB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6" t="20616" r="22482" b="12760"/>
          <a:stretch/>
        </p:blipFill>
        <p:spPr>
          <a:xfrm>
            <a:off x="2190888" y="3725738"/>
            <a:ext cx="2110038" cy="1774111"/>
          </a:xfrm>
          <a:prstGeom prst="rect">
            <a:avLst/>
          </a:prstGeom>
        </p:spPr>
      </p:pic>
      <p:sp>
        <p:nvSpPr>
          <p:cNvPr id="315" name="矩形 314">
            <a:extLst>
              <a:ext uri="{FF2B5EF4-FFF2-40B4-BE49-F238E27FC236}">
                <a16:creationId xmlns:a16="http://schemas.microsoft.com/office/drawing/2014/main" id="{BA0A6826-87AC-591F-6DE9-748447FDCB7E}"/>
              </a:ext>
            </a:extLst>
          </p:cNvPr>
          <p:cNvSpPr/>
          <p:nvPr/>
        </p:nvSpPr>
        <p:spPr>
          <a:xfrm>
            <a:off x="957054" y="2664347"/>
            <a:ext cx="4570661" cy="934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solidFill>
                <a:schemeClr val="tx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6" name="文本框 315">
            <a:extLst>
              <a:ext uri="{FF2B5EF4-FFF2-40B4-BE49-F238E27FC236}">
                <a16:creationId xmlns:a16="http://schemas.microsoft.com/office/drawing/2014/main" id="{69D6E908-05C1-8383-275C-9675237487B8}"/>
              </a:ext>
            </a:extLst>
          </p:cNvPr>
          <p:cNvSpPr txBox="1"/>
          <p:nvPr/>
        </p:nvSpPr>
        <p:spPr>
          <a:xfrm>
            <a:off x="957052" y="2691271"/>
            <a:ext cx="45706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Trebuchet MS" panose="020B0603020202020204" pitchFamily="34" charset="0"/>
              </a:rPr>
              <a:t>Programmable switches</a:t>
            </a:r>
          </a:p>
          <a:p>
            <a:pPr algn="ctr"/>
            <a:r>
              <a:rPr lang="da-DK" altLang="zh-CN" sz="1600" dirty="0">
                <a:latin typeface="Trebuchet MS" panose="020B0603020202020204" pitchFamily="34" charset="0"/>
              </a:rPr>
              <a:t>N. K. Sharma et al. @NSDI20</a:t>
            </a:r>
            <a:endParaRPr lang="en-US" altLang="zh-CN" sz="2000" b="1" dirty="0">
              <a:latin typeface="Trebuchet MS" panose="020B0603020202020204" pitchFamily="34" charset="0"/>
            </a:endParaRPr>
          </a:p>
          <a:p>
            <a:pPr algn="ctr"/>
            <a:r>
              <a:rPr lang="en-US" altLang="zh-CN" sz="1600" dirty="0">
                <a:latin typeface="Trebuchet MS" panose="020B0603020202020204" pitchFamily="34" charset="0"/>
              </a:rPr>
              <a:t>AIFO@Sigcomm21, HCSFQ@NSDI21, ……</a:t>
            </a:r>
          </a:p>
        </p:txBody>
      </p:sp>
      <p:sp>
        <p:nvSpPr>
          <p:cNvPr id="317" name="矩形 316">
            <a:extLst>
              <a:ext uri="{FF2B5EF4-FFF2-40B4-BE49-F238E27FC236}">
                <a16:creationId xmlns:a16="http://schemas.microsoft.com/office/drawing/2014/main" id="{B2E5BF75-C9A8-D8A0-49B7-F46F9EECFF0A}"/>
              </a:ext>
            </a:extLst>
          </p:cNvPr>
          <p:cNvSpPr/>
          <p:nvPr/>
        </p:nvSpPr>
        <p:spPr>
          <a:xfrm>
            <a:off x="957054" y="2664347"/>
            <a:ext cx="4570661" cy="3229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8" name="矩形 317">
            <a:extLst>
              <a:ext uri="{FF2B5EF4-FFF2-40B4-BE49-F238E27FC236}">
                <a16:creationId xmlns:a16="http://schemas.microsoft.com/office/drawing/2014/main" id="{CFC67C4F-55DA-2434-1411-AC53EE6C62CF}"/>
              </a:ext>
            </a:extLst>
          </p:cNvPr>
          <p:cNvSpPr/>
          <p:nvPr/>
        </p:nvSpPr>
        <p:spPr>
          <a:xfrm>
            <a:off x="6664285" y="2664347"/>
            <a:ext cx="4570661" cy="934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solidFill>
                <a:schemeClr val="tx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9" name="文本框 318">
            <a:extLst>
              <a:ext uri="{FF2B5EF4-FFF2-40B4-BE49-F238E27FC236}">
                <a16:creationId xmlns:a16="http://schemas.microsoft.com/office/drawing/2014/main" id="{323B194F-1FCC-1DE2-F352-9E6B467F6808}"/>
              </a:ext>
            </a:extLst>
          </p:cNvPr>
          <p:cNvSpPr txBox="1"/>
          <p:nvPr/>
        </p:nvSpPr>
        <p:spPr>
          <a:xfrm>
            <a:off x="6664283" y="2691271"/>
            <a:ext cx="45706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Trebuchet MS" panose="020B0603020202020204" pitchFamily="34" charset="0"/>
              </a:rPr>
              <a:t>Additional specialized hardware</a:t>
            </a:r>
          </a:p>
          <a:p>
            <a:pPr algn="ctr"/>
            <a:r>
              <a:rPr lang="en-US" altLang="zh-CN" sz="1600" dirty="0">
                <a:latin typeface="Trebuchet MS" panose="020B0603020202020204" pitchFamily="34" charset="0"/>
              </a:rPr>
              <a:t>pFabric@Sigcomm13,</a:t>
            </a:r>
            <a:r>
              <a:rPr lang="zh-CN" altLang="en-US" sz="1600" dirty="0">
                <a:latin typeface="Trebuchet MS" panose="020B0603020202020204" pitchFamily="34" charset="0"/>
              </a:rPr>
              <a:t> </a:t>
            </a:r>
            <a:r>
              <a:rPr lang="en-US" altLang="zh-CN" sz="1600" dirty="0">
                <a:latin typeface="Trebuchet MS" panose="020B0603020202020204" pitchFamily="34" charset="0"/>
              </a:rPr>
              <a:t>PIFO@Sigcomm16, BBQ@NSDI24, vPIFO@Sigcomm24, ……</a:t>
            </a:r>
          </a:p>
        </p:txBody>
      </p:sp>
      <p:sp>
        <p:nvSpPr>
          <p:cNvPr id="320" name="矩形 319">
            <a:extLst>
              <a:ext uri="{FF2B5EF4-FFF2-40B4-BE49-F238E27FC236}">
                <a16:creationId xmlns:a16="http://schemas.microsoft.com/office/drawing/2014/main" id="{03BC4E3A-5C7C-FDB2-A382-F055D82D6BC7}"/>
              </a:ext>
            </a:extLst>
          </p:cNvPr>
          <p:cNvSpPr/>
          <p:nvPr/>
        </p:nvSpPr>
        <p:spPr>
          <a:xfrm>
            <a:off x="6664285" y="2664347"/>
            <a:ext cx="4570661" cy="3229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400" dirty="0">
              <a:solidFill>
                <a:schemeClr val="tx1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21" name="矩形 320">
            <a:extLst>
              <a:ext uri="{FF2B5EF4-FFF2-40B4-BE49-F238E27FC236}">
                <a16:creationId xmlns:a16="http://schemas.microsoft.com/office/drawing/2014/main" id="{3B89340E-E1F4-D3B0-2E0D-DAB86815090D}"/>
              </a:ext>
            </a:extLst>
          </p:cNvPr>
          <p:cNvSpPr/>
          <p:nvPr/>
        </p:nvSpPr>
        <p:spPr>
          <a:xfrm>
            <a:off x="7711664" y="5578739"/>
            <a:ext cx="2391780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Figure source: BBQ@NSDI24</a:t>
            </a:r>
          </a:p>
        </p:txBody>
      </p:sp>
      <p:sp>
        <p:nvSpPr>
          <p:cNvPr id="322" name="矩形 321">
            <a:extLst>
              <a:ext uri="{FF2B5EF4-FFF2-40B4-BE49-F238E27FC236}">
                <a16:creationId xmlns:a16="http://schemas.microsoft.com/office/drawing/2014/main" id="{0D69EE0A-1CE2-0923-B8BB-89C19737DD48}"/>
              </a:ext>
            </a:extLst>
          </p:cNvPr>
          <p:cNvSpPr/>
          <p:nvPr/>
        </p:nvSpPr>
        <p:spPr>
          <a:xfrm>
            <a:off x="2046492" y="5578739"/>
            <a:ext cx="2391780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+mn-lt"/>
                <a:cs typeface="+mn-lt"/>
              </a:rPr>
              <a:t>Figure source: Intel Tofino2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906A668-6974-5850-68D8-AB19A5ED81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1DDE2C7-D384-9EEF-861C-AFBCB8652A03}"/>
              </a:ext>
            </a:extLst>
          </p:cNvPr>
          <p:cNvSpPr/>
          <p:nvPr/>
        </p:nvSpPr>
        <p:spPr>
          <a:xfrm>
            <a:off x="0" y="2413021"/>
            <a:ext cx="12192000" cy="1970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A78E21E5-8F93-DE0B-DB04-33CCCFC38920}"/>
              </a:ext>
            </a:extLst>
          </p:cNvPr>
          <p:cNvSpPr txBox="1"/>
          <p:nvPr/>
        </p:nvSpPr>
        <p:spPr>
          <a:xfrm>
            <a:off x="117115" y="2477028"/>
            <a:ext cx="12192000" cy="1843989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 fontScale="97500"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2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en-US" altLang="zh-CN" sz="4000" b="0" spc="0" dirty="0">
                <a:solidFill>
                  <a:schemeClr val="tx1"/>
                </a:solidFill>
                <a:latin typeface="Rockwell" panose="02060603020205020403" pitchFamily="18" charset="0"/>
                <a:ea typeface="微软雅黑" panose="020B0503020204020204" pitchFamily="34" charset="-122"/>
                <a:cs typeface="Arial" panose="020B0604020202020204"/>
              </a:rPr>
              <a:t>Can we achieve virtual priority </a:t>
            </a:r>
          </a:p>
          <a:p>
            <a:pPr algn="ctr"/>
            <a:r>
              <a:rPr lang="en-US" altLang="zh-CN" sz="4000" b="0" spc="0" dirty="0">
                <a:solidFill>
                  <a:srgbClr val="7030A0"/>
                </a:solidFill>
                <a:latin typeface="Rockwell" panose="02060603020205020403" pitchFamily="18" charset="0"/>
                <a:ea typeface="微软雅黑" panose="020B0503020204020204" pitchFamily="34" charset="-122"/>
                <a:cs typeface="Arial" panose="020B0604020202020204"/>
              </a:rPr>
              <a:t>without switch replacement/upgrades</a:t>
            </a:r>
            <a:r>
              <a:rPr lang="en-US" altLang="zh-CN" sz="4000" b="0" spc="0" dirty="0">
                <a:solidFill>
                  <a:schemeClr val="tx1"/>
                </a:solidFill>
                <a:latin typeface="Rockwell" panose="02060603020205020403" pitchFamily="18" charset="0"/>
                <a:ea typeface="微软雅黑" panose="020B0503020204020204" pitchFamily="34" charset="-122"/>
                <a:cs typeface="Arial" panose="020B0604020202020204"/>
              </a:rPr>
              <a:t>?</a:t>
            </a:r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A05340CC-1C40-48A2-F070-2F7F5137D0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9078" y="2839159"/>
            <a:ext cx="1053525" cy="111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236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kyZWFmN2JiZmFlNWJlY2I5MTEzMjk4ZWJhZTExMTE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E3183"/>
            </a:gs>
            <a:gs pos="33000">
              <a:srgbClr val="6C3B8B">
                <a:tint val="44500"/>
                <a:satMod val="160000"/>
              </a:srgb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2099</TotalTime>
  <Words>2158</Words>
  <Application>Microsoft Office PowerPoint</Application>
  <PresentationFormat>宽屏</PresentationFormat>
  <Paragraphs>448</Paragraphs>
  <Slides>35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5" baseType="lpstr">
      <vt:lpstr>等线</vt:lpstr>
      <vt:lpstr>Arial</vt:lpstr>
      <vt:lpstr>Calibri</vt:lpstr>
      <vt:lpstr>Cambria Math</vt:lpstr>
      <vt:lpstr>Century Gothic</vt:lpstr>
      <vt:lpstr>Noto Sans</vt:lpstr>
      <vt:lpstr>Rockwell</vt:lpstr>
      <vt:lpstr>Trebuchet MS</vt:lpstr>
      <vt:lpstr>Wingdings</vt:lpstr>
      <vt:lpstr>Office 主题​​</vt:lpstr>
      <vt:lpstr>Enabling Virtual Priority in  Data Center Congestion Control</vt:lpstr>
      <vt:lpstr>The Need for a Large Number of Priority Queues</vt:lpstr>
      <vt:lpstr>The Need for a Large Number of Priority Queues</vt:lpstr>
      <vt:lpstr>Only a Few Priority Queues Are Offered</vt:lpstr>
      <vt:lpstr>Only a Few Priority Queues Are Offered</vt:lpstr>
      <vt:lpstr>Virtual Priority is an Attractive Solution to the Shortage</vt:lpstr>
      <vt:lpstr>Virtual Priority is an Attractive Solution to the Shortage</vt:lpstr>
      <vt:lpstr>Existing Virtual Priority Solutions are not Readily Deployable</vt:lpstr>
      <vt:lpstr>Existing Virtual Priority Solutions are not Readily Deployable</vt:lpstr>
      <vt:lpstr>Our Insight</vt:lpstr>
      <vt:lpstr>Existing CC can not Achieve Virtual Priority</vt:lpstr>
      <vt:lpstr>Existing CC can not Achieve Virtual Priority</vt:lpstr>
      <vt:lpstr>Existing CC can not Achieve Virtual Priority</vt:lpstr>
      <vt:lpstr>Virtual Priority CC Needs Multi-bit Congestion Signal</vt:lpstr>
      <vt:lpstr>Our Insight</vt:lpstr>
      <vt:lpstr>Observation: need careful balance between O1 and O2 </vt:lpstr>
      <vt:lpstr>Observation: need careful balance between O1 and O2 </vt:lpstr>
      <vt:lpstr>Observation: need careful balance between O1 and O2 </vt:lpstr>
      <vt:lpstr>PrioPlus’s Key Concept: Delay Channel</vt:lpstr>
      <vt:lpstr>PrioPlus’s Key Concept : Delay Channel</vt:lpstr>
      <vt:lpstr>PrioPlus’s Workflow</vt:lpstr>
      <vt:lpstr>PrioPlus’s Workflow</vt:lpstr>
      <vt:lpstr>PrioPlus Design: Probe with Collision Avoidance</vt:lpstr>
      <vt:lpstr>PrioPlus’s Workflow</vt:lpstr>
      <vt:lpstr>PrioPlus Design: Linear Start</vt:lpstr>
      <vt:lpstr>PrioPlus Design: Linear Start</vt:lpstr>
      <vt:lpstr>PrioPlus Design: Linear Start</vt:lpstr>
      <vt:lpstr>PrioPlus’s Workflow</vt:lpstr>
      <vt:lpstr>PrioPlus Design: Dual-RTT Adaptive Increase</vt:lpstr>
      <vt:lpstr>Compress and Configure the PrioPlus Channel Width</vt:lpstr>
      <vt:lpstr>Compress and Configure the PrioPlus Channel Width</vt:lpstr>
      <vt:lpstr>Testbed Evaluation</vt:lpstr>
      <vt:lpstr>Simulation Evaluation</vt:lpstr>
      <vt:lpstr>Simulation Evaluation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PC</dc:creator>
  <cp:lastModifiedBy>Zhaochen Zhang</cp:lastModifiedBy>
  <cp:revision>6946</cp:revision>
  <dcterms:created xsi:type="dcterms:W3CDTF">2019-06-19T02:08:00Z</dcterms:created>
  <dcterms:modified xsi:type="dcterms:W3CDTF">2025-04-28T07:05:23Z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48C19129BB854A50B5669F85BB3B8855</vt:lpwstr>
  </property>
</Properties>
</file>