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88" r:id="rId2"/>
    <p:sldId id="750" r:id="rId3"/>
    <p:sldId id="702" r:id="rId4"/>
    <p:sldId id="746" r:id="rId5"/>
    <p:sldId id="703" r:id="rId6"/>
    <p:sldId id="705" r:id="rId7"/>
    <p:sldId id="706" r:id="rId8"/>
    <p:sldId id="708" r:id="rId9"/>
    <p:sldId id="709" r:id="rId10"/>
    <p:sldId id="710" r:id="rId11"/>
    <p:sldId id="712" r:id="rId12"/>
    <p:sldId id="747" r:id="rId13"/>
    <p:sldId id="726" r:id="rId14"/>
    <p:sldId id="715" r:id="rId15"/>
    <p:sldId id="718" r:id="rId16"/>
    <p:sldId id="719" r:id="rId17"/>
    <p:sldId id="720" r:id="rId18"/>
    <p:sldId id="722" r:id="rId19"/>
    <p:sldId id="723" r:id="rId20"/>
    <p:sldId id="727" r:id="rId21"/>
    <p:sldId id="714" r:id="rId22"/>
    <p:sldId id="728" r:id="rId23"/>
    <p:sldId id="729" r:id="rId24"/>
    <p:sldId id="735" r:id="rId25"/>
    <p:sldId id="737" r:id="rId26"/>
    <p:sldId id="743" r:id="rId27"/>
    <p:sldId id="732" r:id="rId28"/>
    <p:sldId id="745" r:id="rId29"/>
    <p:sldId id="733" r:id="rId30"/>
    <p:sldId id="738" r:id="rId31"/>
    <p:sldId id="739" r:id="rId32"/>
    <p:sldId id="741" r:id="rId33"/>
    <p:sldId id="740" r:id="rId34"/>
    <p:sldId id="742" r:id="rId35"/>
    <p:sldId id="749" r:id="rId36"/>
    <p:sldId id="598" r:id="rId37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37A93F6-A8A2-CE49-A061-E7958E5F1364}">
          <p14:sldIdLst>
            <p14:sldId id="488"/>
            <p14:sldId id="750"/>
            <p14:sldId id="702"/>
            <p14:sldId id="746"/>
            <p14:sldId id="703"/>
            <p14:sldId id="705"/>
            <p14:sldId id="706"/>
            <p14:sldId id="708"/>
            <p14:sldId id="709"/>
            <p14:sldId id="710"/>
            <p14:sldId id="712"/>
            <p14:sldId id="747"/>
            <p14:sldId id="726"/>
            <p14:sldId id="715"/>
            <p14:sldId id="718"/>
            <p14:sldId id="719"/>
            <p14:sldId id="720"/>
            <p14:sldId id="722"/>
            <p14:sldId id="723"/>
            <p14:sldId id="727"/>
            <p14:sldId id="714"/>
            <p14:sldId id="728"/>
            <p14:sldId id="729"/>
            <p14:sldId id="735"/>
            <p14:sldId id="737"/>
            <p14:sldId id="743"/>
            <p14:sldId id="732"/>
            <p14:sldId id="745"/>
            <p14:sldId id="733"/>
            <p14:sldId id="738"/>
            <p14:sldId id="739"/>
            <p14:sldId id="741"/>
            <p14:sldId id="740"/>
            <p14:sldId id="742"/>
            <p14:sldId id="749"/>
            <p14:sldId id="59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eng Hao" initials="Z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4A9F"/>
    <a:srgbClr val="985ABC"/>
    <a:srgbClr val="B080CC"/>
    <a:srgbClr val="C9A6DC"/>
    <a:srgbClr val="E1CCEC"/>
    <a:srgbClr val="D9D9D9"/>
    <a:srgbClr val="F4B183"/>
    <a:srgbClr val="F2F2F2"/>
    <a:srgbClr val="FFFFFF"/>
    <a:srgbClr val="FF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4" autoAdjust="0"/>
    <p:restoredTop sz="78026" autoAdjust="0"/>
  </p:normalViewPr>
  <p:slideViewPr>
    <p:cSldViewPr snapToGrid="0">
      <p:cViewPr varScale="1">
        <p:scale>
          <a:sx n="66" d="100"/>
          <a:sy n="66" d="100"/>
        </p:scale>
        <p:origin x="693" y="3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09BD9-B86C-46F4-AF3B-CC5982A5ED22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C7364-34BB-4644-8D7C-55202F12F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effectLst/>
              </a:rPr>
              <a:t>Good afternoon everyone. I'm Chen Tian from Nanjing University. Today I’m glad to present OSCAR — to our knowledge, the first congestion control algorithm that achieves O(1)-step convergence while being readily deployable on commodity datacenter hardware. </a:t>
            </a:r>
            <a:endParaRPr lang="en-US" altLang="zh-CN" sz="1800" dirty="0">
              <a:effectLst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A7C92-F640-B3CD-8E65-A159A0F37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862E0C8-D397-BEED-1648-928EFC4D26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C777C18-A50E-3775-CC78-8DE9F8AF7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we're left with a clean question: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a readily deployable CC also achieve O(1)-step convergence?</a:t>
            </a:r>
            <a:endParaRPr lang="en-US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EDC877-EADC-362D-048B-F0B588D36F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297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1A1CC-2F82-2525-61F5-A88359E54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6322184-0581-36C9-D9DF-27042B54A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4559FA3-8720-DE79-8143-1B3A92B38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answer is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see how, we first need to sharpen what O(1)-step convergence actually demands.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every step closes only a fraction of Δ, you're stuck with at least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O(log Δ)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steps. So to actually get O(1), at least one step has to close the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entire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remaining gap.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other words, O(1)-step convergence really boils down to 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one-step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convergence.</a:t>
            </a:r>
            <a:endParaRPr lang="en-US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the question becomes: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we make a single step close Δ entirely?</a:t>
            </a:r>
            <a:endParaRPr lang="en-US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951092-B53B-51AC-B53D-67155B8AB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409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EC287-31DB-F00D-1A4C-7152B84CB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2D29071-E8E2-EDD9-00D7-6EEEF52393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EDD6C2C-C83D-6FEC-2033-44570F039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start with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Principle 1: MIMD reaction to precise signals is essential.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justification is structural rather than empirical.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 the AI update for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flows competing on a bottleneck.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###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aggregate rate after one AI step is the previous aggregate plus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times α.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###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eliminate the gap Δ in a single step, you'd need α to equal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 / n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###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there's a problem —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is the number of competing flows, and no end-to-end congestion signal can measure n.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AI is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structurally incapable 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one-step convergence.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look at MI.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###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aggregate after MI is the previous aggregate times β.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###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β you need is just rate target divided by (rate target minus Δ).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###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rate target is known by design, and Δ can be measured from congestion signals.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β is computable — and one-step convergence is reachable.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this is exactly what HPCC does. Which is also exactly why HPCC needs INT: INT is what gives HPCC the precise Δ for that 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the whole point of this work is to do it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INT. So the next question becomes: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there any end-to-end signal precise enough to take INT's place?</a:t>
            </a:r>
            <a:endParaRPr lang="en-US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5F89B2-F596-CDA9-2AC0-7F56BBAD57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885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7F27F-72D4-C8EF-2F5B-4DFB1DAA6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5C9F13E-2835-CA5A-532B-94D2EB128A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B9FFBD2-9D84-F0DB-01E5-743768B534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answer is: delay and delay gradient can serve as precise signals — but only under specific conditions. Let me show you why.</a:t>
            </a:r>
          </a:p>
          <a:p>
            <a:endParaRPr lang="en-US" altLang="zh-CN" sz="1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3E970F-3A60-BAD0-47FC-B1FD96C777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065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78644-FB86-4B0E-645D-F333BBE39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111D9FB-923A-5A7A-1435-5B630F312C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487BB26-0BD6-DC37-39EB-2F27256B82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answer is: delay and delay gradient can serve as precise signals — but only under specific conditions. Let me show you why.</a:t>
            </a:r>
          </a:p>
          <a:p>
            <a:endParaRPr lang="en-US" altLang="zh-CN" sz="1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78AF88-8EA0-6F6F-A648-BD5D239863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528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1CB6C-9C8C-3220-919A-1B18607E4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F72D95C-FA20-5F40-888C-0E6D9FA190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59D0615-C3E2-DEA3-011B-B2126D246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/>
              <a:t>The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derivation</a:t>
            </a:r>
            <a:r>
              <a:rPr lang="en-US" altLang="zh-CN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simple. First 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 equals base RTT plus queueing delay.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40419A-3F52-DC6B-0129-3A92B6986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64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9DF54-6C37-DAF7-B149-9A2C12B85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667064D-3309-4A77-8B01-6219BB0EEB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B5E18BE-3FDC-7276-68AA-6C3B96538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 dirty="0"/>
              <a:t>The queueing delay can be calculated as queue length divided by transmit rate at the bottleneck.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33F46B-934A-C487-04DF-FC9BC47DB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067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DAC57-F648-8749-B26A-7546A792F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DBA9ACC-03A8-64CE-3DEA-9AA0015E5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4FA45BB-7EFC-D878-8952-ABA13E5F91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queue length then equals total inflight minus base BDP — only when the queue is not empty.</a:t>
            </a:r>
            <a:endParaRPr lang="en-US" altLang="zh-CN" sz="1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CBB2A1-0E1A-40FC-FF7C-1BC5AEDE23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645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C2981-BCBA-6204-664E-50A564985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FB69158-18F9-066F-30EA-574AA64DEC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ED7F70A-DFF0-44F6-623E-AE94B281A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inflight equals total window — only when flows are </a:t>
            </a:r>
            <a:r>
              <a:rPr lang="en-US" altLang="zh-CN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window-bounded.</a:t>
            </a:r>
            <a:endParaRPr lang="en-US" altLang="zh-CN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090463-968D-A6F9-C958-4196563B8F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951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6F1F5-E781-3255-3B7A-A1DF9C2D6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BBC6162-C243-F4FD-1D09-F032C8447A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8C3C604-CA4A-C926-983E-1EF94F8B1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/>
              <a:t>If flows are</a:t>
            </a:r>
            <a:r>
              <a:rPr lang="zh-CN" altLang="en-US" sz="1000" dirty="0"/>
              <a:t> </a:t>
            </a:r>
            <a:r>
              <a:rPr lang="en-US" altLang="zh-CN" sz="1000" dirty="0"/>
              <a:t>not</a:t>
            </a:r>
            <a:r>
              <a:rPr lang="zh-CN" altLang="en-US" sz="1000" dirty="0"/>
              <a:t> 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window-bounded, the window sizes will be larger than the inflight packet counts. </a:t>
            </a:r>
          </a:p>
          <a:p>
            <a:endParaRPr lang="en-US" altLang="zh-CN" sz="1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C18C7E8-AF99-793A-8DF0-AA6FB3C724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146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2E85B-207A-4FAE-743A-ECEE51115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BCED678-BD59-1F89-A71D-1AA05270A5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E1C6F2C-CD25-6292-F100-5F1C08A79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Let's start with the central question of this paper: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does convergence speed matter so much today?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trends.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modern datacenter workloads </a:t>
            </a:r>
            <a:r>
              <a:rPr lang="en-US" altLang="zh-CN" sz="1200" dirty="0">
                <a:latin typeface="Trebuchet MS" panose="020B0603020202020204" pitchFamily="34" charset="0"/>
                <a:ea typeface="+mn-lt"/>
                <a:cs typeface="+mn-lt"/>
              </a:rPr>
              <a:t>like AI training and inference exhibit frequent on-off traffic patterns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###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the network constantly goes through "on" and "off" phases, and the congestion control has to re-converge again and again.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###Second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link bandwidth keeps climbing — from 100 Gbps to 200, 400, even 800 Gbps.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###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faster the link, the larger the gap a CC has to close every time it converges.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8F2FED-99BD-477C-4484-7128415ABB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043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5EC73-14DF-0472-1DA3-A93C22D2C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3F11E7F-4BE0-F804-60D2-38073DAC9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58DB9F7-3F1E-E2F9-09C5-5F103AC26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under 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conditions,</a:t>
            </a:r>
            <a:r>
              <a:rPr lang="en-US" altLang="zh-CN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delay precisely reflects the aggregate window of flows through the bottleneck. Not approximately — exactly.</a:t>
            </a:r>
          </a:p>
          <a:p>
            <a:endParaRPr lang="en-US" altLang="zh-CN" sz="1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9267C2-DFCD-88A4-37A7-BAF277F67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761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61695-467B-E7E3-EB36-960889767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4CF3F1C-B239-CC03-23BE-37C1BDDFA7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7E54D5E-040A-3897-9BD3-6C02A0605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analogous derivation — which I'll skip in the interest of time, it's in the paper — shows that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 gradient precisely reflects the total send rate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under a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condition: when flows are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rate-bounded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not window-bounded.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###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notice the catch: a flow can‘t be window-bounded and rate-bounded at the same time. So the two signals are precise under mutually exclusive conditions,</a:t>
            </a:r>
            <a:r>
              <a:rPr lang="zh-CN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neither signal alone is sufficient.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###The fix is to use them complementarily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Together, they could give you INT-level precision from purely end-to-end measurements.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9DA7A2-2426-154A-A61E-050D49E77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480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F3CE7-69F2-E120-B69A-77F8082C3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0F394C7-4618-46B5-935C-740238C221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FF3866E-32CE-7A8C-3B1A-246FEF39F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Combining the two principles gives OSCAR's core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 law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loop uses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control the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driving the measured delay toward our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 delay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Given the relationship between delay and aggregate window we stated before, the target delay can be also considered as a target window. Similarly, the other loop uses the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 gradient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control the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driving the aggregate ingress rate at the bottleneck to match the line rate.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Theoretically,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dirty="0"/>
              <a:t>both loops could converge in a single step under idealized conditions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C2E974-234C-8302-99CD-575A974E38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94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980E0-C820-0690-70E5-10BD00998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5F350EC-D6A7-AD11-9886-29BCC47F8F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01CF776-0D52-D97A-9364-218400C49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to actually realize this control law in practice, we had to solve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 novel technical challenges.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Let me walk through how we tackled each.</a:t>
            </a:r>
          </a:p>
          <a:p>
            <a:endParaRPr lang="en-US" altLang="zh-CN" sz="1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DB9F49-9A96-0A52-38F0-106D8B4A7A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3060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AA479-A74F-D778-AD59-F785B0BC6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58FD096-2E1A-AA65-69EC-08823448AB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286ABF0-6CA3-B768-8535-60CE35C02D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challenge is precisely calculating the delay gradient at line rate.</a:t>
            </a:r>
          </a:p>
          <a:p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naive approach — divide the delay difference by the time interval, then smooth with EWMA — fails badly. In a 100 Gbps or higher network, packets interval is around 10 nanoseconds. Dividing a microsecond-scale delay error by a nanosecond-scale time interval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amplifies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noise enormously.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###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solution is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Batched Least Squares.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Instead of per-packet differences, we treat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as the x-axis 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 as y-axis, 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fit a line by least squares over a batch of duration τ. τ is typically set to half the base RTT. The closed-form least-squares solution can be rewritten so that it depends purely on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five cumulative sums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So BLS never has to buffer raw. It requires only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constant time, constant space — independent of the packet rate.</a:t>
            </a:r>
            <a:endParaRPr lang="en-US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E179A1-3F2E-C2B8-9A48-A24AA7BA20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031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87E31-3DD9-4862-6D9E-84A0D12A2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EC9FE04-F723-392E-327C-E5D2551F60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DE84B1B-B339-743D-9CB2-380B51098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/>
              <a:t>The second challenge is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choosing the right reference state for the multiplicative update.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HPCC samples a reference window once per RTT. If congestion lasts longer than one RTT, HPCC reacts twice —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###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time RTT, using the state and the congestion signal from time 0;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###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again at time t1 plus RTT, using the state from time RTT and the congestion signal from time t1.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###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result is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overreaction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window is squeezed to ½ BDP, then ¼ BDP, and then it has to oscillate back.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###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OSCAR's fix is conceptually simple: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 use the state synchronized with the congestion signal you're acting on.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###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shown in the figure, it effectively avoids overreaction.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6A46D1-6ACB-946C-0A51-68DC20D784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987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796C2-AE99-CED4-529A-6CA0F47EB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48BC60F-3105-06D4-AD3D-542E7FF67D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30B8CFB-2F3A-7743-433F-5C56A72E9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The third challenge is coordinating the two loops. They use different congestion signals, different control variables, and different targets — running them naively in parallel will conflict.</a:t>
            </a:r>
          </a:p>
          <a:p>
            <a:r>
              <a:rPr b="1" dirty="0"/>
              <a:t>###</a:t>
            </a:r>
            <a:r>
              <a:rPr dirty="0"/>
              <a:t>We first prove a theorem in the paper: convergence is feasible only when the window and the rate sit at the same ratio relative to their respective targets. Call that ratio u.</a:t>
            </a:r>
          </a:p>
          <a:p>
            <a:r>
              <a:rPr dirty="0"/>
              <a:t>Based on this theorem, OSCAR's coordination is </a:t>
            </a:r>
            <a:r>
              <a:rPr lang="en-US" dirty="0"/>
              <a:t>as follow</a:t>
            </a:r>
            <a:r>
              <a:rPr dirty="0"/>
              <a:t>. </a:t>
            </a:r>
          </a:p>
          <a:p>
            <a:r>
              <a:rPr b="1" dirty="0"/>
              <a:t>###</a:t>
            </a:r>
            <a:r>
              <a:rPr dirty="0"/>
              <a:t>Each loop derives its own u — one from the delay loop, one from the gradient loop — </a:t>
            </a:r>
          </a:p>
          <a:p>
            <a:r>
              <a:rPr b="1" dirty="0"/>
              <a:t>###</a:t>
            </a:r>
            <a:r>
              <a:rPr dirty="0"/>
              <a:t>we merge them into a single unified u, </a:t>
            </a:r>
          </a:p>
          <a:p>
            <a:r>
              <a:rPr b="1" dirty="0"/>
              <a:t>###</a:t>
            </a:r>
            <a:r>
              <a:rPr dirty="0"/>
              <a:t>and then project that u back into a concrete window and rate update.</a:t>
            </a:r>
          </a:p>
          <a:p>
            <a:r>
              <a:rPr dirty="0"/>
              <a:t>The remaining question is: how do we merge them?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77F775-F209-9174-5793-7BF8E47746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1401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81D8A-8C53-4DFD-6CAB-8061DB212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F9E0387-456D-F2BF-C27C-9961EE9E2C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942911B-1DB7-2A3D-AE68-CDBA064B4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Before we get to the merge rule, it's worth being explicit: the two targets cannot both be satisfied at the same time.</a:t>
            </a:r>
          </a:p>
          <a:p>
            <a:r>
              <a:rPr dirty="0"/>
              <a:t>Here's a typical conflict scenario. Suppose the queue has stabilized, so the delay gradient is already zero</a:t>
            </a:r>
            <a:r>
              <a:rPr lang="en-US" dirty="0"/>
              <a:t>. B</a:t>
            </a:r>
            <a:r>
              <a:rPr dirty="0"/>
              <a:t>ut it has settled above the delay target. The delay-window loop says "delay is too high</a:t>
            </a:r>
            <a:r>
              <a:rPr lang="en-US" dirty="0"/>
              <a:t> so </a:t>
            </a:r>
            <a:r>
              <a:rPr dirty="0"/>
              <a:t>shrink the window". </a:t>
            </a:r>
            <a:r>
              <a:rPr lang="en-US" dirty="0"/>
              <a:t>However, t</a:t>
            </a:r>
            <a:r>
              <a:rPr dirty="0"/>
              <a:t>he gradient-rate loop says "</a:t>
            </a:r>
            <a:r>
              <a:rPr lang="en-US" dirty="0"/>
              <a:t>gradient</a:t>
            </a:r>
            <a:r>
              <a:rPr dirty="0"/>
              <a:t> </a:t>
            </a:r>
            <a:r>
              <a:rPr lang="en-US" altLang="zh-CN" dirty="0"/>
              <a:t>is</a:t>
            </a:r>
            <a:r>
              <a:rPr dirty="0"/>
              <a:t> stable </a:t>
            </a:r>
            <a:r>
              <a:rPr lang="en-US" dirty="0"/>
              <a:t>so</a:t>
            </a:r>
            <a:r>
              <a:rPr dirty="0"/>
              <a:t> keep the rate". The two loops disagree.</a:t>
            </a:r>
          </a:p>
          <a:p>
            <a:r>
              <a:rPr dirty="0"/>
              <a:t>So we always have to pick a side.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8C7550-F0E2-CCA8-5216-F190B21F69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2741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9FB03-E911-1862-6548-E90FA1416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3A92E44-00DB-E139-1049-48AC9E7887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8CB1706-DC01-AA2F-374C-2A9B7F6155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dirty="0"/>
              <a:t>ow do we pick? OSCAR resolves the conflict along two dimensions — direction and magnitude.</a:t>
            </a:r>
          </a:p>
          <a:p>
            <a:r>
              <a:rPr lang="en-US" b="1" dirty="0"/>
              <a:t>###</a:t>
            </a:r>
            <a:r>
              <a:rPr dirty="0"/>
              <a:t>Direction first. When the two loops disagree on direction</a:t>
            </a:r>
            <a:r>
              <a:rPr lang="en-US" dirty="0"/>
              <a:t>,</a:t>
            </a:r>
            <a:r>
              <a:rPr dirty="0"/>
              <a:t> OSCAR follows the delay loop. The reason</a:t>
            </a:r>
            <a:r>
              <a:rPr lang="en-US" dirty="0"/>
              <a:t> is that</a:t>
            </a:r>
            <a:r>
              <a:rPr dirty="0"/>
              <a:t> the delay loop's target is a specific delay, which directly keeps the queue bounded</a:t>
            </a:r>
            <a:r>
              <a:rPr lang="en-US" dirty="0"/>
              <a:t>.</a:t>
            </a:r>
            <a:r>
              <a:rPr dirty="0"/>
              <a:t> </a:t>
            </a:r>
            <a:r>
              <a:rPr lang="en-US" dirty="0"/>
              <a:t>T</a:t>
            </a:r>
            <a:r>
              <a:rPr dirty="0"/>
              <a:t>he gradient loop's target </a:t>
            </a:r>
            <a:r>
              <a:rPr lang="en-US" dirty="0"/>
              <a:t>allows </a:t>
            </a:r>
            <a:r>
              <a:rPr lang="en-US" altLang="zh-CN" sz="1200" dirty="0">
                <a:latin typeface="Trebuchet MS" panose="020B0603020202020204" pitchFamily="34" charset="0"/>
              </a:rPr>
              <a:t>arbitrary queue length, which is undesirable.</a:t>
            </a:r>
            <a:endParaRPr lang="en-US" dirty="0"/>
          </a:p>
          <a:p>
            <a:r>
              <a:rPr lang="en-US" b="1" dirty="0"/>
              <a:t>###</a:t>
            </a:r>
            <a:r>
              <a:rPr dirty="0"/>
              <a:t>Then magnitude. Once the direction is fixed, both loops still produce a ratio along that direction, and we have to pick one.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Recall what we showed in Principle 2: when those precise conditions don‘t hold, the signal only under-estimates the true gap — never over-estimates it.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dirty="0"/>
              <a:t>So when we‘re accelerating, OSCAR takes the larger of the two ratios, because the truth is at least that big</a:t>
            </a:r>
            <a:r>
              <a:rPr lang="en-US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vice versa.</a:t>
            </a:r>
          </a:p>
          <a:p>
            <a:r>
              <a:rPr lang="en-US" b="1" dirty="0"/>
              <a:t>###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OSCAR also includes a hyper-increase design for when the queue is empty and both signals become imprecise. It's rarely triggered in practice — please see the paper for details.</a:t>
            </a:r>
            <a:endParaRPr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A90E74-CA3B-1629-4E7A-F0EA8B4D40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7397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E93E4-BF38-E9A3-013D-8EDA9A74F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1149AFE-F4CA-4B67-D026-DF9A4DF9DC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C4D2370-E070-0DBA-F1F8-40F3DCC6C4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/>
              <a:t>The final challenge is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MIMD’s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famous unfairness.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Our fix is straightforward — we add a small constant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term after each MIMD update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After convergence, this drops OSCAR into a familiar AIMD cycle around the target, which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provably converges to fairness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zh-CN" sz="1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51ABBB-1DAC-CB87-5221-FD5AF02DD8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30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AAC03-EE7C-F482-FC61-7A432F652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24CD839-7004-3654-2510-5867A49D3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4748334-26D6-5F8A-896A-4BBFB46DF7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(The faster the link, the larger the gap a CC has to close every time it converges.)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Together, these two trends mean: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frequent convergence processes, each one bigger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If your CC is slow, you pay it back twice — more queue buildup during the "on" phase, more under-utilization during the "off" phase. So today,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it's not enough to ask "what state does the CC eventually converge to?" — we also have to ask "how fast does it get there?"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Convergence speed is just as important as the converged state itself.</a:t>
            </a:r>
          </a:p>
          <a:p>
            <a:endParaRPr lang="en-US" altLang="zh-CN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F640BB-3CC9-C3BC-12CC-94F04BBBD3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1726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98CDB-4207-AD59-5949-48450DF78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3F58FC7-ABC1-A607-64E8-26F7B33A23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B80E9C1-0B14-E32E-A036-F83C098D6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implemented OSCAR in DPDK and evaluated its calculation overhead. The per-ACK calculation cost is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 CPU cycles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That's lower than HPCC, </a:t>
            </a:r>
            <a:r>
              <a:rPr lang="en-US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PowerTCP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Swift, and comparable to DCQCN.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testbed is seven servers connected at 40 Gbps with a 13.5 µs base RTT. </a:t>
            </a:r>
            <a:endParaRPr lang="en-US" altLang="zh-CN" sz="1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35B6C5-35A4-D0B5-C05B-4C74EBF23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7216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4DF6A-7FCD-D531-930C-573001664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831B4F3-F2CA-8C9C-0A90-4A3EFFB62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0B6686E-4086-83EB-F639-507F9BADE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we validate BLS itself: against the standard division-plus-EWMA approach, BLS achieves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13.4× lower mean squared error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delay-gradient estimation.</a:t>
            </a:r>
          </a:p>
          <a:p>
            <a:endParaRPr lang="en-US" altLang="zh-CN" sz="1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4A0E6F-633C-87A3-35A3-3DBEDCF57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4759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2D70A-875B-88C9-70E4-4B156DD4C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22E8875-5301-C68B-A830-C138102A56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759913E-C8BB-963C-8D92-1DC16B4353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microscopic view confirms O(1)-step convergence: when congestion starts, the long flow‘s unified ratio drops from 1.0 to its target in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or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updates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when congestion ends, it returns in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update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zh-CN" sz="1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9B02AA-2455-6BDF-77A8-092A49B9D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5192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A45C9-95EE-4532-9D86-0CD79F9D3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30781C4-20C3-A9EE-C514-B10CACAA1A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7A8A798-23A9-E01B-9746-B3EBA5391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here OSCAR converges rapidly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Compared with Swift on the same setup, OSCAR is both faster and more stable.</a:t>
            </a:r>
          </a:p>
          <a:p>
            <a:endParaRPr lang="en-US" altLang="zh-CN" sz="1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1B1B38-C201-E7D0-51E9-BEA065361E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9635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B07C4-97CC-CA59-04A8-DDFDE0D7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19357EB-0E43-E45D-691E-BFE3C4F3BC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2EA8EE6-B0B7-A166-655B-3ECFCC226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to large-scale simulations on a 320-host fat-tree in ns-3.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standard ECMP with </a:t>
            </a:r>
            <a:r>
              <a:rPr lang="en-US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CacheFollower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traffic at 80% load: against HPCC, OSCAR is 7.6% slower on small flows but 62.2% faster on large flows. This trend is similar in Hadoop-</a:t>
            </a:r>
            <a:r>
              <a:rPr lang="en-US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incast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-mix workload,</a:t>
            </a:r>
            <a:r>
              <a:rPr lang="zh-CN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OSCAR is 23% slower for smaller Hadoop traffic but 53% faster for </a:t>
            </a:r>
            <a:r>
              <a:rPr lang="en-US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incast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flows.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Totally, compared with HPCC, OSCAR’s average FCT slowdown is 12%-48% lower and 40%-74% lower at tail.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Against HPCC-star,</a:t>
            </a:r>
            <a:r>
              <a:rPr lang="zh-CN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is HPCC configured with the same window target as OSCAR — OSCAR still cuts average FCT slowdown by up to 19% and tail by 21%-48%.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5A6765-8F70-2027-3556-5C3CD41DEF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8679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F8A9E-7940-1DC3-99F3-41CEDDFCE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650DFE4-5231-345B-6D5C-BA294CB45B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5234579-0913-846C-827C-13B2981E5F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under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per-packet load balancing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is increasingly used in AI clusters to avoid flow collisions, precise-INT-based CCs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fundamentally break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because their congestion signal calculation needs consecutive INTs from the same egress port. OSCAR's batched congestion signal calculation is insensitive to multi-path transmitting, so it works seamlessly — beating every other tested CC by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to 76 percent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1A0103-6191-6592-7060-C28A8B145B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46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3A461-9E3C-BDF5-F7C5-47A3F2F8F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C1F21CA-418E-286C-2092-B932C8C4AC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38AA538-6F99-062C-1D78-FECFAEB68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wrap up.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en-US" altLang="zh-CN" sz="1200" dirty="0">
                <a:latin typeface="Trebuchet MS" panose="020B0603020202020204" pitchFamily="34" charset="0"/>
              </a:rPr>
              <a:t>OSCAR is the first readily-deployable CC achieving O(1)-step convergence, by leveraging delay and delay gradient to match INT-level precision.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Trebuchet MS" panose="020B0603020202020204" pitchFamily="34" charset="0"/>
              </a:rPr>
              <a:t>OSCAR's insight and techniques can extend beyond CC. For instance, BLS can serve as a low-overhead alternative to INT-based network monitoring. It is time to rethink what end-to-end signals can do!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Code, simulator, and one-click reproduction script are all open-source on the GitHub link shown. Thank you — I'm happy to take questions.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Trebuchet MS" panose="020B06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C84D2C-A458-3C54-A646-5B63D7CF8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83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930D8-BC20-80EC-3887-763CFA16E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847573D-94FA-9E40-5158-975A60B864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FFDB87B-D10B-F007-2AAC-8DF5FF43E1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measure convergence speed, we borrow </a:t>
            </a:r>
            <a:r>
              <a:rPr lang="en-US" altLang="zh-CN" sz="1200" b="0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big-O notation 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algorithmic complexity. We let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denote the state gap between the current and target state — analogous to "input size" in time complexity. Then a CC's convergence speed is just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update steps it takes to close Δ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/>
              <a:t>Among all classes of 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CCs, the best one is O(1)-step convergence CC. It means the CC reaches the target in a constant number of steps,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regardless of how big the gap is. 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That's the property you need to achieve predictable performance under any network dynamics.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D9BDE5-7E1E-589D-B55A-2FC39B0C4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227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55F83-A585-58BE-924D-809955193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57C1B7A-B0BF-3288-DE57-74544D3DA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75FBBD9-56D8-5519-5970-9EC58524F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cs typeface="Arial" panose="020B0604020202020204"/>
              </a:rPr>
              <a:t>CCs Have Different Convergence Speeds. 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Here's a micro-benchmark to show how typical CCs converge. In the experiment one long flow plus nine short flows from 1 </a:t>
            </a:r>
            <a:r>
              <a:rPr lang="en-US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5 </a:t>
            </a:r>
            <a:r>
              <a:rPr lang="en-US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ms.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y-axis is the long flow's rate or window, </a:t>
            </a:r>
            <a:r>
              <a:rPr lang="en-US" altLang="zh-CN" sz="1200" dirty="0">
                <a:latin typeface="Trebuchet MS" panose="020B0603020202020204" pitchFamily="34" charset="0"/>
                <a:ea typeface="+mn-lt"/>
                <a:cs typeface="+mn-lt"/>
              </a:rPr>
              <a:t>normalized to link capacity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three behaviors are very clear. DCQCN is O(log Δ) during deceleration and O(Δ) during acceleration.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###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Poseidon is O(log Δ) during both stages.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###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HPCC is O(1), which lands on the target super quickly.</a:t>
            </a:r>
          </a:p>
          <a:p>
            <a:endParaRPr lang="en-US" altLang="zh-CN" sz="1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3CB7A1-242E-C650-96E2-BEAFB8A0B2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702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CF863-5414-0823-C0D9-C9DA84633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F235F0C-50F1-B72B-01AE-D9C64F23C0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214E70F-1ED7-C2EF-6B95-EF58FBE08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surveyed existing datacenter CCs and grouped them by their convergence behavior.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###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categories already deliver O(1) — precise-INT-based, receiver-driven, and switch-driven. All three are great in performance. But…</a:t>
            </a:r>
          </a:p>
          <a:p>
            <a:endParaRPr lang="en-US" altLang="zh-CN" sz="1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A57613-80AB-2BDF-40D4-1C5CF5C1FB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248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43188-C5CC-9121-8F14-9082BAED5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5FB108B-DB9B-E6DC-889E-246A9D1318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5B8F264-FB3A-F2C3-97C1-E86F14F7CF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Precise-INT-based CCs like HPCC and </a:t>
            </a:r>
            <a:r>
              <a:rPr lang="en-US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PowerTCP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need an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in-band lengthy INT header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is hard to deploy on high-speed hardware in practice.</a:t>
            </a:r>
          </a:p>
          <a:p>
            <a:endParaRPr lang="en-US" altLang="zh-CN" sz="1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11B5F9-B58C-F9B5-EE22-1966EAB3D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013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E62B5-5BB6-537A-7F7E-662CD4CA7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1FB891A-9B54-0DDE-58BA-F0578CA9A3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20DAB7B-4693-6138-44AE-8B467E6A8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/>
              <a:t>Receiver-driven and switch-driven CCs depend on packet spraying, which is poorly supported by legacy RDMA NICs. </a:t>
            </a:r>
            <a:r>
              <a:rPr lang="en-US" altLang="zh-CN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their symmetric, well-provisioned topology assumption often doesn't hold either — production fabrics like Alibaba HPN use oversubscription to scale, and frequent link failures further break symmetry in practice.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986F09-24EA-DF84-D807-C376412A0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509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19403-1539-FF0A-8A97-1D64DCCB6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DB97772-B26E-6EEA-7173-4B5F87EFE0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49C2154-8C45-CBF3-CE77-C74F03002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Switch-driven CCs like XCP, Bolt, and Harmony need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computation on the switch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is not supported by commodity switches.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06D8A0-E41D-2F41-85DC-D231771CF2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34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>
          <a:gsLst>
            <a:gs pos="0">
              <a:srgbClr val="3E2146"/>
            </a:gs>
            <a:gs pos="100000">
              <a:srgbClr val="8C4BA0"/>
            </a:gs>
            <a:gs pos="53000">
              <a:srgbClr val="5C0C5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logo-0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372349" flipH="1">
            <a:off x="1255965" y="2698423"/>
            <a:ext cx="1704162" cy="1879968"/>
          </a:xfrm>
          <a:prstGeom prst="rect">
            <a:avLst/>
          </a:prstGeom>
        </p:spPr>
      </p:pic>
      <p:pic>
        <p:nvPicPr>
          <p:cNvPr id="9" name="图片 8" descr="logo-0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716547">
            <a:off x="10242368" y="1907090"/>
            <a:ext cx="2435756" cy="2539368"/>
          </a:xfrm>
          <a:prstGeom prst="rect">
            <a:avLst/>
          </a:prstGeom>
        </p:spPr>
      </p:pic>
      <p:pic>
        <p:nvPicPr>
          <p:cNvPr id="8" name="图片 7" descr="logo-0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109904" flipH="1">
            <a:off x="6438140" y="102698"/>
            <a:ext cx="1704162" cy="1879968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3931566"/>
            <a:ext cx="12192000" cy="29264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0" name="图片 9" descr="logo-06 - 副本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331048">
            <a:off x="-706014" y="320971"/>
            <a:ext cx="2973811" cy="2652794"/>
          </a:xfrm>
          <a:prstGeom prst="rect">
            <a:avLst/>
          </a:prstGeom>
        </p:spPr>
      </p:pic>
      <p:sp>
        <p:nvSpPr>
          <p:cNvPr id="31" name="标题 30"/>
          <p:cNvSpPr>
            <a:spLocks noGrp="1"/>
          </p:cNvSpPr>
          <p:nvPr>
            <p:ph type="title" hasCustomPrompt="1"/>
          </p:nvPr>
        </p:nvSpPr>
        <p:spPr>
          <a:xfrm>
            <a:off x="2834565" y="2583204"/>
            <a:ext cx="6522873" cy="705600"/>
          </a:xfrm>
        </p:spPr>
        <p:txBody>
          <a:bodyPr>
            <a:noAutofit/>
          </a:bodyPr>
          <a:lstStyle>
            <a:lvl1pPr algn="ctr">
              <a:defRPr lang="zh-CN" altLang="en-US" sz="4000" b="0" kern="120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/>
              <a:t>Title Here</a:t>
            </a:r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-1" y="1"/>
            <a:ext cx="12192000" cy="8540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3679824" y="4762004"/>
            <a:ext cx="4832350" cy="622796"/>
          </a:xfrm>
        </p:spPr>
        <p:txBody>
          <a:bodyPr>
            <a:noAutofit/>
          </a:bodyPr>
          <a:lstStyle>
            <a:lvl1pPr marL="0" indent="0" algn="ctr">
              <a:buNone/>
              <a:defRPr sz="24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Authors</a:t>
            </a:r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23336" y="608400"/>
            <a:ext cx="10969200" cy="705600"/>
          </a:xfrm>
        </p:spPr>
        <p:txBody>
          <a:bodyPr>
            <a:normAutofit/>
          </a:bodyPr>
          <a:lstStyle>
            <a:lvl1pPr>
              <a:defRPr sz="3200" spc="50" baseline="0"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Title here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6418385"/>
            <a:ext cx="12192000" cy="439616"/>
          </a:xfrm>
          <a:prstGeom prst="rect">
            <a:avLst/>
          </a:prstGeom>
          <a:gradFill flip="none" rotWithShape="1">
            <a:gsLst>
              <a:gs pos="0">
                <a:srgbClr val="3E2146"/>
              </a:gs>
              <a:gs pos="100000">
                <a:srgbClr val="8C4BA0"/>
              </a:gs>
              <a:gs pos="53000">
                <a:srgbClr val="5C0C5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8" name="文本框 7"/>
          <p:cNvSpPr txBox="1"/>
          <p:nvPr userDrawn="1"/>
        </p:nvSpPr>
        <p:spPr>
          <a:xfrm>
            <a:off x="1036644" y="6422010"/>
            <a:ext cx="289694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000" b="0" i="0" spc="50" baseline="0" dirty="0">
                <a:solidFill>
                  <a:srgbClr val="B88F4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NANJING UNIVERSITY</a:t>
            </a:r>
            <a:endParaRPr lang="zh-CN" altLang="en-US" sz="2000" b="0" i="0" spc="50" baseline="0" dirty="0">
              <a:solidFill>
                <a:srgbClr val="B88F4C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图片 8" descr="logo-04"/>
          <p:cNvPicPr>
            <a:picLocks noChangeAspect="1"/>
          </p:cNvPicPr>
          <p:nvPr userDrawn="1"/>
        </p:nvPicPr>
        <p:blipFill rotWithShape="1">
          <a:blip r:embed="rId2"/>
          <a:srcRect l="17951" t="34706" r="63080" b="32488"/>
          <a:stretch>
            <a:fillRect/>
          </a:stretch>
        </p:blipFill>
        <p:spPr>
          <a:xfrm>
            <a:off x="608402" y="6392927"/>
            <a:ext cx="428242" cy="489248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781415" y="6484523"/>
            <a:ext cx="966307" cy="3168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1FEE-83D5-425C-ACB9-961903E29404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21F0-D9ED-408B-ACCA-A4C69D72F1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5" Type="http://schemas.openxmlformats.org/officeDocument/2006/relationships/theme" Target="../theme/theme1.xml"/><Relationship Id="rId10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FlyMon: Enabling On-the-Fly Task Reconfiguration for Network Measurement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1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090" algn="l"/>
          <a:tab pos="1609090" algn="l"/>
          <a:tab pos="1609090" algn="l"/>
          <a:tab pos="1609090" algn="l"/>
        </a:tabLst>
        <a:defRPr sz="1600" u="none" strike="noStrike" kern="1200" cap="none" spc="151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1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1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1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4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1.png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56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7.png"/><Relationship Id="rId9" Type="http://schemas.openxmlformats.org/officeDocument/2006/relationships/image" Target="../media/image5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4.emf"/><Relationship Id="rId7" Type="http://schemas.openxmlformats.org/officeDocument/2006/relationships/image" Target="../media/image65.png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15.emf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550.png"/><Relationship Id="rId9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1874177"/>
            <a:ext cx="12191999" cy="105985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4600" b="1" spc="-8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OSCAR: </a:t>
            </a:r>
            <a:r>
              <a:rPr lang="en-US" altLang="zh-CN" sz="4600" b="1" i="1" spc="-8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O(1)</a:t>
            </a:r>
            <a:r>
              <a:rPr lang="en-US" altLang="zh-CN" sz="4600" b="1" spc="-8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-Step Convergence And Readily-deployable Congestion Control</a:t>
            </a:r>
            <a:endParaRPr lang="zh-CN" altLang="en-US" sz="4100" b="1" spc="-8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  <a:cs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5949" y="4115744"/>
            <a:ext cx="10060101" cy="129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altLang="zh-CN" sz="2400" dirty="0">
                <a:latin typeface="Rockwell" panose="02060603020205020403" pitchFamily="18" charset="0"/>
                <a:cs typeface="Calibri" panose="020F0502020204030204" pitchFamily="34" charset="0"/>
              </a:rPr>
              <a:t>Zhaochen Zhang, </a:t>
            </a:r>
            <a:r>
              <a:rPr lang="en-US" altLang="zh-CN" sz="2400" dirty="0" err="1">
                <a:latin typeface="Rockwell" panose="02060603020205020403" pitchFamily="18" charset="0"/>
                <a:cs typeface="Calibri" panose="020F0502020204030204" pitchFamily="34" charset="0"/>
              </a:rPr>
              <a:t>Feiyang</a:t>
            </a:r>
            <a:r>
              <a:rPr lang="en-US" altLang="zh-CN" sz="2400" dirty="0">
                <a:latin typeface="Rockwell" panose="02060603020205020403" pitchFamily="18" charset="0"/>
                <a:cs typeface="Calibri" panose="020F0502020204030204" pitchFamily="34" charset="0"/>
              </a:rPr>
              <a:t> Xue, Rui Ning, Keqiang He, Gianni Antichi, Jiaqi Gao, </a:t>
            </a:r>
            <a:r>
              <a:rPr lang="en-US" altLang="zh-CN" sz="2400" dirty="0" err="1">
                <a:latin typeface="Rockwell" panose="02060603020205020403" pitchFamily="18" charset="0"/>
                <a:cs typeface="Calibri" panose="020F0502020204030204" pitchFamily="34" charset="0"/>
              </a:rPr>
              <a:t>Zhimeng</a:t>
            </a:r>
            <a:r>
              <a:rPr lang="en-US" altLang="zh-CN" sz="2400" dirty="0">
                <a:latin typeface="Rockwell" panose="02060603020205020403" pitchFamily="18" charset="0"/>
                <a:cs typeface="Calibri" panose="020F0502020204030204" pitchFamily="34" charset="0"/>
              </a:rPr>
              <a:t> Yin, Kexin Liu, Rui Li, Zhengqi Cui, Zhehao Lin, Peirui Cao, Guihai Chen, Chen Tian</a:t>
            </a:r>
          </a:p>
        </p:txBody>
      </p:sp>
      <p:pic>
        <p:nvPicPr>
          <p:cNvPr id="3" name="Picture 6" descr="A Warm Welcome To Our Newest Member: Politecnico di Milano Design School -  ELIA">
            <a:extLst>
              <a:ext uri="{FF2B5EF4-FFF2-40B4-BE49-F238E27FC236}">
                <a16:creationId xmlns:a16="http://schemas.microsoft.com/office/drawing/2014/main" id="{F74C250E-8626-43D0-38DE-D3BCD55B9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52" y="5482610"/>
            <a:ext cx="2583165" cy="87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C3C790E-41CB-E5CF-C831-65F82A05F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2" y="5625949"/>
            <a:ext cx="2107202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4B1330A-1440-FE58-8147-42A1657D8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710" y="5607949"/>
            <a:ext cx="2457409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8F2DE3D-CB99-27D6-5898-5FBB26CAA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354" y="5432464"/>
            <a:ext cx="1461392" cy="9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Queen Mary University of London - Aspect">
            <a:extLst>
              <a:ext uri="{FF2B5EF4-FFF2-40B4-BE49-F238E27FC236}">
                <a16:creationId xmlns:a16="http://schemas.microsoft.com/office/drawing/2014/main" id="{5BAA0EF4-081F-41E8-FD43-7667752F8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17" y="5544343"/>
            <a:ext cx="2583165" cy="72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48423-1A8F-83D7-CCCC-033C5FCBB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08690DB-A531-8EFC-A29E-41318242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C59AD5B0-48C1-6213-7FB1-EB8D0979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000000"/>
                </a:solidFill>
                <a:cs typeface="Arial" panose="020B0604020202020204"/>
              </a:rPr>
              <a:t>Current O(1)-step CCs Are Not Deployment-Friendly</a:t>
            </a:r>
            <a:endParaRPr lang="zh-CN" altLang="en-US" dirty="0">
              <a:solidFill>
                <a:srgbClr val="000000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F4E1FC80-5807-671F-5B10-5BA08343B4C1}"/>
              </a:ext>
            </a:extLst>
          </p:cNvPr>
          <p:cNvGraphicFramePr>
            <a:graphicFrameLocks noGrp="1"/>
          </p:cNvGraphicFramePr>
          <p:nvPr/>
        </p:nvGraphicFramePr>
        <p:xfrm>
          <a:off x="976313" y="1593848"/>
          <a:ext cx="3447414" cy="32639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69791">
                  <a:extLst>
                    <a:ext uri="{9D8B030D-6E8A-4147-A177-3AD203B41FA5}">
                      <a16:colId xmlns:a16="http://schemas.microsoft.com/office/drawing/2014/main" val="1867763458"/>
                    </a:ext>
                  </a:extLst>
                </a:gridCol>
                <a:gridCol w="2377623">
                  <a:extLst>
                    <a:ext uri="{9D8B030D-6E8A-4147-A177-3AD203B41FA5}">
                      <a16:colId xmlns:a16="http://schemas.microsoft.com/office/drawing/2014/main" val="1143101116"/>
                    </a:ext>
                  </a:extLst>
                </a:gridCol>
              </a:tblGrid>
              <a:tr h="610618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Category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7892790"/>
                  </a:ext>
                </a:extLst>
              </a:tr>
              <a:tr h="530657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Sender-driven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lt"/>
                        <a:cs typeface="+mn-lt"/>
                      </a:endParaRP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AIMD-based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393865"/>
                  </a:ext>
                </a:extLst>
              </a:tr>
              <a:tr h="530657"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lt"/>
                        <a:cs typeface="+mn-lt"/>
                      </a:endParaRPr>
                    </a:p>
                  </a:txBody>
                  <a:tcPr marL="26666" marR="26666" marT="31999" marB="31999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Short-INT-based</a:t>
                      </a:r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1062455294"/>
                  </a:ext>
                </a:extLst>
              </a:tr>
              <a:tr h="530657"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lt"/>
                        <a:cs typeface="+mn-lt"/>
                      </a:endParaRP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Precise-INT-based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614322"/>
                  </a:ext>
                </a:extLst>
              </a:tr>
              <a:tr h="530657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Receiver-driven</a:t>
                      </a:r>
                    </a:p>
                  </a:txBody>
                  <a:tcPr marL="26666" marR="26666" marT="31999" marB="31999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524841897"/>
                  </a:ext>
                </a:extLst>
              </a:tr>
              <a:tr h="530657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Switch-driven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661205"/>
                  </a:ext>
                </a:extLst>
              </a:tr>
            </a:tbl>
          </a:graphicData>
        </a:graphic>
      </p:graphicFrame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A4DAC8FC-89F4-6AA7-5EEB-C6CCBFA70A4A}"/>
              </a:ext>
            </a:extLst>
          </p:cNvPr>
          <p:cNvGraphicFramePr>
            <a:graphicFrameLocks noGrp="1"/>
          </p:cNvGraphicFramePr>
          <p:nvPr/>
        </p:nvGraphicFramePr>
        <p:xfrm>
          <a:off x="4423727" y="1593848"/>
          <a:ext cx="2832100" cy="32639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32100">
                  <a:extLst>
                    <a:ext uri="{9D8B030D-6E8A-4147-A177-3AD203B41FA5}">
                      <a16:colId xmlns:a16="http://schemas.microsoft.com/office/drawing/2014/main" val="743179685"/>
                    </a:ext>
                  </a:extLst>
                </a:gridCol>
              </a:tblGrid>
              <a:tr h="6106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Representative CCs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417897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DCQCN, TIMELY, Swift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098824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Poseidon</a:t>
                      </a:r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39730913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HPCC,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PowerTCP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lt"/>
                        <a:cs typeface="+mn-lt"/>
                      </a:endParaRP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09771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NDP, Homa</a:t>
                      </a:r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1781133560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XCP, Bolt, Harmony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089162"/>
                  </a:ext>
                </a:extLst>
              </a:tr>
            </a:tbl>
          </a:graphicData>
        </a:graphic>
      </p:graphicFrame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7AD043BC-DFE6-788A-9218-4D42BFD3848F}"/>
              </a:ext>
            </a:extLst>
          </p:cNvPr>
          <p:cNvGraphicFramePr>
            <a:graphicFrameLocks noGrp="1"/>
          </p:cNvGraphicFramePr>
          <p:nvPr/>
        </p:nvGraphicFramePr>
        <p:xfrm>
          <a:off x="7255827" y="1593848"/>
          <a:ext cx="3873499" cy="32639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92300">
                  <a:extLst>
                    <a:ext uri="{9D8B030D-6E8A-4147-A177-3AD203B41FA5}">
                      <a16:colId xmlns:a16="http://schemas.microsoft.com/office/drawing/2014/main" val="1705922057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4248883799"/>
                    </a:ext>
                  </a:extLst>
                </a:gridCol>
              </a:tblGrid>
              <a:tr h="6106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Acceleration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Deceleration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716541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</a:t>
                      </a:r>
                      <a:r>
                        <a:rPr lang="el-GR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Δ)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O(log </a:t>
                      </a:r>
                      <a:r>
                        <a:rPr lang="el-GR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Δ)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355946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O(log </a:t>
                      </a:r>
                      <a:r>
                        <a:rPr lang="el-GR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Δ)</a:t>
                      </a:r>
                    </a:p>
                  </a:txBody>
                  <a:tcPr marL="26666" marR="26666" marT="31999" marB="31999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O(log </a:t>
                      </a:r>
                      <a:r>
                        <a:rPr lang="el-GR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Δ)</a:t>
                      </a:r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2794770958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765659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2818079653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99643"/>
                  </a:ext>
                </a:extLst>
              </a:tr>
            </a:tbl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F6FFACA9-9034-36A4-4907-B98A51A2B312}"/>
              </a:ext>
            </a:extLst>
          </p:cNvPr>
          <p:cNvSpPr/>
          <p:nvPr/>
        </p:nvSpPr>
        <p:spPr>
          <a:xfrm>
            <a:off x="1708149" y="4354433"/>
            <a:ext cx="9073265" cy="482602"/>
          </a:xfrm>
          <a:prstGeom prst="rect">
            <a:avLst/>
          </a:prstGeom>
          <a:noFill/>
          <a:ln w="38100">
            <a:solidFill>
              <a:srgbClr val="8B4A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53A3A78-88FD-A13D-5AD0-66B725F84119}"/>
              </a:ext>
            </a:extLst>
          </p:cNvPr>
          <p:cNvSpPr txBox="1"/>
          <p:nvPr/>
        </p:nvSpPr>
        <p:spPr>
          <a:xfrm>
            <a:off x="903689" y="4974386"/>
            <a:ext cx="105888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Commodity switches can not support such computational capabilities.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756B836-E475-D6F4-6D37-7A6C9891DD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67DF3E-53E7-615A-AA58-B8F28AFED230}"/>
              </a:ext>
            </a:extLst>
          </p:cNvPr>
          <p:cNvSpPr/>
          <p:nvPr/>
        </p:nvSpPr>
        <p:spPr>
          <a:xfrm>
            <a:off x="0" y="2413021"/>
            <a:ext cx="12192000" cy="1970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D7A698DA-0817-1FB7-75FA-E42C8660DB0C}"/>
              </a:ext>
            </a:extLst>
          </p:cNvPr>
          <p:cNvSpPr txBox="1"/>
          <p:nvPr/>
        </p:nvSpPr>
        <p:spPr>
          <a:xfrm>
            <a:off x="1095840" y="2477028"/>
            <a:ext cx="10745618" cy="1843989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 fontScale="97500"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2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4000" b="0" spc="0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/>
              </a:rPr>
              <a:t>Can a </a:t>
            </a:r>
            <a:r>
              <a:rPr lang="en-US" altLang="zh-CN" sz="4000" b="0" spc="0" dirty="0">
                <a:solidFill>
                  <a:srgbClr val="8B4A9F"/>
                </a:solidFill>
                <a:latin typeface="Rockwell" panose="02060603020205020403" pitchFamily="18" charset="0"/>
                <a:cs typeface="Arial" panose="020B0604020202020204"/>
              </a:rPr>
              <a:t>readily deployable</a:t>
            </a:r>
            <a:r>
              <a:rPr lang="en-US" altLang="zh-CN" sz="4000" b="0" spc="0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/>
              </a:rPr>
              <a:t> CC </a:t>
            </a:r>
          </a:p>
          <a:p>
            <a:pPr algn="ctr"/>
            <a:r>
              <a:rPr lang="en-US" altLang="zh-CN" sz="4000" b="0" spc="0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/>
              </a:rPr>
              <a:t>achieve </a:t>
            </a:r>
            <a:r>
              <a:rPr lang="en-US" altLang="zh-CN" sz="4000" b="0" spc="0" dirty="0">
                <a:solidFill>
                  <a:srgbClr val="8B4A9F"/>
                </a:solidFill>
                <a:latin typeface="Rockwell" panose="02060603020205020403" pitchFamily="18" charset="0"/>
                <a:cs typeface="Arial" panose="020B0604020202020204"/>
              </a:rPr>
              <a:t>O(1)-step convergence</a:t>
            </a:r>
            <a:r>
              <a:rPr lang="en-US" altLang="zh-CN" sz="4000" b="0" spc="0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/>
              </a:rPr>
              <a:t>?</a:t>
            </a:r>
            <a:endParaRPr lang="en-US" altLang="zh-CN" sz="4000" b="0" spc="0" dirty="0">
              <a:solidFill>
                <a:schemeClr val="tx1"/>
              </a:solidFill>
              <a:latin typeface="Rockwell" panose="02060603020205020403" pitchFamily="18" charset="0"/>
              <a:ea typeface="微软雅黑" panose="020B0503020204020204" pitchFamily="34" charset="-122"/>
              <a:cs typeface="Arial" panose="020B0604020202020204"/>
            </a:endParaRPr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4F22874A-3B4D-0E88-47D8-E500ACB7C913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576" y="2839159"/>
            <a:ext cx="1053525" cy="111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0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C581A-1F34-45C0-C5DD-D7F9BE1A7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9B55E29-18DD-6306-F1AC-580BB874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D8D96A53-1E28-F197-0C98-0C7620A43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O(1)-step Boils Down to One-step Convergence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05E7158-1D8E-CDEA-434F-07F4A2E5D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61" y="2930817"/>
            <a:ext cx="9611878" cy="3014299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8E1DD320-34C8-60C3-1B2C-79B05F1E7DE6}"/>
              </a:ext>
            </a:extLst>
          </p:cNvPr>
          <p:cNvSpPr txBox="1"/>
          <p:nvPr/>
        </p:nvSpPr>
        <p:spPr>
          <a:xfrm>
            <a:off x="2413679" y="5729673"/>
            <a:ext cx="29784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# of update steps</a:t>
            </a:r>
            <a:endParaRPr lang="zh-CN" altLang="en-US" sz="2200" dirty="0">
              <a:latin typeface="Trebuchet MS" panose="020B0603020202020204" pitchFamily="34" charset="0"/>
              <a:ea typeface="+mn-lt"/>
              <a:cs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F7B21472-BD2F-B402-9DEE-3F9A37097870}"/>
              </a:ext>
            </a:extLst>
          </p:cNvPr>
          <p:cNvSpPr txBox="1"/>
          <p:nvPr/>
        </p:nvSpPr>
        <p:spPr>
          <a:xfrm>
            <a:off x="7226979" y="5729673"/>
            <a:ext cx="29784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# of update steps</a:t>
            </a:r>
            <a:endParaRPr lang="zh-CN" altLang="en-US" sz="2200" dirty="0">
              <a:latin typeface="Trebuchet MS" panose="020B0603020202020204" pitchFamily="34" charset="0"/>
              <a:ea typeface="+mn-lt"/>
              <a:cs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6C938630-08B1-7E3B-AE94-F92317116383}"/>
              </a:ext>
            </a:extLst>
          </p:cNvPr>
          <p:cNvSpPr txBox="1"/>
          <p:nvPr/>
        </p:nvSpPr>
        <p:spPr>
          <a:xfrm>
            <a:off x="911083" y="3018383"/>
            <a:ext cx="523220" cy="2615763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Remaining gap</a:t>
            </a:r>
            <a:endParaRPr lang="zh-CN" altLang="en-US" sz="2200" dirty="0">
              <a:latin typeface="Trebuchet MS" panose="020B0603020202020204" pitchFamily="34" charset="0"/>
              <a:ea typeface="+mn-lt"/>
              <a:cs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A32DA496-35BF-28D9-46FD-43D89FD83E61}"/>
              </a:ext>
            </a:extLst>
          </p:cNvPr>
          <p:cNvSpPr txBox="1"/>
          <p:nvPr/>
        </p:nvSpPr>
        <p:spPr>
          <a:xfrm>
            <a:off x="1172693" y="1479153"/>
            <a:ext cx="100710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Convergence in O(1) steps needs at least one of these steps can eliminate the entire remaining gap (</a:t>
            </a:r>
            <a:r>
              <a:rPr lang="en-US" altLang="zh-CN" sz="24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one-step convergence</a:t>
            </a: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).</a:t>
            </a:r>
            <a:endParaRPr lang="zh-CN" altLang="en-US" sz="2400" b="1" dirty="0">
              <a:latin typeface="Trebuchet MS" panose="020B0603020202020204" pitchFamily="34" charset="0"/>
              <a:ea typeface="+mn-lt"/>
              <a:cs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682E275E-6B79-57BC-9FF6-127C13B98D6C}"/>
              </a:ext>
            </a:extLst>
          </p:cNvPr>
          <p:cNvSpPr txBox="1"/>
          <p:nvPr/>
        </p:nvSpPr>
        <p:spPr>
          <a:xfrm>
            <a:off x="1514912" y="2659190"/>
            <a:ext cx="45937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If each step closes a fraction (50%).</a:t>
            </a:r>
            <a:endParaRPr lang="zh-CN" altLang="en-US" sz="2200" dirty="0">
              <a:latin typeface="Trebuchet MS" panose="020B0603020202020204" pitchFamily="34" charset="0"/>
              <a:ea typeface="+mn-lt"/>
              <a:cs typeface="+mn-lt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C061742B-83D0-2B33-444B-885E7BF1B6CE}"/>
              </a:ext>
            </a:extLst>
          </p:cNvPr>
          <p:cNvSpPr txBox="1"/>
          <p:nvPr/>
        </p:nvSpPr>
        <p:spPr>
          <a:xfrm>
            <a:off x="6450240" y="2659190"/>
            <a:ext cx="46765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If at least one step closes Δ entirely.</a:t>
            </a:r>
            <a:endParaRPr lang="zh-CN" altLang="en-US" sz="2200" dirty="0">
              <a:latin typeface="Trebuchet MS" panose="020B0603020202020204" pitchFamily="34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9595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A10A-9179-628E-0C9C-91A22A4AD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448B198-7AB9-AEBE-45A8-90988447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68B9FE3A-93C5-3C24-A052-403DE0241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Principle 1: MIMD over Precise Signals is Essential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875BB1B2-2EE6-A0D3-BEE0-3F92D6719B3F}"/>
              </a:ext>
            </a:extLst>
          </p:cNvPr>
          <p:cNvSpPr/>
          <p:nvPr/>
        </p:nvSpPr>
        <p:spPr>
          <a:xfrm>
            <a:off x="754824" y="1596107"/>
            <a:ext cx="4849091" cy="4520675"/>
          </a:xfrm>
          <a:prstGeom prst="roundRect">
            <a:avLst>
              <a:gd name="adj" fmla="val 10242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6DE82CF-F225-8964-33CF-3C4FB7A610E2}"/>
              </a:ext>
            </a:extLst>
          </p:cNvPr>
          <p:cNvSpPr txBox="1"/>
          <p:nvPr/>
        </p:nvSpPr>
        <p:spPr>
          <a:xfrm>
            <a:off x="523336" y="1430181"/>
            <a:ext cx="81766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AI</a:t>
            </a:r>
            <a:endParaRPr lang="zh-CN" altLang="en-US" sz="4000" dirty="0"/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2CF03AEA-B0FD-C65B-F9FF-C112492A4584}"/>
              </a:ext>
            </a:extLst>
          </p:cNvPr>
          <p:cNvGrpSpPr/>
          <p:nvPr/>
        </p:nvGrpSpPr>
        <p:grpSpPr>
          <a:xfrm>
            <a:off x="1185196" y="1849961"/>
            <a:ext cx="3779550" cy="894872"/>
            <a:chOff x="1467029" y="1760080"/>
            <a:chExt cx="3779550" cy="8948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95AED2E8-E988-101E-5ADD-01B4FCA8245B}"/>
                    </a:ext>
                  </a:extLst>
                </p:cNvPr>
                <p:cNvSpPr/>
                <p:nvPr/>
              </p:nvSpPr>
              <p:spPr>
                <a:xfrm>
                  <a:off x="1793983" y="2163664"/>
                  <a:ext cx="3125643" cy="491288"/>
                </a:xfrm>
                <a:prstGeom prst="rect">
                  <a:avLst/>
                </a:prstGeom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d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d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𝑡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−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1</m:t>
                            </m:r>
                          </m:e>
                        </m:d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+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𝛼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DD6C109F-DCCC-21C3-D900-5C2C5F3365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3983" y="2163664"/>
                  <a:ext cx="3125643" cy="491288"/>
                </a:xfrm>
                <a:prstGeom prst="rect">
                  <a:avLst/>
                </a:prstGeom>
                <a:blipFill>
                  <a:blip r:embed="rId3"/>
                  <a:stretch>
                    <a:fillRect t="-11250" r="-585" b="-212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1A7D7CB-70A4-5434-58F6-E468700D017C}"/>
                </a:ext>
              </a:extLst>
            </p:cNvPr>
            <p:cNvSpPr txBox="1"/>
            <p:nvPr/>
          </p:nvSpPr>
          <p:spPr>
            <a:xfrm>
              <a:off x="1467029" y="1760080"/>
              <a:ext cx="37795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7030A0"/>
                  </a:solidFill>
                  <a:latin typeface="Trebuchet MS" panose="020B0603020202020204" pitchFamily="34" charset="0"/>
                  <a:ea typeface="+mn-lt"/>
                  <a:cs typeface="+mn-lt"/>
                </a:rPr>
                <a:t>A single flow’s</a:t>
              </a:r>
              <a:r>
                <a:rPr lang="zh-CN" altLang="en-US" sz="2400" b="1" dirty="0">
                  <a:solidFill>
                    <a:srgbClr val="7030A0"/>
                  </a:solidFill>
                  <a:latin typeface="Trebuchet MS" panose="020B0603020202020204" pitchFamily="34" charset="0"/>
                  <a:ea typeface="+mn-lt"/>
                  <a:cs typeface="+mn-lt"/>
                </a:rPr>
                <a:t> </a:t>
              </a:r>
              <a:r>
                <a:rPr lang="en-US" altLang="zh-CN" sz="2400" b="1" dirty="0">
                  <a:solidFill>
                    <a:srgbClr val="7030A0"/>
                  </a:solidFill>
                  <a:latin typeface="Trebuchet MS" panose="020B0603020202020204" pitchFamily="34" charset="0"/>
                  <a:ea typeface="+mn-lt"/>
                  <a:cs typeface="+mn-lt"/>
                </a:rPr>
                <a:t>update</a:t>
              </a:r>
              <a:endParaRPr lang="en-US" altLang="zh-CN" sz="2400" dirty="0">
                <a:latin typeface="Trebuchet MS" panose="020B0603020202020204" pitchFamily="34" charset="0"/>
                <a:ea typeface="+mn-lt"/>
                <a:cs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4F5CD72-2F00-762D-E4E2-7922EA580211}"/>
              </a:ext>
            </a:extLst>
          </p:cNvPr>
          <p:cNvGrpSpPr/>
          <p:nvPr/>
        </p:nvGrpSpPr>
        <p:grpSpPr>
          <a:xfrm>
            <a:off x="1147169" y="2070607"/>
            <a:ext cx="3952387" cy="1807199"/>
            <a:chOff x="1147169" y="2070607"/>
            <a:chExt cx="3952387" cy="1807199"/>
          </a:xfrm>
        </p:grpSpPr>
        <p:cxnSp>
          <p:nvCxnSpPr>
            <p:cNvPr id="8" name="!!arrow1">
              <a:extLst>
                <a:ext uri="{FF2B5EF4-FFF2-40B4-BE49-F238E27FC236}">
                  <a16:creationId xmlns:a16="http://schemas.microsoft.com/office/drawing/2014/main" id="{D7FE52F7-E833-A1C2-9C14-EB34331FA813}"/>
                </a:ext>
              </a:extLst>
            </p:cNvPr>
            <p:cNvCxnSpPr>
              <a:cxnSpLocks/>
            </p:cNvCxnSpPr>
            <p:nvPr/>
          </p:nvCxnSpPr>
          <p:spPr>
            <a:xfrm>
              <a:off x="5099556" y="2070607"/>
              <a:ext cx="0" cy="394896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33D5626-94ED-243A-9764-5359BFE6826E}"/>
                </a:ext>
              </a:extLst>
            </p:cNvPr>
            <p:cNvGrpSpPr/>
            <p:nvPr/>
          </p:nvGrpSpPr>
          <p:grpSpPr>
            <a:xfrm>
              <a:off x="1147169" y="2994798"/>
              <a:ext cx="3855604" cy="883008"/>
              <a:chOff x="1429002" y="2749008"/>
              <a:chExt cx="3855604" cy="8830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矩形 1">
                    <a:extLst>
                      <a:ext uri="{FF2B5EF4-FFF2-40B4-BE49-F238E27FC236}">
                        <a16:creationId xmlns:a16="http://schemas.microsoft.com/office/drawing/2014/main" id="{C8227028-2B26-961C-9A77-A7985E5AFCCD}"/>
                      </a:ext>
                    </a:extLst>
                  </p:cNvPr>
                  <p:cNvSpPr/>
                  <p:nvPr/>
                </p:nvSpPr>
                <p:spPr>
                  <a:xfrm>
                    <a:off x="1429002" y="3140728"/>
                    <a:ext cx="3855604" cy="491288"/>
                  </a:xfrm>
                  <a:prstGeom prst="rect">
                    <a:avLst/>
                  </a:prstGeom>
                </p:spPr>
                <p:txBody>
                  <a:bodyPr wrap="square" lIns="91440" tIns="45720" rIns="91440" bIns="45720" anchor="t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∑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∑</m:t>
                              </m:r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−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+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𝑛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⋅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𝛼</m:t>
                          </m:r>
                        </m:oMath>
                      </m:oMathPara>
                    </a14:m>
                    <a:endParaRPr dirty="0"/>
                  </a:p>
                </p:txBody>
              </p:sp>
            </mc:Choice>
            <mc:Fallback xmlns="">
              <p:sp>
                <p:nvSpPr>
                  <p:cNvPr id="2" name="矩形 1">
                    <a:extLst>
                      <a:ext uri="{FF2B5EF4-FFF2-40B4-BE49-F238E27FC236}">
                        <a16:creationId xmlns:a16="http://schemas.microsoft.com/office/drawing/2014/main" id="{C9249862-8A4D-E182-0098-62D332C170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9002" y="3140728"/>
                    <a:ext cx="3855604" cy="49128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790" t="-11250" r="-1896" b="-2125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B30F23A4-A2E5-20B5-A586-281572519C60}"/>
                      </a:ext>
                    </a:extLst>
                  </p:cNvPr>
                  <p:cNvSpPr txBox="1"/>
                  <p:nvPr/>
                </p:nvSpPr>
                <p:spPr>
                  <a:xfrm>
                    <a:off x="1618059" y="2749008"/>
                    <a:ext cx="3477491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zh-CN" sz="24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  <a:ea typeface="+mn-lt"/>
                        <a:cs typeface="+mn-lt"/>
                      </a:rPr>
                      <a:t>Agg. rate of </a:t>
                    </a:r>
                    <a14:m>
                      <m:oMath xmlns:m="http://schemas.openxmlformats.org/officeDocument/2006/math">
                        <m:r>
                          <a:rPr lang="en-US" altLang="zh-CN" sz="24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𝒏</m:t>
                        </m:r>
                      </m:oMath>
                    </a14:m>
                    <a:r>
                      <a:rPr lang="en-US" altLang="zh-CN" sz="24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  <a:ea typeface="+mn-lt"/>
                        <a:cs typeface="+mn-lt"/>
                      </a:rPr>
                      <a:t> flows</a:t>
                    </a:r>
                    <a:endParaRPr lang="en-US" altLang="zh-CN" sz="2400" dirty="0">
                      <a:latin typeface="Trebuchet MS" panose="020B0603020202020204" pitchFamily="34" charset="0"/>
                      <a:ea typeface="+mn-lt"/>
                      <a:cs typeface="+mn-lt"/>
                    </a:endParaRPr>
                  </a:p>
                </p:txBody>
              </p:sp>
            </mc:Choice>
            <mc:Fallback xmlns=""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11766837-2D8A-C8B9-8AA6-38B652F6D8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8059" y="2749008"/>
                    <a:ext cx="3477491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0526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D7EAC43C-3442-9FE8-55EF-132859F98394}"/>
              </a:ext>
            </a:extLst>
          </p:cNvPr>
          <p:cNvSpPr/>
          <p:nvPr/>
        </p:nvSpPr>
        <p:spPr>
          <a:xfrm>
            <a:off x="6171589" y="1596107"/>
            <a:ext cx="5185277" cy="4520675"/>
          </a:xfrm>
          <a:prstGeom prst="roundRect">
            <a:avLst>
              <a:gd name="adj" fmla="val 10242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CFCDDF0-F4AD-E8D0-01B8-B6713CD8DDE2}"/>
              </a:ext>
            </a:extLst>
          </p:cNvPr>
          <p:cNvSpPr txBox="1"/>
          <p:nvPr/>
        </p:nvSpPr>
        <p:spPr>
          <a:xfrm>
            <a:off x="5940101" y="1430181"/>
            <a:ext cx="81766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MI</a:t>
            </a:r>
            <a:endParaRPr lang="zh-CN" altLang="en-US" sz="4000" dirty="0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B50F7775-9BC0-2515-03B0-A4F91DD48B68}"/>
              </a:ext>
            </a:extLst>
          </p:cNvPr>
          <p:cNvGrpSpPr/>
          <p:nvPr/>
        </p:nvGrpSpPr>
        <p:grpSpPr>
          <a:xfrm>
            <a:off x="6795796" y="1644147"/>
            <a:ext cx="3779550" cy="894872"/>
            <a:chOff x="6883794" y="1760080"/>
            <a:chExt cx="3779550" cy="8948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21ADFA40-039D-020D-AE62-DF2CC162C258}"/>
                    </a:ext>
                  </a:extLst>
                </p:cNvPr>
                <p:cNvSpPr/>
                <p:nvPr/>
              </p:nvSpPr>
              <p:spPr>
                <a:xfrm>
                  <a:off x="7210748" y="2163664"/>
                  <a:ext cx="3125643" cy="491288"/>
                </a:xfrm>
                <a:prstGeom prst="rect">
                  <a:avLst/>
                </a:prstGeom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d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d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𝑡</m:t>
                            </m:r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−</m:t>
                            </m:r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1</m:t>
                            </m:r>
                          </m:e>
                        </m:d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⋅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𝛽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71B1C635-D7EF-78D9-154F-61DBE39D49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0748" y="2163664"/>
                  <a:ext cx="3125643" cy="491288"/>
                </a:xfrm>
                <a:prstGeom prst="rect">
                  <a:avLst/>
                </a:prstGeom>
                <a:blipFill>
                  <a:blip r:embed="rId7"/>
                  <a:stretch>
                    <a:fillRect t="-11111" b="-1975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963EB550-DA68-A8EF-22BB-04E873EBE6BF}"/>
                </a:ext>
              </a:extLst>
            </p:cNvPr>
            <p:cNvSpPr txBox="1"/>
            <p:nvPr/>
          </p:nvSpPr>
          <p:spPr>
            <a:xfrm>
              <a:off x="6883794" y="1760080"/>
              <a:ext cx="37795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7030A0"/>
                  </a:solidFill>
                  <a:latin typeface="Trebuchet MS" panose="020B0603020202020204" pitchFamily="34" charset="0"/>
                  <a:ea typeface="+mn-lt"/>
                  <a:cs typeface="+mn-lt"/>
                </a:rPr>
                <a:t>A single flow’s</a:t>
              </a:r>
              <a:r>
                <a:rPr lang="zh-CN" altLang="en-US" sz="2400" b="1" dirty="0">
                  <a:solidFill>
                    <a:srgbClr val="7030A0"/>
                  </a:solidFill>
                  <a:latin typeface="Trebuchet MS" panose="020B0603020202020204" pitchFamily="34" charset="0"/>
                  <a:ea typeface="+mn-lt"/>
                  <a:cs typeface="+mn-lt"/>
                </a:rPr>
                <a:t> </a:t>
              </a:r>
              <a:r>
                <a:rPr lang="en-US" altLang="zh-CN" sz="2400" b="1" dirty="0">
                  <a:solidFill>
                    <a:srgbClr val="7030A0"/>
                  </a:solidFill>
                  <a:latin typeface="Trebuchet MS" panose="020B0603020202020204" pitchFamily="34" charset="0"/>
                  <a:ea typeface="+mn-lt"/>
                  <a:cs typeface="+mn-lt"/>
                </a:rPr>
                <a:t>update</a:t>
              </a:r>
              <a:endParaRPr lang="en-US" altLang="zh-CN" sz="2400" dirty="0">
                <a:latin typeface="Trebuchet MS" panose="020B0603020202020204" pitchFamily="34" charset="0"/>
                <a:ea typeface="+mn-lt"/>
                <a:cs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F88BB6C-05D9-62AA-C9AF-EB837D5B0ED8}"/>
                  </a:ext>
                </a:extLst>
              </p:cNvPr>
              <p:cNvSpPr txBox="1"/>
              <p:nvPr/>
            </p:nvSpPr>
            <p:spPr>
              <a:xfrm>
                <a:off x="886945" y="5064569"/>
                <a:ext cx="440729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accent6">
                        <a:lumMod val="75000"/>
                      </a:schemeClr>
                    </a:solidFill>
                    <a:latin typeface="Trebuchet MS" panose="020B0603020202020204" pitchFamily="34" charset="0"/>
                    <a:ea typeface="+mn-lt"/>
                    <a:cs typeface="+mn-lt"/>
                  </a:rPr>
                  <a:t>No current congestion signal can measure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𝒏</m:t>
                    </m:r>
                  </m:oMath>
                </a14:m>
                <a:r>
                  <a:rPr lang="en-US" altLang="zh-CN" sz="2400" b="1" dirty="0">
                    <a:solidFill>
                      <a:schemeClr val="accent6">
                        <a:lumMod val="75000"/>
                      </a:schemeClr>
                    </a:solidFill>
                    <a:latin typeface="Trebuchet MS" panose="020B0603020202020204" pitchFamily="34" charset="0"/>
                    <a:ea typeface="+mn-lt"/>
                    <a:cs typeface="+mn-lt"/>
                  </a:rPr>
                  <a:t>!</a:t>
                </a:r>
                <a:endParaRPr lang="en-US" altLang="zh-CN" sz="2400" dirty="0">
                  <a:solidFill>
                    <a:schemeClr val="accent6">
                      <a:lumMod val="75000"/>
                    </a:schemeClr>
                  </a:solidFill>
                  <a:latin typeface="Trebuchet MS" panose="020B0603020202020204" pitchFamily="34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F88BB6C-05D9-62AA-C9AF-EB837D5B0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45" y="5064569"/>
                <a:ext cx="4407297" cy="830997"/>
              </a:xfrm>
              <a:prstGeom prst="rect">
                <a:avLst/>
              </a:prstGeom>
              <a:blipFill>
                <a:blip r:embed="rId8"/>
                <a:stretch>
                  <a:fillRect l="-415" t="-5882" r="-2213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十字形 33">
            <a:extLst>
              <a:ext uri="{FF2B5EF4-FFF2-40B4-BE49-F238E27FC236}">
                <a16:creationId xmlns:a16="http://schemas.microsoft.com/office/drawing/2014/main" id="{A48909DA-7474-6823-0EBD-D001B95C7FA5}"/>
              </a:ext>
            </a:extLst>
          </p:cNvPr>
          <p:cNvSpPr/>
          <p:nvPr/>
        </p:nvSpPr>
        <p:spPr>
          <a:xfrm rot="2700000">
            <a:off x="3766345" y="4658605"/>
            <a:ext cx="276561" cy="276561"/>
          </a:xfrm>
          <a:prstGeom prst="plus">
            <a:avLst>
              <a:gd name="adj" fmla="val 42277"/>
            </a:avLst>
          </a:prstGeom>
          <a:solidFill>
            <a:schemeClr val="accent6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3A6D87D-53F9-0A0A-F58B-63162DEEE019}"/>
              </a:ext>
            </a:extLst>
          </p:cNvPr>
          <p:cNvGrpSpPr/>
          <p:nvPr/>
        </p:nvGrpSpPr>
        <p:grpSpPr>
          <a:xfrm>
            <a:off x="6757769" y="1864793"/>
            <a:ext cx="4036327" cy="1616601"/>
            <a:chOff x="6757769" y="1864793"/>
            <a:chExt cx="4036327" cy="1616601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F521D9F0-B490-C1B2-5762-BF0F8316215E}"/>
                </a:ext>
              </a:extLst>
            </p:cNvPr>
            <p:cNvGrpSpPr/>
            <p:nvPr/>
          </p:nvGrpSpPr>
          <p:grpSpPr>
            <a:xfrm>
              <a:off x="6757769" y="2598386"/>
              <a:ext cx="3855604" cy="883008"/>
              <a:chOff x="6845767" y="2749008"/>
              <a:chExt cx="3855604" cy="8830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矩形 22">
                    <a:extLst>
                      <a:ext uri="{FF2B5EF4-FFF2-40B4-BE49-F238E27FC236}">
                        <a16:creationId xmlns:a16="http://schemas.microsoft.com/office/drawing/2014/main" id="{541F3146-D40C-F613-F9CE-F1EE9976B79A}"/>
                      </a:ext>
                    </a:extLst>
                  </p:cNvPr>
                  <p:cNvSpPr/>
                  <p:nvPr/>
                </p:nvSpPr>
                <p:spPr>
                  <a:xfrm>
                    <a:off x="6845767" y="3140728"/>
                    <a:ext cx="3855604" cy="491288"/>
                  </a:xfrm>
                  <a:prstGeom prst="rect">
                    <a:avLst/>
                  </a:prstGeom>
                </p:spPr>
                <p:txBody>
                  <a:bodyPr wrap="square" lIns="91440" tIns="45720" rIns="91440" bIns="4572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ar-AE" altLang="zh-CN" sz="24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sSubPr>
                            <m:e>
                              <m:r>
                                <a:rPr lang="ar-AE" altLang="zh-CN" sz="24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∑</m:t>
                              </m:r>
                              <m:r>
                                <a:rPr lang="zh-CN" altLang="ar-AE" sz="24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zh-CN" altLang="ar-AE" sz="24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ar-AE" altLang="zh-CN" sz="24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zh-CN" altLang="ar-AE" sz="24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  <m:r>
                            <a:rPr lang="ar-AE" altLang="zh-CN" sz="2400" i="1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=</m:t>
                          </m:r>
                          <m:sSub>
                            <m:sSubPr>
                              <m:ctrlPr>
                                <a:rPr lang="ar-AE" altLang="zh-CN" sz="24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sSubPr>
                            <m:e>
                              <m:r>
                                <a:rPr lang="ar-AE" altLang="zh-CN" sz="24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∑</m:t>
                              </m:r>
                              <m:r>
                                <a:rPr lang="zh-CN" altLang="ar-AE" sz="24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zh-CN" altLang="ar-AE" sz="24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ar-AE" altLang="zh-CN" sz="24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zh-CN" altLang="ar-AE" sz="24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  <m:r>
                                <a:rPr lang="ar-AE" altLang="zh-CN" sz="24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−</m:t>
                              </m:r>
                              <m:r>
                                <a:rPr lang="ar-AE" altLang="zh-CN" sz="24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1</m:t>
                              </m:r>
                            </m:e>
                          </m:d>
                          <m:r>
                            <a:rPr lang="ar-AE" altLang="zh-CN" sz="2400" i="1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⋅</m:t>
                          </m:r>
                          <m:r>
                            <a:rPr lang="zh-CN" altLang="ar-AE" sz="2400" i="1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𝛽</m:t>
                          </m:r>
                        </m:oMath>
                      </m:oMathPara>
                    </a14:m>
                    <a:endParaRPr lang="ar-AE" altLang="zh-CN" sz="2400" dirty="0"/>
                  </a:p>
                </p:txBody>
              </p:sp>
            </mc:Choice>
            <mc:Fallback xmlns="">
              <p:sp>
                <p:nvSpPr>
                  <p:cNvPr id="23" name="矩形 22">
                    <a:extLst>
                      <a:ext uri="{FF2B5EF4-FFF2-40B4-BE49-F238E27FC236}">
                        <a16:creationId xmlns:a16="http://schemas.microsoft.com/office/drawing/2014/main" id="{D1DE1E86-A7E6-C35C-E9BE-AED2E5DC42A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5767" y="3140728"/>
                    <a:ext cx="3855604" cy="49128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文本框 28">
                    <a:extLst>
                      <a:ext uri="{FF2B5EF4-FFF2-40B4-BE49-F238E27FC236}">
                        <a16:creationId xmlns:a16="http://schemas.microsoft.com/office/drawing/2014/main" id="{BFE91385-25D7-071A-445E-A2B1907E06D6}"/>
                      </a:ext>
                    </a:extLst>
                  </p:cNvPr>
                  <p:cNvSpPr txBox="1"/>
                  <p:nvPr/>
                </p:nvSpPr>
                <p:spPr>
                  <a:xfrm>
                    <a:off x="7034824" y="2749008"/>
                    <a:ext cx="3477491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zh-CN" sz="24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  <a:ea typeface="+mn-lt"/>
                        <a:cs typeface="+mn-lt"/>
                      </a:rPr>
                      <a:t>Agg. rate of </a:t>
                    </a:r>
                    <a14:m>
                      <m:oMath xmlns:m="http://schemas.openxmlformats.org/officeDocument/2006/math">
                        <m:r>
                          <a:rPr lang="en-US" altLang="zh-CN" sz="24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𝒏</m:t>
                        </m:r>
                      </m:oMath>
                    </a14:m>
                    <a:r>
                      <a:rPr lang="en-US" altLang="zh-CN" sz="24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  <a:ea typeface="+mn-lt"/>
                        <a:cs typeface="+mn-lt"/>
                      </a:rPr>
                      <a:t> flows</a:t>
                    </a:r>
                    <a:endParaRPr lang="en-US" altLang="zh-CN" sz="2400" dirty="0">
                      <a:latin typeface="Trebuchet MS" panose="020B0603020202020204" pitchFamily="34" charset="0"/>
                      <a:ea typeface="+mn-lt"/>
                      <a:cs typeface="+mn-lt"/>
                    </a:endParaRPr>
                  </a:p>
                </p:txBody>
              </p:sp>
            </mc:Choice>
            <mc:Fallback xmlns="">
              <p:sp>
                <p:nvSpPr>
                  <p:cNvPr id="29" name="文本框 28">
                    <a:extLst>
                      <a:ext uri="{FF2B5EF4-FFF2-40B4-BE49-F238E27FC236}">
                        <a16:creationId xmlns:a16="http://schemas.microsoft.com/office/drawing/2014/main" id="{3D6A1051-3668-3FFB-4D1E-3DDFAE0A49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4824" y="2749008"/>
                    <a:ext cx="3477491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10526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7" name="!!arrow1">
              <a:extLst>
                <a:ext uri="{FF2B5EF4-FFF2-40B4-BE49-F238E27FC236}">
                  <a16:creationId xmlns:a16="http://schemas.microsoft.com/office/drawing/2014/main" id="{3A9DA830-9957-A478-0F7E-7461A512B1F1}"/>
                </a:ext>
              </a:extLst>
            </p:cNvPr>
            <p:cNvCxnSpPr>
              <a:cxnSpLocks/>
            </p:cNvCxnSpPr>
            <p:nvPr/>
          </p:nvCxnSpPr>
          <p:spPr>
            <a:xfrm>
              <a:off x="10794096" y="1864793"/>
              <a:ext cx="0" cy="394896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DCF5AB8-E2E8-1539-E790-618D5D4DE89A}"/>
              </a:ext>
            </a:extLst>
          </p:cNvPr>
          <p:cNvGrpSpPr/>
          <p:nvPr/>
        </p:nvGrpSpPr>
        <p:grpSpPr>
          <a:xfrm>
            <a:off x="6946826" y="2894603"/>
            <a:ext cx="3847270" cy="1490429"/>
            <a:chOff x="6946826" y="2894603"/>
            <a:chExt cx="3847270" cy="1490429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29454A52-E839-C910-5BD2-7A809B5D77C8}"/>
                </a:ext>
              </a:extLst>
            </p:cNvPr>
            <p:cNvGrpSpPr/>
            <p:nvPr/>
          </p:nvGrpSpPr>
          <p:grpSpPr>
            <a:xfrm>
              <a:off x="6946826" y="3540761"/>
              <a:ext cx="3477491" cy="844271"/>
              <a:chOff x="7034824" y="3649689"/>
              <a:chExt cx="3477491" cy="84427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矩形 29">
                    <a:extLst>
                      <a:ext uri="{FF2B5EF4-FFF2-40B4-BE49-F238E27FC236}">
                        <a16:creationId xmlns:a16="http://schemas.microsoft.com/office/drawing/2014/main" id="{6F4AA951-6830-75AE-C7A9-2F80EAEACD9F}"/>
                      </a:ext>
                    </a:extLst>
                  </p:cNvPr>
                  <p:cNvSpPr/>
                  <p:nvPr/>
                </p:nvSpPr>
                <p:spPr>
                  <a:xfrm>
                    <a:off x="7306194" y="4002672"/>
                    <a:ext cx="2971745" cy="491288"/>
                  </a:xfrm>
                  <a:prstGeom prst="rect">
                    <a:avLst/>
                  </a:prstGeom>
                </p:spPr>
                <p:txBody>
                  <a:bodyPr wrap="square" lIns="91440" tIns="45720" rIns="91440" bIns="45720" anchor="t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𝛽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 =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𝑇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 /</m:t>
                          </m:r>
                          <m:sSub>
                            <m:sSubPr>
                              <m:ctrlPr>
                                <a:rPr lang="ar-AE" altLang="zh-CN" sz="24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zh-CN" sz="2400" b="0" i="0" dirty="0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 </m:t>
                              </m:r>
                              <m:r>
                                <a:rPr lang="ar-AE" altLang="zh-CN" sz="24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∑</m:t>
                              </m:r>
                              <m:r>
                                <a:rPr lang="zh-CN" altLang="ar-AE" sz="24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zh-CN" altLang="ar-AE" sz="24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ar-AE" altLang="zh-CN" sz="24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zh-CN" altLang="ar-AE" sz="24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  <m:r>
                                <a:rPr lang="ar-AE" altLang="zh-CN" sz="24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−</m:t>
                              </m:r>
                              <m:r>
                                <a:rPr lang="ar-AE" altLang="zh-CN" sz="24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/>
                  </a:p>
                </p:txBody>
              </p:sp>
            </mc:Choice>
            <mc:Fallback xmlns="">
              <p:sp>
                <p:nvSpPr>
                  <p:cNvPr id="30" name="矩形 29">
                    <a:extLst>
                      <a:ext uri="{FF2B5EF4-FFF2-40B4-BE49-F238E27FC236}">
                        <a16:creationId xmlns:a16="http://schemas.microsoft.com/office/drawing/2014/main" id="{B3EB4E9E-F1CD-E32C-2A48-85D5E9744F8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6194" y="4002672"/>
                    <a:ext cx="2971745" cy="49128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11250" b="-2125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7CD57673-907F-9110-68B1-BBAF6DAC1484}"/>
                  </a:ext>
                </a:extLst>
              </p:cNvPr>
              <p:cNvSpPr txBox="1"/>
              <p:nvPr/>
            </p:nvSpPr>
            <p:spPr>
              <a:xfrm>
                <a:off x="7034824" y="3649689"/>
                <a:ext cx="34774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7030A0"/>
                    </a:solidFill>
                    <a:latin typeface="Trebuchet MS" panose="020B0603020202020204" pitchFamily="34" charset="0"/>
                    <a:ea typeface="+mn-lt"/>
                    <a:cs typeface="+mn-lt"/>
                  </a:rPr>
                  <a:t>To eliminate the gap ∆</a:t>
                </a:r>
                <a:endParaRPr lang="en-US" altLang="zh-CN" sz="2400" dirty="0">
                  <a:latin typeface="Trebuchet MS" panose="020B0603020202020204" pitchFamily="34" charset="0"/>
                  <a:ea typeface="+mn-lt"/>
                  <a:cs typeface="+mn-lt"/>
                </a:endParaRPr>
              </a:p>
            </p:txBody>
          </p:sp>
        </p:grpSp>
        <p:cxnSp>
          <p:nvCxnSpPr>
            <p:cNvPr id="48" name="!!arrow1">
              <a:extLst>
                <a:ext uri="{FF2B5EF4-FFF2-40B4-BE49-F238E27FC236}">
                  <a16:creationId xmlns:a16="http://schemas.microsoft.com/office/drawing/2014/main" id="{70D7A38C-F8D0-F3F3-DE96-C062ED7FA2D4}"/>
                </a:ext>
              </a:extLst>
            </p:cNvPr>
            <p:cNvCxnSpPr>
              <a:cxnSpLocks/>
            </p:cNvCxnSpPr>
            <p:nvPr/>
          </p:nvCxnSpPr>
          <p:spPr>
            <a:xfrm>
              <a:off x="10794096" y="2894603"/>
              <a:ext cx="0" cy="394896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F21C07A-F649-ED14-BBC4-C92085978DC9}"/>
              </a:ext>
            </a:extLst>
          </p:cNvPr>
          <p:cNvGrpSpPr/>
          <p:nvPr/>
        </p:nvGrpSpPr>
        <p:grpSpPr>
          <a:xfrm>
            <a:off x="6472460" y="3740511"/>
            <a:ext cx="4383314" cy="1554891"/>
            <a:chOff x="6472460" y="3740511"/>
            <a:chExt cx="4383314" cy="1554891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53380A02-B248-ABB3-D8A8-0963E183AA5F}"/>
                </a:ext>
              </a:extLst>
            </p:cNvPr>
            <p:cNvGrpSpPr/>
            <p:nvPr/>
          </p:nvGrpSpPr>
          <p:grpSpPr>
            <a:xfrm>
              <a:off x="6472460" y="4444399"/>
              <a:ext cx="4383314" cy="851003"/>
              <a:chOff x="6560458" y="4617869"/>
              <a:chExt cx="4383314" cy="85100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矩形 36">
                    <a:extLst>
                      <a:ext uri="{FF2B5EF4-FFF2-40B4-BE49-F238E27FC236}">
                        <a16:creationId xmlns:a16="http://schemas.microsoft.com/office/drawing/2014/main" id="{5E2DBA10-8AFD-F364-2CC1-76B761B47C9B}"/>
                      </a:ext>
                    </a:extLst>
                  </p:cNvPr>
                  <p:cNvSpPr/>
                  <p:nvPr/>
                </p:nvSpPr>
                <p:spPr>
                  <a:xfrm>
                    <a:off x="7306194" y="5007207"/>
                    <a:ext cx="2971745" cy="461665"/>
                  </a:xfrm>
                  <a:prstGeom prst="rect">
                    <a:avLst/>
                  </a:prstGeom>
                </p:spPr>
                <p:txBody>
                  <a:bodyPr wrap="square" lIns="91440" tIns="45720" rIns="91440" bIns="45720" anchor="t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400" b="1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𝜷</m:t>
                          </m:r>
                          <m:r>
                            <a:rPr lang="en-US" altLang="zh-CN" sz="2400" b="1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 =</m:t>
                          </m:r>
                          <m:r>
                            <a:rPr lang="en-US" altLang="zh-CN" sz="2400" b="1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𝑻</m:t>
                          </m:r>
                          <m:r>
                            <a:rPr lang="en-US" altLang="zh-CN" sz="2400" b="1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 /</m:t>
                          </m:r>
                          <m:r>
                            <m:rPr>
                              <m:nor/>
                            </m:rPr>
                            <a:rPr lang="en-US" altLang="zh-CN" sz="2400" b="1" i="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 </m:t>
                          </m:r>
                          <m:r>
                            <a:rPr lang="en-US" altLang="zh-CN" sz="2400" b="1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(</m:t>
                          </m:r>
                          <m:r>
                            <a:rPr lang="en-US" altLang="zh-CN" sz="2400" b="1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𝑻</m:t>
                          </m:r>
                          <m:r>
                            <a:rPr lang="en-US" altLang="zh-CN" sz="2400" b="1" i="1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−</m:t>
                          </m:r>
                          <m:r>
                            <a:rPr lang="en-US" altLang="zh-CN" sz="2400" b="1" i="1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𝚫</m:t>
                          </m:r>
                          <m:r>
                            <a:rPr lang="en-US" altLang="zh-CN" sz="2400" b="1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)</m:t>
                          </m:r>
                        </m:oMath>
                      </m:oMathPara>
                    </a14:m>
                    <a:endParaRPr/>
                  </a:p>
                </p:txBody>
              </p:sp>
            </mc:Choice>
            <mc:Fallback xmlns="">
              <p:sp>
                <p:nvSpPr>
                  <p:cNvPr id="37" name="矩形 36">
                    <a:extLst>
                      <a:ext uri="{FF2B5EF4-FFF2-40B4-BE49-F238E27FC236}">
                        <a16:creationId xmlns:a16="http://schemas.microsoft.com/office/drawing/2014/main" id="{42B66986-30AA-8EDF-98BB-6A845A51F9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6194" y="5007207"/>
                    <a:ext cx="2971745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t="-10526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文本框 37">
                    <a:extLst>
                      <a:ext uri="{FF2B5EF4-FFF2-40B4-BE49-F238E27FC236}">
                        <a16:creationId xmlns:a16="http://schemas.microsoft.com/office/drawing/2014/main" id="{45FDD3B3-6FB0-6EC5-FABB-96F85D62041E}"/>
                      </a:ext>
                    </a:extLst>
                  </p:cNvPr>
                  <p:cNvSpPr txBox="1"/>
                  <p:nvPr/>
                </p:nvSpPr>
                <p:spPr>
                  <a:xfrm>
                    <a:off x="6560458" y="4617869"/>
                    <a:ext cx="4383314" cy="49128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zh-CN" sz="24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  <a:ea typeface="+mn-lt"/>
                        <a:cs typeface="+mn-lt"/>
                      </a:rPr>
                      <a:t>Given</a:t>
                    </a:r>
                    <a:r>
                      <a:rPr lang="en-US" altLang="zh-CN" sz="2400" dirty="0">
                        <a:solidFill>
                          <a:srgbClr val="7030A0"/>
                        </a:solidFill>
                        <a:ea typeface="+mn-lt"/>
                        <a:cs typeface="+mn-lt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4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Δ</m:t>
                        </m:r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=</m:t>
                        </m:r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𝑇</m:t>
                        </m:r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−</m:t>
                        </m:r>
                        <m:sSub>
                          <m:sSubPr>
                            <m:ctrlPr>
                              <a:rPr lang="ar-AE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sSubPr>
                          <m:e>
                            <m:r>
                              <a:rPr lang="ar-AE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∑</m:t>
                            </m:r>
                            <m:r>
                              <a:rPr lang="zh-CN" altLang="ar-AE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𝑟</m:t>
                            </m:r>
                          </m:e>
                          <m:sub>
                            <m:r>
                              <a:rPr lang="zh-CN" altLang="ar-AE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ar-AE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dPr>
                          <m:e>
                            <m:r>
                              <a:rPr lang="zh-CN" altLang="ar-AE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𝑡</m:t>
                            </m:r>
                            <m:r>
                              <a:rPr lang="ar-AE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−</m:t>
                            </m:r>
                            <m:r>
                              <a:rPr lang="ar-AE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1</m:t>
                            </m:r>
                          </m:e>
                        </m:d>
                      </m:oMath>
                    </a14:m>
                    <a:r>
                      <a:rPr lang="en-US" altLang="zh-CN" sz="24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  <a:ea typeface="+mn-lt"/>
                        <a:cs typeface="+mn-lt"/>
                      </a:rPr>
                      <a:t> </a:t>
                    </a:r>
                    <a:endParaRPr lang="en-US" altLang="zh-CN" sz="2400" dirty="0">
                      <a:solidFill>
                        <a:srgbClr val="7030A0"/>
                      </a:solidFill>
                      <a:latin typeface="Trebuchet MS" panose="020B0603020202020204" pitchFamily="34" charset="0"/>
                      <a:ea typeface="+mn-lt"/>
                      <a:cs typeface="+mn-lt"/>
                    </a:endParaRPr>
                  </a:p>
                </p:txBody>
              </p:sp>
            </mc:Choice>
            <mc:Fallback xmlns="">
              <p:sp>
                <p:nvSpPr>
                  <p:cNvPr id="38" name="文本框 37">
                    <a:extLst>
                      <a:ext uri="{FF2B5EF4-FFF2-40B4-BE49-F238E27FC236}">
                        <a16:creationId xmlns:a16="http://schemas.microsoft.com/office/drawing/2014/main" id="{456CE312-A3B3-8D0B-4094-66F1434CDC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0458" y="4617869"/>
                    <a:ext cx="4383314" cy="49128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11111" b="-197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9" name="!!arrow1">
              <a:extLst>
                <a:ext uri="{FF2B5EF4-FFF2-40B4-BE49-F238E27FC236}">
                  <a16:creationId xmlns:a16="http://schemas.microsoft.com/office/drawing/2014/main" id="{6CF9AC96-8738-8117-F108-EE3C2A68AF3B}"/>
                </a:ext>
              </a:extLst>
            </p:cNvPr>
            <p:cNvCxnSpPr>
              <a:cxnSpLocks/>
            </p:cNvCxnSpPr>
            <p:nvPr/>
          </p:nvCxnSpPr>
          <p:spPr>
            <a:xfrm>
              <a:off x="10794096" y="3740511"/>
              <a:ext cx="0" cy="394896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!!arrow1">
              <a:extLst>
                <a:ext uri="{FF2B5EF4-FFF2-40B4-BE49-F238E27FC236}">
                  <a16:creationId xmlns:a16="http://schemas.microsoft.com/office/drawing/2014/main" id="{DD4FF860-CF4F-3472-2DE8-47377BE0ACB8}"/>
                </a:ext>
              </a:extLst>
            </p:cNvPr>
            <p:cNvCxnSpPr>
              <a:cxnSpLocks/>
            </p:cNvCxnSpPr>
            <p:nvPr/>
          </p:nvCxnSpPr>
          <p:spPr>
            <a:xfrm>
              <a:off x="10794096" y="4767639"/>
              <a:ext cx="0" cy="269224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!!arrow1">
              <a:extLst>
                <a:ext uri="{FF2B5EF4-FFF2-40B4-BE49-F238E27FC236}">
                  <a16:creationId xmlns:a16="http://schemas.microsoft.com/office/drawing/2014/main" id="{CC8ACEEC-3C5B-52F3-0BEC-6DBA7BD61F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82761" y="5054663"/>
              <a:ext cx="447278" cy="0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文本框 57">
            <a:extLst>
              <a:ext uri="{FF2B5EF4-FFF2-40B4-BE49-F238E27FC236}">
                <a16:creationId xmlns:a16="http://schemas.microsoft.com/office/drawing/2014/main" id="{9AA0EB93-BA7F-C3DB-6296-8E3D84889610}"/>
              </a:ext>
            </a:extLst>
          </p:cNvPr>
          <p:cNvSpPr txBox="1"/>
          <p:nvPr/>
        </p:nvSpPr>
        <p:spPr>
          <a:xfrm>
            <a:off x="6356443" y="5270608"/>
            <a:ext cx="4823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T is known previously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44EB26B4-B3C1-1A3E-A300-6BCF413C2A83}"/>
              </a:ext>
            </a:extLst>
          </p:cNvPr>
          <p:cNvSpPr txBox="1"/>
          <p:nvPr/>
        </p:nvSpPr>
        <p:spPr>
          <a:xfrm>
            <a:off x="5638800" y="309796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25A68D76-794A-AA68-8B1A-3391BAFEF445}"/>
              </a:ext>
            </a:extLst>
          </p:cNvPr>
          <p:cNvSpPr txBox="1"/>
          <p:nvPr/>
        </p:nvSpPr>
        <p:spPr>
          <a:xfrm>
            <a:off x="9711035" y="4833737"/>
            <a:ext cx="4536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</a:rPr>
              <a:t>✓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987EB70-377E-1426-E2D5-450FBDEA85AE}"/>
              </a:ext>
            </a:extLst>
          </p:cNvPr>
          <p:cNvGrpSpPr/>
          <p:nvPr/>
        </p:nvGrpSpPr>
        <p:grpSpPr>
          <a:xfrm>
            <a:off x="1336226" y="3342246"/>
            <a:ext cx="3786001" cy="1600173"/>
            <a:chOff x="1336226" y="3342246"/>
            <a:chExt cx="3786001" cy="1600173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1E557DAB-A702-89E6-2D08-44E41FDF9890}"/>
                </a:ext>
              </a:extLst>
            </p:cNvPr>
            <p:cNvGrpSpPr/>
            <p:nvPr/>
          </p:nvGrpSpPr>
          <p:grpSpPr>
            <a:xfrm>
              <a:off x="1336226" y="4127771"/>
              <a:ext cx="3477491" cy="814648"/>
              <a:chOff x="1618059" y="3776171"/>
              <a:chExt cx="3477491" cy="8146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矩形 19">
                    <a:extLst>
                      <a:ext uri="{FF2B5EF4-FFF2-40B4-BE49-F238E27FC236}">
                        <a16:creationId xmlns:a16="http://schemas.microsoft.com/office/drawing/2014/main" id="{4357BFAB-8A83-3380-EC47-83D9C1112548}"/>
                      </a:ext>
                    </a:extLst>
                  </p:cNvPr>
                  <p:cNvSpPr/>
                  <p:nvPr/>
                </p:nvSpPr>
                <p:spPr>
                  <a:xfrm>
                    <a:off x="2392903" y="4129154"/>
                    <a:ext cx="1927802" cy="461665"/>
                  </a:xfrm>
                  <a:prstGeom prst="rect">
                    <a:avLst/>
                  </a:prstGeom>
                </p:spPr>
                <p:txBody>
                  <a:bodyPr wrap="square" lIns="91440" tIns="45720" rIns="91440" bIns="45720" anchor="t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𝛼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 = 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Δ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 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en-US" altLang="zh-CN" sz="2400" b="0" i="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 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𝑛</m:t>
                          </m:r>
                        </m:oMath>
                      </m:oMathPara>
                    </a14:m>
                    <a:endParaRPr/>
                  </a:p>
                </p:txBody>
              </p:sp>
            </mc:Choice>
            <mc:Fallback xmlns="">
              <p:sp>
                <p:nvSpPr>
                  <p:cNvPr id="20" name="矩形 19">
                    <a:extLst>
                      <a:ext uri="{FF2B5EF4-FFF2-40B4-BE49-F238E27FC236}">
                        <a16:creationId xmlns:a16="http://schemas.microsoft.com/office/drawing/2014/main" id="{7CCA0E65-9BBD-63D6-77DA-B3C252B9A8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2903" y="4129154"/>
                    <a:ext cx="1927802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0526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A9B77D9-33A5-3D3E-3A80-D570AD4E62F0}"/>
                  </a:ext>
                </a:extLst>
              </p:cNvPr>
              <p:cNvSpPr txBox="1"/>
              <p:nvPr/>
            </p:nvSpPr>
            <p:spPr>
              <a:xfrm>
                <a:off x="1618059" y="3776171"/>
                <a:ext cx="34774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7030A0"/>
                    </a:solidFill>
                    <a:latin typeface="Trebuchet MS" panose="020B0603020202020204" pitchFamily="34" charset="0"/>
                    <a:ea typeface="+mn-lt"/>
                    <a:cs typeface="+mn-lt"/>
                  </a:rPr>
                  <a:t>To eliminate the gap ∆</a:t>
                </a:r>
                <a:endParaRPr lang="en-US" altLang="zh-CN" sz="2400" dirty="0">
                  <a:latin typeface="Trebuchet MS" panose="020B0603020202020204" pitchFamily="34" charset="0"/>
                  <a:ea typeface="+mn-lt"/>
                  <a:cs typeface="+mn-lt"/>
                </a:endParaRPr>
              </a:p>
            </p:txBody>
          </p:sp>
        </p:grpSp>
        <p:cxnSp>
          <p:nvCxnSpPr>
            <p:cNvPr id="22" name="!!arrow1">
              <a:extLst>
                <a:ext uri="{FF2B5EF4-FFF2-40B4-BE49-F238E27FC236}">
                  <a16:creationId xmlns:a16="http://schemas.microsoft.com/office/drawing/2014/main" id="{BA12F5F6-6D85-076F-66EE-3F3564BF33B4}"/>
                </a:ext>
              </a:extLst>
            </p:cNvPr>
            <p:cNvCxnSpPr>
              <a:cxnSpLocks/>
            </p:cNvCxnSpPr>
            <p:nvPr/>
          </p:nvCxnSpPr>
          <p:spPr>
            <a:xfrm>
              <a:off x="5099556" y="3342246"/>
              <a:ext cx="0" cy="394896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!!arrow1">
              <a:extLst>
                <a:ext uri="{FF2B5EF4-FFF2-40B4-BE49-F238E27FC236}">
                  <a16:creationId xmlns:a16="http://schemas.microsoft.com/office/drawing/2014/main" id="{9E9A5CAD-3B37-953E-4B5C-BE1E961F1C99}"/>
                </a:ext>
              </a:extLst>
            </p:cNvPr>
            <p:cNvCxnSpPr>
              <a:cxnSpLocks/>
            </p:cNvCxnSpPr>
            <p:nvPr/>
          </p:nvCxnSpPr>
          <p:spPr>
            <a:xfrm>
              <a:off x="5086284" y="4424562"/>
              <a:ext cx="0" cy="269224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!!arrow1">
              <a:extLst>
                <a:ext uri="{FF2B5EF4-FFF2-40B4-BE49-F238E27FC236}">
                  <a16:creationId xmlns:a16="http://schemas.microsoft.com/office/drawing/2014/main" id="{FEF42F2B-867F-B1B5-C548-619CEE978B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4949" y="4711586"/>
              <a:ext cx="447278" cy="0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文本框 65">
            <a:extLst>
              <a:ext uri="{FF2B5EF4-FFF2-40B4-BE49-F238E27FC236}">
                <a16:creationId xmlns:a16="http://schemas.microsoft.com/office/drawing/2014/main" id="{C5E6663E-E5D9-220A-5ECA-D50E1635F717}"/>
              </a:ext>
            </a:extLst>
          </p:cNvPr>
          <p:cNvSpPr txBox="1"/>
          <p:nvPr/>
        </p:nvSpPr>
        <p:spPr>
          <a:xfrm>
            <a:off x="6472460" y="5562995"/>
            <a:ext cx="4688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∆ can be measured from signals</a:t>
            </a:r>
          </a:p>
        </p:txBody>
      </p:sp>
    </p:spTree>
    <p:extLst>
      <p:ext uri="{BB962C8B-B14F-4D97-AF65-F5344CB8AC3E}">
        <p14:creationId xmlns:p14="http://schemas.microsoft.com/office/powerpoint/2010/main" val="390526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58" grpId="0"/>
      <p:bldP spid="62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7440B-BCD7-72F2-8A38-5A294C7F7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2F0E045-1294-E2B9-FF09-33FC357E4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1F58922E-69ED-B2C5-983F-78ED560FB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6" y="608400"/>
            <a:ext cx="11516264" cy="705600"/>
          </a:xfrm>
        </p:spPr>
        <p:txBody>
          <a:bodyPr>
            <a:normAutofit/>
          </a:bodyPr>
          <a:lstStyle/>
          <a:p>
            <a:r>
              <a:rPr lang="en-US" altLang="zh-CN" dirty="0"/>
              <a:t>Principle 2: Delay &amp; Delay Gradient as Precise Signals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03A4D35B-F374-CDFF-6BA6-02586B9D7490}"/>
              </a:ext>
            </a:extLst>
          </p:cNvPr>
          <p:cNvSpPr/>
          <p:nvPr/>
        </p:nvSpPr>
        <p:spPr>
          <a:xfrm>
            <a:off x="10574198" y="3858609"/>
            <a:ext cx="1238908" cy="397863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cxnSp>
        <p:nvCxnSpPr>
          <p:cNvPr id="64" name="连接符: 肘形 63">
            <a:extLst>
              <a:ext uri="{FF2B5EF4-FFF2-40B4-BE49-F238E27FC236}">
                <a16:creationId xmlns:a16="http://schemas.microsoft.com/office/drawing/2014/main" id="{1B6BBE2D-99AE-5748-E5FE-A90EAC0ADD25}"/>
              </a:ext>
            </a:extLst>
          </p:cNvPr>
          <p:cNvCxnSpPr>
            <a:cxnSpLocks/>
            <a:stCxn id="59" idx="0"/>
            <a:endCxn id="36" idx="0"/>
          </p:cNvCxnSpPr>
          <p:nvPr/>
        </p:nvCxnSpPr>
        <p:spPr>
          <a:xfrm rot="16200000" flipV="1">
            <a:off x="9135086" y="1800042"/>
            <a:ext cx="662028" cy="3455105"/>
          </a:xfrm>
          <a:prstGeom prst="bentConnector3">
            <a:avLst>
              <a:gd name="adj1" fmla="val 145492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连接符: 肘形 64">
            <a:extLst>
              <a:ext uri="{FF2B5EF4-FFF2-40B4-BE49-F238E27FC236}">
                <a16:creationId xmlns:a16="http://schemas.microsoft.com/office/drawing/2014/main" id="{D9538513-BF3C-D235-5AFB-80D88E16977B}"/>
              </a:ext>
            </a:extLst>
          </p:cNvPr>
          <p:cNvCxnSpPr>
            <a:cxnSpLocks/>
            <a:stCxn id="59" idx="2"/>
            <a:endCxn id="29" idx="2"/>
          </p:cNvCxnSpPr>
          <p:nvPr/>
        </p:nvCxnSpPr>
        <p:spPr>
          <a:xfrm rot="5400000">
            <a:off x="9218281" y="2776739"/>
            <a:ext cx="495639" cy="3455105"/>
          </a:xfrm>
          <a:prstGeom prst="bentConnector3">
            <a:avLst>
              <a:gd name="adj1" fmla="val 166621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>
            <a:extLst>
              <a:ext uri="{FF2B5EF4-FFF2-40B4-BE49-F238E27FC236}">
                <a16:creationId xmlns:a16="http://schemas.microsoft.com/office/drawing/2014/main" id="{948AAEBB-24C4-125D-BD74-272184C580A1}"/>
              </a:ext>
            </a:extLst>
          </p:cNvPr>
          <p:cNvSpPr/>
          <p:nvPr/>
        </p:nvSpPr>
        <p:spPr>
          <a:xfrm>
            <a:off x="10617964" y="3858609"/>
            <a:ext cx="1195142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Receiver</a:t>
            </a: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65275266-0348-B551-1D4A-D8703487B497}"/>
              </a:ext>
            </a:extLst>
          </p:cNvPr>
          <p:cNvSpPr/>
          <p:nvPr/>
        </p:nvSpPr>
        <p:spPr>
          <a:xfrm>
            <a:off x="8476085" y="4402990"/>
            <a:ext cx="1886733" cy="6118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Bottleneck</a:t>
            </a:r>
          </a:p>
          <a:p>
            <a:pPr algn="ctr">
              <a:lnSpc>
                <a:spcPts val="2000"/>
              </a:lnSpc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queue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4A44A1E2-B03F-8C7E-3AB4-111831D9BB41}"/>
              </a:ext>
            </a:extLst>
          </p:cNvPr>
          <p:cNvSpPr/>
          <p:nvPr/>
        </p:nvSpPr>
        <p:spPr>
          <a:xfrm>
            <a:off x="6511319" y="2521331"/>
            <a:ext cx="1635631" cy="6118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Sender1’s</a:t>
            </a:r>
          </a:p>
          <a:p>
            <a:pPr>
              <a:lnSpc>
                <a:spcPts val="2000"/>
              </a:lnSpc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window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0FDB3FC-3EC6-9EBC-084A-0F7FB6386B62}"/>
              </a:ext>
            </a:extLst>
          </p:cNvPr>
          <p:cNvGrpSpPr/>
          <p:nvPr/>
        </p:nvGrpSpPr>
        <p:grpSpPr>
          <a:xfrm>
            <a:off x="8885019" y="3792934"/>
            <a:ext cx="1060459" cy="526311"/>
            <a:chOff x="4464050" y="4252686"/>
            <a:chExt cx="622234" cy="443710"/>
          </a:xfrm>
        </p:grpSpPr>
        <p:cxnSp>
          <p:nvCxnSpPr>
            <p:cNvPr id="2" name="!!arrow1">
              <a:extLst>
                <a:ext uri="{FF2B5EF4-FFF2-40B4-BE49-F238E27FC236}">
                  <a16:creationId xmlns:a16="http://schemas.microsoft.com/office/drawing/2014/main" id="{5E44A855-3376-6A41-8133-2541A5EF8CF2}"/>
                </a:ext>
              </a:extLst>
            </p:cNvPr>
            <p:cNvCxnSpPr>
              <a:cxnSpLocks/>
            </p:cNvCxnSpPr>
            <p:nvPr/>
          </p:nvCxnSpPr>
          <p:spPr>
            <a:xfrm>
              <a:off x="5086284" y="4252686"/>
              <a:ext cx="0" cy="44110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!!arrow1">
              <a:extLst>
                <a:ext uri="{FF2B5EF4-FFF2-40B4-BE49-F238E27FC236}">
                  <a16:creationId xmlns:a16="http://schemas.microsoft.com/office/drawing/2014/main" id="{05B63FE7-C578-7AD3-7735-78980DD058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4050" y="4696396"/>
              <a:ext cx="622234" cy="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!!arrow1">
              <a:extLst>
                <a:ext uri="{FF2B5EF4-FFF2-40B4-BE49-F238E27FC236}">
                  <a16:creationId xmlns:a16="http://schemas.microsoft.com/office/drawing/2014/main" id="{88708175-A145-9C5B-9D98-BA903E6131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4050" y="4252686"/>
              <a:ext cx="622234" cy="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EA9332E1-9FF1-9BE2-BC59-9BA59CEC0F0B}"/>
              </a:ext>
            </a:extLst>
          </p:cNvPr>
          <p:cNvSpPr/>
          <p:nvPr/>
        </p:nvSpPr>
        <p:spPr>
          <a:xfrm>
            <a:off x="7006975" y="4246257"/>
            <a:ext cx="836082" cy="505855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695A4E0-B9B4-C0DF-394A-57BDE4400DAF}"/>
              </a:ext>
            </a:extLst>
          </p:cNvPr>
          <p:cNvGrpSpPr/>
          <p:nvPr/>
        </p:nvGrpSpPr>
        <p:grpSpPr>
          <a:xfrm>
            <a:off x="7006975" y="4246256"/>
            <a:ext cx="836082" cy="505855"/>
            <a:chOff x="4807960" y="3119922"/>
            <a:chExt cx="1200192" cy="618153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995A05EB-9B65-33FD-668C-FBBB1CC97048}"/>
                </a:ext>
              </a:extLst>
            </p:cNvPr>
            <p:cNvSpPr/>
            <p:nvPr/>
          </p:nvSpPr>
          <p:spPr>
            <a:xfrm>
              <a:off x="5708104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5307CD0-17D8-29BE-45A3-0F9FFD4AD59E}"/>
                </a:ext>
              </a:extLst>
            </p:cNvPr>
            <p:cNvSpPr/>
            <p:nvPr/>
          </p:nvSpPr>
          <p:spPr>
            <a:xfrm>
              <a:off x="5408056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8DD6864E-75E1-D066-DE2C-8A6918C59FC8}"/>
                </a:ext>
              </a:extLst>
            </p:cNvPr>
            <p:cNvSpPr/>
            <p:nvPr/>
          </p:nvSpPr>
          <p:spPr>
            <a:xfrm>
              <a:off x="5108008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6B4E0FE5-B5D2-32CA-8A88-F444CAE23B98}"/>
                </a:ext>
              </a:extLst>
            </p:cNvPr>
            <p:cNvSpPr/>
            <p:nvPr/>
          </p:nvSpPr>
          <p:spPr>
            <a:xfrm>
              <a:off x="4807960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0A07C7D6-80CC-2ADF-2FC5-3A04532F2ADC}"/>
              </a:ext>
            </a:extLst>
          </p:cNvPr>
          <p:cNvSpPr/>
          <p:nvPr/>
        </p:nvSpPr>
        <p:spPr>
          <a:xfrm>
            <a:off x="7006975" y="3196582"/>
            <a:ext cx="836082" cy="5058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D0D8579-5638-EFE2-4DC2-0CBC2C17209E}"/>
              </a:ext>
            </a:extLst>
          </p:cNvPr>
          <p:cNvGrpSpPr/>
          <p:nvPr/>
        </p:nvGrpSpPr>
        <p:grpSpPr>
          <a:xfrm>
            <a:off x="7006975" y="3196581"/>
            <a:ext cx="836082" cy="505855"/>
            <a:chOff x="4807960" y="3119922"/>
            <a:chExt cx="1200192" cy="61815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39807071-F346-9E6A-5189-FA53834FE355}"/>
                </a:ext>
              </a:extLst>
            </p:cNvPr>
            <p:cNvSpPr/>
            <p:nvPr/>
          </p:nvSpPr>
          <p:spPr>
            <a:xfrm>
              <a:off x="5708104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EB897DEC-0696-FBBB-CE0B-3AEB1F52937B}"/>
                </a:ext>
              </a:extLst>
            </p:cNvPr>
            <p:cNvSpPr/>
            <p:nvPr/>
          </p:nvSpPr>
          <p:spPr>
            <a:xfrm>
              <a:off x="5408056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55CAAACE-2ABD-E42C-8A12-020812846FAB}"/>
                </a:ext>
              </a:extLst>
            </p:cNvPr>
            <p:cNvSpPr/>
            <p:nvPr/>
          </p:nvSpPr>
          <p:spPr>
            <a:xfrm>
              <a:off x="5108008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8EF87EB4-4622-2ADF-E40F-ABBDF4AD5B45}"/>
                </a:ext>
              </a:extLst>
            </p:cNvPr>
            <p:cNvSpPr/>
            <p:nvPr/>
          </p:nvSpPr>
          <p:spPr>
            <a:xfrm>
              <a:off x="4807960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</p:grp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1895B4E4-CC26-E0E0-9FB2-9B29A9885A53}"/>
              </a:ext>
            </a:extLst>
          </p:cNvPr>
          <p:cNvCxnSpPr/>
          <p:nvPr/>
        </p:nvCxnSpPr>
        <p:spPr>
          <a:xfrm>
            <a:off x="7885675" y="3449508"/>
            <a:ext cx="971413" cy="5820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3600C017-547D-B79C-F09D-928A0C1A6F4C}"/>
              </a:ext>
            </a:extLst>
          </p:cNvPr>
          <p:cNvSpPr/>
          <p:nvPr/>
        </p:nvSpPr>
        <p:spPr>
          <a:xfrm>
            <a:off x="7005074" y="3196579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EAEDF800-F6C1-D419-6EB6-1A82ACF68085}"/>
              </a:ext>
            </a:extLst>
          </p:cNvPr>
          <p:cNvCxnSpPr>
            <a:cxnSpLocks/>
          </p:cNvCxnSpPr>
          <p:nvPr/>
        </p:nvCxnSpPr>
        <p:spPr>
          <a:xfrm flipV="1">
            <a:off x="7904253" y="4031508"/>
            <a:ext cx="952835" cy="46767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B6B735F1-7C8F-1A8E-3220-F2782F2BBC8B}"/>
              </a:ext>
            </a:extLst>
          </p:cNvPr>
          <p:cNvSpPr/>
          <p:nvPr/>
        </p:nvSpPr>
        <p:spPr>
          <a:xfrm>
            <a:off x="7010428" y="4246251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B15A2B7F-B3D6-7064-FEAC-6B5FEC1B3AD9}"/>
              </a:ext>
            </a:extLst>
          </p:cNvPr>
          <p:cNvCxnSpPr>
            <a:cxnSpLocks/>
            <a:endCxn id="59" idx="1"/>
          </p:cNvCxnSpPr>
          <p:nvPr/>
        </p:nvCxnSpPr>
        <p:spPr>
          <a:xfrm>
            <a:off x="9951500" y="4054541"/>
            <a:ext cx="622698" cy="30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>
            <a:extLst>
              <a:ext uri="{FF2B5EF4-FFF2-40B4-BE49-F238E27FC236}">
                <a16:creationId xmlns:a16="http://schemas.microsoft.com/office/drawing/2014/main" id="{CA9698B1-AE60-A9B2-283F-0EC5CCF1A9AA}"/>
              </a:ext>
            </a:extLst>
          </p:cNvPr>
          <p:cNvSpPr/>
          <p:nvPr/>
        </p:nvSpPr>
        <p:spPr>
          <a:xfrm>
            <a:off x="7630233" y="3196580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7DCCBDA1-ADB7-314E-80F5-61C83C695C35}"/>
              </a:ext>
            </a:extLst>
          </p:cNvPr>
          <p:cNvSpPr/>
          <p:nvPr/>
        </p:nvSpPr>
        <p:spPr>
          <a:xfrm>
            <a:off x="7641220" y="4246255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1D87CF52-5B52-A01A-9063-884853CA6AF7}"/>
              </a:ext>
            </a:extLst>
          </p:cNvPr>
          <p:cNvSpPr/>
          <p:nvPr/>
        </p:nvSpPr>
        <p:spPr>
          <a:xfrm>
            <a:off x="6699453" y="3879572"/>
            <a:ext cx="1490258" cy="3777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S2’s win.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A214E772-A551-E2F0-77FB-A072B9BDFB20}"/>
                  </a:ext>
                </a:extLst>
              </p:cNvPr>
              <p:cNvSpPr/>
              <p:nvPr/>
            </p:nvSpPr>
            <p:spPr>
              <a:xfrm>
                <a:off x="567317" y="2795038"/>
                <a:ext cx="5098253" cy="866904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𝑑</m:t>
                      </m:r>
                      <m:d>
                        <m:d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d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𝑅𝑇</m:t>
                      </m:r>
                      <m:sSub>
                        <m:sSub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𝑏𝑎𝑠𝑒</m:t>
                          </m:r>
                        </m:sub>
                      </m:sSub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d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𝑅𝑇</m:t>
                      </m:r>
                      <m:sSub>
                        <m:sSub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𝑏𝑎𝑠𝑒</m:t>
                          </m:r>
                        </m:sub>
                      </m:sSub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+</m:t>
                      </m:r>
                      <m:f>
                        <m:f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CN" sz="2400" b="0" i="1" spc="-200" dirty="0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pc="-200" dirty="0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altLang="zh-CN" sz="2400" b="0" i="1" spc="-200" dirty="0">
                  <a:solidFill>
                    <a:schemeClr val="bg1"/>
                  </a:solidFill>
                  <a:latin typeface="Cambria Math" panose="02040503050406030204" pitchFamily="18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A214E772-A551-E2F0-77FB-A072B9BDFB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17" y="2795038"/>
                <a:ext cx="5098253" cy="8669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8809DF38-C49B-45EC-2479-68965CB797C1}"/>
                  </a:ext>
                </a:extLst>
              </p:cNvPr>
              <p:cNvSpPr txBox="1"/>
              <p:nvPr/>
            </p:nvSpPr>
            <p:spPr>
              <a:xfrm>
                <a:off x="1210114" y="3609823"/>
                <a:ext cx="4658408" cy="866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𝑅𝑇</m:t>
                      </m:r>
                      <m:sSub>
                        <m:sSub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𝑏𝑎𝑠𝑒</m:t>
                          </m:r>
                        </m:sub>
                      </m:sSub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+</m:t>
                      </m:r>
                      <m:f>
                        <m:f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∑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−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𝐵𝐷</m:t>
                          </m:r>
                          <m:sSub>
                            <m:sSub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𝑏𝑎𝑠𝑒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∑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altLang="zh-CN" sz="2400" i="1" spc="-200" dirty="0">
                  <a:latin typeface="Cambria Math" panose="02040503050406030204" pitchFamily="18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8809DF38-C49B-45EC-2479-68965CB79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14" y="3609823"/>
                <a:ext cx="4658408" cy="866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19A05240-79EA-5399-5DD0-E530000475EE}"/>
                  </a:ext>
                </a:extLst>
              </p:cNvPr>
              <p:cNvSpPr txBox="1"/>
              <p:nvPr/>
            </p:nvSpPr>
            <p:spPr>
              <a:xfrm>
                <a:off x="1179252" y="4466725"/>
                <a:ext cx="1436915" cy="866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≤</m:t>
                      </m:r>
                      <m:f>
                        <m:f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∑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𝑤</m:t>
                          </m:r>
                          <m:d>
                            <m:d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altLang="zh-CN" sz="2400" i="1" spc="-200" dirty="0">
                  <a:latin typeface="Cambria Math" panose="02040503050406030204" pitchFamily="18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19A05240-79EA-5399-5DD0-E53000047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252" y="4466725"/>
                <a:ext cx="1436915" cy="8669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矩形: 圆角 110">
            <a:extLst>
              <a:ext uri="{FF2B5EF4-FFF2-40B4-BE49-F238E27FC236}">
                <a16:creationId xmlns:a16="http://schemas.microsoft.com/office/drawing/2014/main" id="{CC038ADB-23A7-8D40-8C12-8EBE31BEF707}"/>
              </a:ext>
            </a:extLst>
          </p:cNvPr>
          <p:cNvSpPr/>
          <p:nvPr/>
        </p:nvSpPr>
        <p:spPr>
          <a:xfrm>
            <a:off x="464457" y="2101657"/>
            <a:ext cx="5514643" cy="3707411"/>
          </a:xfrm>
          <a:prstGeom prst="roundRect">
            <a:avLst>
              <a:gd name="adj" fmla="val 10242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11BBB1FA-80A8-1D41-8DB5-52DFF8417B87}"/>
              </a:ext>
            </a:extLst>
          </p:cNvPr>
          <p:cNvSpPr txBox="1"/>
          <p:nvPr/>
        </p:nvSpPr>
        <p:spPr>
          <a:xfrm>
            <a:off x="1135654" y="1792280"/>
            <a:ext cx="396157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Analytical Formulation</a:t>
            </a:r>
          </a:p>
        </p:txBody>
      </p:sp>
      <p:sp>
        <p:nvSpPr>
          <p:cNvPr id="113" name="矩形: 圆角 112">
            <a:extLst>
              <a:ext uri="{FF2B5EF4-FFF2-40B4-BE49-F238E27FC236}">
                <a16:creationId xmlns:a16="http://schemas.microsoft.com/office/drawing/2014/main" id="{487BB140-2BD5-A847-1D7F-6F265FD57674}"/>
              </a:ext>
            </a:extLst>
          </p:cNvPr>
          <p:cNvSpPr/>
          <p:nvPr/>
        </p:nvSpPr>
        <p:spPr>
          <a:xfrm>
            <a:off x="6411227" y="2101657"/>
            <a:ext cx="5514643" cy="3707411"/>
          </a:xfrm>
          <a:prstGeom prst="roundRect">
            <a:avLst>
              <a:gd name="adj" fmla="val 10242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C1E4BB69-73B8-862F-DF2C-781D6F192368}"/>
              </a:ext>
            </a:extLst>
          </p:cNvPr>
          <p:cNvSpPr txBox="1"/>
          <p:nvPr/>
        </p:nvSpPr>
        <p:spPr>
          <a:xfrm>
            <a:off x="7709773" y="1792280"/>
            <a:ext cx="307164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Visual Illustration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AF7FA82-0CAA-0DC9-2E03-0ADBC5898903}"/>
              </a:ext>
            </a:extLst>
          </p:cNvPr>
          <p:cNvSpPr/>
          <p:nvPr/>
        </p:nvSpPr>
        <p:spPr>
          <a:xfrm>
            <a:off x="7425016" y="3196579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38B5AD0-1FFF-5D5E-D48C-22E14C37B8E3}"/>
              </a:ext>
            </a:extLst>
          </p:cNvPr>
          <p:cNvSpPr/>
          <p:nvPr/>
        </p:nvSpPr>
        <p:spPr>
          <a:xfrm>
            <a:off x="7227849" y="3195869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F79D420-B152-3865-C35A-9CCD46BE1180}"/>
              </a:ext>
            </a:extLst>
          </p:cNvPr>
          <p:cNvSpPr/>
          <p:nvPr/>
        </p:nvSpPr>
        <p:spPr>
          <a:xfrm>
            <a:off x="7439103" y="4246254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C8D1AF4-3E3B-8937-2B16-72969C185023}"/>
              </a:ext>
            </a:extLst>
          </p:cNvPr>
          <p:cNvSpPr/>
          <p:nvPr/>
        </p:nvSpPr>
        <p:spPr>
          <a:xfrm>
            <a:off x="7230082" y="4246252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2268A26-0C54-2E4E-A7E5-16C59D7D39A4}"/>
                  </a:ext>
                </a:extLst>
              </p:cNvPr>
              <p:cNvSpPr/>
              <p:nvPr/>
            </p:nvSpPr>
            <p:spPr>
              <a:xfrm>
                <a:off x="6554080" y="5295200"/>
                <a:ext cx="3192263" cy="355225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altLang="zh-CN" sz="2400" dirty="0">
                    <a:latin typeface="Trebuchet MS" panose="020B0603020202020204" pitchFamily="34" charset="0"/>
                    <a:ea typeface="+mn-lt"/>
                    <a:cs typeface="+mn-lt"/>
                  </a:rPr>
                  <a:t>Tot. window</a:t>
                </a:r>
                <a:r>
                  <a:rPr lang="en-US" altLang="zh-CN" sz="2400" spc="-200" dirty="0">
                    <a:ea typeface="+mn-lt"/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spc="-200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∑</m:t>
                    </m:r>
                    <m:r>
                      <a:rPr lang="en-US" altLang="zh-CN" sz="2400" i="1" spc="-200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𝑤</m:t>
                    </m:r>
                    <m:d>
                      <m:dPr>
                        <m:ctrlPr>
                          <a:rPr lang="en-US" altLang="zh-CN" sz="2400" i="1" spc="-200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dPr>
                      <m:e>
                        <m:r>
                          <a:rPr lang="en-US" altLang="zh-CN" sz="2400" i="1" spc="-200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Trebuchet MS" panose="020B0603020202020204" pitchFamily="34" charset="0"/>
                    <a:ea typeface="+mn-lt"/>
                    <a:cs typeface="+mn-lt"/>
                  </a:rPr>
                  <a:t>=8 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2268A26-0C54-2E4E-A7E5-16C59D7D39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80" y="5295200"/>
                <a:ext cx="3192263" cy="355225"/>
              </a:xfrm>
              <a:prstGeom prst="rect">
                <a:avLst/>
              </a:prstGeom>
              <a:blipFill>
                <a:blip r:embed="rId6"/>
                <a:stretch>
                  <a:fillRect l="-2863" t="-44828" b="-379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34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B945D-5532-188A-1223-CA18D3487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4D2E55B-C004-243F-F5E2-FD6498AA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D511BCC6-4337-5753-9DF2-A27E4F51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6" y="608400"/>
            <a:ext cx="11516264" cy="705600"/>
          </a:xfrm>
        </p:spPr>
        <p:txBody>
          <a:bodyPr>
            <a:normAutofit/>
          </a:bodyPr>
          <a:lstStyle/>
          <a:p>
            <a:r>
              <a:rPr lang="en-US" altLang="zh-CN" dirty="0"/>
              <a:t>Principle 2: Delay &amp; Delay Gradient as Precise Signals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93BE9C3A-5A2B-ADFA-0D81-4440F4452444}"/>
              </a:ext>
            </a:extLst>
          </p:cNvPr>
          <p:cNvSpPr/>
          <p:nvPr/>
        </p:nvSpPr>
        <p:spPr>
          <a:xfrm>
            <a:off x="10574198" y="3858609"/>
            <a:ext cx="1238908" cy="397863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cxnSp>
        <p:nvCxnSpPr>
          <p:cNvPr id="64" name="连接符: 肘形 63">
            <a:extLst>
              <a:ext uri="{FF2B5EF4-FFF2-40B4-BE49-F238E27FC236}">
                <a16:creationId xmlns:a16="http://schemas.microsoft.com/office/drawing/2014/main" id="{8741AE7C-9397-4D15-C5BF-8410F6E5D426}"/>
              </a:ext>
            </a:extLst>
          </p:cNvPr>
          <p:cNvCxnSpPr>
            <a:cxnSpLocks/>
            <a:stCxn id="59" idx="0"/>
            <a:endCxn id="36" idx="0"/>
          </p:cNvCxnSpPr>
          <p:nvPr/>
        </p:nvCxnSpPr>
        <p:spPr>
          <a:xfrm rot="16200000" flipV="1">
            <a:off x="9135086" y="1800042"/>
            <a:ext cx="662028" cy="3455105"/>
          </a:xfrm>
          <a:prstGeom prst="bentConnector3">
            <a:avLst>
              <a:gd name="adj1" fmla="val 145492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连接符: 肘形 64">
            <a:extLst>
              <a:ext uri="{FF2B5EF4-FFF2-40B4-BE49-F238E27FC236}">
                <a16:creationId xmlns:a16="http://schemas.microsoft.com/office/drawing/2014/main" id="{2B17D700-0C2F-468A-C2DB-D685BD8A60BA}"/>
              </a:ext>
            </a:extLst>
          </p:cNvPr>
          <p:cNvCxnSpPr>
            <a:cxnSpLocks/>
            <a:stCxn id="59" idx="2"/>
            <a:endCxn id="29" idx="2"/>
          </p:cNvCxnSpPr>
          <p:nvPr/>
        </p:nvCxnSpPr>
        <p:spPr>
          <a:xfrm rot="5400000">
            <a:off x="9218281" y="2776739"/>
            <a:ext cx="495639" cy="3455105"/>
          </a:xfrm>
          <a:prstGeom prst="bentConnector3">
            <a:avLst>
              <a:gd name="adj1" fmla="val 166621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>
            <a:extLst>
              <a:ext uri="{FF2B5EF4-FFF2-40B4-BE49-F238E27FC236}">
                <a16:creationId xmlns:a16="http://schemas.microsoft.com/office/drawing/2014/main" id="{E31BD1D9-B16F-90FD-16F3-B738CA9797ED}"/>
              </a:ext>
            </a:extLst>
          </p:cNvPr>
          <p:cNvSpPr/>
          <p:nvPr/>
        </p:nvSpPr>
        <p:spPr>
          <a:xfrm>
            <a:off x="10617964" y="3858609"/>
            <a:ext cx="1195142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Receiver</a:t>
            </a: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023BC23D-A214-25A9-8F14-F3616B2D7793}"/>
              </a:ext>
            </a:extLst>
          </p:cNvPr>
          <p:cNvSpPr/>
          <p:nvPr/>
        </p:nvSpPr>
        <p:spPr>
          <a:xfrm>
            <a:off x="8476085" y="4402990"/>
            <a:ext cx="1886733" cy="6118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Bottleneck</a:t>
            </a:r>
          </a:p>
          <a:p>
            <a:pPr algn="ctr">
              <a:lnSpc>
                <a:spcPts val="2000"/>
              </a:lnSpc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queue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DD776224-AA80-BB0B-B633-10727EEFC3CA}"/>
              </a:ext>
            </a:extLst>
          </p:cNvPr>
          <p:cNvSpPr/>
          <p:nvPr/>
        </p:nvSpPr>
        <p:spPr>
          <a:xfrm>
            <a:off x="6511319" y="2521331"/>
            <a:ext cx="1635631" cy="6118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Sender1’s</a:t>
            </a:r>
          </a:p>
          <a:p>
            <a:pPr>
              <a:lnSpc>
                <a:spcPts val="2000"/>
              </a:lnSpc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window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1812A61-649A-A1C9-9448-E63EAC4C6E19}"/>
              </a:ext>
            </a:extLst>
          </p:cNvPr>
          <p:cNvGrpSpPr/>
          <p:nvPr/>
        </p:nvGrpSpPr>
        <p:grpSpPr>
          <a:xfrm>
            <a:off x="8885019" y="3792934"/>
            <a:ext cx="1060459" cy="526311"/>
            <a:chOff x="4464050" y="4252686"/>
            <a:chExt cx="622234" cy="443710"/>
          </a:xfrm>
        </p:grpSpPr>
        <p:cxnSp>
          <p:nvCxnSpPr>
            <p:cNvPr id="2" name="!!arrow1">
              <a:extLst>
                <a:ext uri="{FF2B5EF4-FFF2-40B4-BE49-F238E27FC236}">
                  <a16:creationId xmlns:a16="http://schemas.microsoft.com/office/drawing/2014/main" id="{38C5EDB0-CDE0-48C7-EF96-3D090EEA728A}"/>
                </a:ext>
              </a:extLst>
            </p:cNvPr>
            <p:cNvCxnSpPr>
              <a:cxnSpLocks/>
            </p:cNvCxnSpPr>
            <p:nvPr/>
          </p:nvCxnSpPr>
          <p:spPr>
            <a:xfrm>
              <a:off x="5086284" y="4252686"/>
              <a:ext cx="0" cy="44110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!!arrow1">
              <a:extLst>
                <a:ext uri="{FF2B5EF4-FFF2-40B4-BE49-F238E27FC236}">
                  <a16:creationId xmlns:a16="http://schemas.microsoft.com/office/drawing/2014/main" id="{EC9A3DB2-4B6E-7698-63C4-F8CEE2D99F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4050" y="4696396"/>
              <a:ext cx="622234" cy="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!!arrow1">
              <a:extLst>
                <a:ext uri="{FF2B5EF4-FFF2-40B4-BE49-F238E27FC236}">
                  <a16:creationId xmlns:a16="http://schemas.microsoft.com/office/drawing/2014/main" id="{6A9A6305-2CA1-701D-B61D-C9EA113DA5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4050" y="4252686"/>
              <a:ext cx="622234" cy="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6A3831FD-ED5F-0654-A273-8481504947D5}"/>
              </a:ext>
            </a:extLst>
          </p:cNvPr>
          <p:cNvSpPr/>
          <p:nvPr/>
        </p:nvSpPr>
        <p:spPr>
          <a:xfrm>
            <a:off x="9736458" y="3803163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BD16CD9-AE91-026D-BDF2-34F06AFF0D40}"/>
              </a:ext>
            </a:extLst>
          </p:cNvPr>
          <p:cNvSpPr/>
          <p:nvPr/>
        </p:nvSpPr>
        <p:spPr>
          <a:xfrm>
            <a:off x="9527437" y="3803163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C3C49DF-E6DA-461D-0D52-FFFDCD375635}"/>
              </a:ext>
            </a:extLst>
          </p:cNvPr>
          <p:cNvSpPr/>
          <p:nvPr/>
        </p:nvSpPr>
        <p:spPr>
          <a:xfrm>
            <a:off x="9316761" y="3803163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4B90F19-AC7A-4258-A06A-6764DFEEA0AE}"/>
              </a:ext>
            </a:extLst>
          </p:cNvPr>
          <p:cNvSpPr/>
          <p:nvPr/>
        </p:nvSpPr>
        <p:spPr>
          <a:xfrm>
            <a:off x="9101719" y="3803163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CD11A5D-3898-FFF3-2B46-608C1AEB3F66}"/>
              </a:ext>
            </a:extLst>
          </p:cNvPr>
          <p:cNvSpPr/>
          <p:nvPr/>
        </p:nvSpPr>
        <p:spPr>
          <a:xfrm>
            <a:off x="7006975" y="4246257"/>
            <a:ext cx="836082" cy="505855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3C644BC-8222-1A93-7C4D-602EEB690A05}"/>
              </a:ext>
            </a:extLst>
          </p:cNvPr>
          <p:cNvGrpSpPr/>
          <p:nvPr/>
        </p:nvGrpSpPr>
        <p:grpSpPr>
          <a:xfrm>
            <a:off x="7006975" y="4246256"/>
            <a:ext cx="836082" cy="505855"/>
            <a:chOff x="4807960" y="3119922"/>
            <a:chExt cx="1200192" cy="618153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6A159DC-998E-2B4F-2F92-EC1DAEA269D1}"/>
                </a:ext>
              </a:extLst>
            </p:cNvPr>
            <p:cNvSpPr/>
            <p:nvPr/>
          </p:nvSpPr>
          <p:spPr>
            <a:xfrm>
              <a:off x="5708104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AA7CB4E1-932A-11DA-3F45-43F35071232F}"/>
                </a:ext>
              </a:extLst>
            </p:cNvPr>
            <p:cNvSpPr/>
            <p:nvPr/>
          </p:nvSpPr>
          <p:spPr>
            <a:xfrm>
              <a:off x="5408056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E24452DE-36CC-1CE2-7A1B-B76DF8FBE09A}"/>
                </a:ext>
              </a:extLst>
            </p:cNvPr>
            <p:cNvSpPr/>
            <p:nvPr/>
          </p:nvSpPr>
          <p:spPr>
            <a:xfrm>
              <a:off x="5108008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F5BEE9CB-EACE-F568-548E-B3B1B30D479A}"/>
                </a:ext>
              </a:extLst>
            </p:cNvPr>
            <p:cNvSpPr/>
            <p:nvPr/>
          </p:nvSpPr>
          <p:spPr>
            <a:xfrm>
              <a:off x="4807960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D17DF541-5FBF-F6B9-D4F9-2FA15FDF21D1}"/>
              </a:ext>
            </a:extLst>
          </p:cNvPr>
          <p:cNvSpPr/>
          <p:nvPr/>
        </p:nvSpPr>
        <p:spPr>
          <a:xfrm>
            <a:off x="7006975" y="3196582"/>
            <a:ext cx="836082" cy="5058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A70148F-C81E-AE84-20D8-2ECD1BCE5B2C}"/>
              </a:ext>
            </a:extLst>
          </p:cNvPr>
          <p:cNvGrpSpPr/>
          <p:nvPr/>
        </p:nvGrpSpPr>
        <p:grpSpPr>
          <a:xfrm>
            <a:off x="7006975" y="3196581"/>
            <a:ext cx="836082" cy="505855"/>
            <a:chOff x="4807960" y="3119922"/>
            <a:chExt cx="1200192" cy="61815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A66D8460-EB85-372F-7021-30370E827912}"/>
                </a:ext>
              </a:extLst>
            </p:cNvPr>
            <p:cNvSpPr/>
            <p:nvPr/>
          </p:nvSpPr>
          <p:spPr>
            <a:xfrm>
              <a:off x="5708104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5BF671FE-45C2-918F-9185-3164DC0218C2}"/>
                </a:ext>
              </a:extLst>
            </p:cNvPr>
            <p:cNvSpPr/>
            <p:nvPr/>
          </p:nvSpPr>
          <p:spPr>
            <a:xfrm>
              <a:off x="5408056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829C0775-C4B0-77E5-585F-324D3B8E3D63}"/>
                </a:ext>
              </a:extLst>
            </p:cNvPr>
            <p:cNvSpPr/>
            <p:nvPr/>
          </p:nvSpPr>
          <p:spPr>
            <a:xfrm>
              <a:off x="5108008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DBCBC321-5232-C4C4-154A-2D28BEF9A8FF}"/>
                </a:ext>
              </a:extLst>
            </p:cNvPr>
            <p:cNvSpPr/>
            <p:nvPr/>
          </p:nvSpPr>
          <p:spPr>
            <a:xfrm>
              <a:off x="4807960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</p:grp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88ECE6DA-52D4-AC16-1F9B-D218D6B872F6}"/>
              </a:ext>
            </a:extLst>
          </p:cNvPr>
          <p:cNvCxnSpPr/>
          <p:nvPr/>
        </p:nvCxnSpPr>
        <p:spPr>
          <a:xfrm>
            <a:off x="7885675" y="3449508"/>
            <a:ext cx="971413" cy="5820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458E114E-627F-B251-3D8C-4E9F11EE61E8}"/>
              </a:ext>
            </a:extLst>
          </p:cNvPr>
          <p:cNvSpPr/>
          <p:nvPr/>
        </p:nvSpPr>
        <p:spPr>
          <a:xfrm>
            <a:off x="8408226" y="3212170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144775B9-AD2B-D20A-01EF-2F5B3B90400A}"/>
              </a:ext>
            </a:extLst>
          </p:cNvPr>
          <p:cNvCxnSpPr>
            <a:cxnSpLocks/>
          </p:cNvCxnSpPr>
          <p:nvPr/>
        </p:nvCxnSpPr>
        <p:spPr>
          <a:xfrm flipV="1">
            <a:off x="7904253" y="4031508"/>
            <a:ext cx="952835" cy="46767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94FB10D2-7A8D-6485-FA90-64CBF5AFF539}"/>
              </a:ext>
            </a:extLst>
          </p:cNvPr>
          <p:cNvSpPr/>
          <p:nvPr/>
        </p:nvSpPr>
        <p:spPr>
          <a:xfrm>
            <a:off x="8127547" y="4372720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0FB1F9E1-FFBD-9774-C493-F783FD578482}"/>
              </a:ext>
            </a:extLst>
          </p:cNvPr>
          <p:cNvCxnSpPr>
            <a:cxnSpLocks/>
            <a:stCxn id="17" idx="3"/>
            <a:endCxn id="59" idx="1"/>
          </p:cNvCxnSpPr>
          <p:nvPr/>
        </p:nvCxnSpPr>
        <p:spPr>
          <a:xfrm>
            <a:off x="9945478" y="4056091"/>
            <a:ext cx="628720" cy="145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>
            <a:extLst>
              <a:ext uri="{FF2B5EF4-FFF2-40B4-BE49-F238E27FC236}">
                <a16:creationId xmlns:a16="http://schemas.microsoft.com/office/drawing/2014/main" id="{6487C752-86C9-C5EA-9AE4-CED28A93EFAE}"/>
              </a:ext>
            </a:extLst>
          </p:cNvPr>
          <p:cNvSpPr/>
          <p:nvPr/>
        </p:nvSpPr>
        <p:spPr>
          <a:xfrm>
            <a:off x="10312834" y="3449508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294DA01C-FF98-BC52-B7BE-3103B1D05F5E}"/>
              </a:ext>
            </a:extLst>
          </p:cNvPr>
          <p:cNvSpPr/>
          <p:nvPr/>
        </p:nvSpPr>
        <p:spPr>
          <a:xfrm>
            <a:off x="10025814" y="3449508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2F2AC1F6-7BE6-D644-8621-061CA7E022F2}"/>
              </a:ext>
            </a:extLst>
          </p:cNvPr>
          <p:cNvSpPr/>
          <p:nvPr/>
        </p:nvSpPr>
        <p:spPr>
          <a:xfrm>
            <a:off x="6699453" y="3879572"/>
            <a:ext cx="1490258" cy="3777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S2’s win.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553FD639-F106-AA67-99B4-ED0C6CA26B44}"/>
                  </a:ext>
                </a:extLst>
              </p:cNvPr>
              <p:cNvSpPr/>
              <p:nvPr/>
            </p:nvSpPr>
            <p:spPr>
              <a:xfrm>
                <a:off x="567317" y="2795038"/>
                <a:ext cx="5098253" cy="866904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𝑑</m:t>
                      </m:r>
                      <m:d>
                        <m:d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d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𝑅𝑇</m:t>
                      </m:r>
                      <m:sSub>
                        <m:sSub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𝑏𝑎𝑠𝑒</m:t>
                          </m:r>
                        </m:sub>
                      </m:sSub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d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𝑅𝑇</m:t>
                      </m:r>
                      <m:sSub>
                        <m:sSub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𝑏𝑎𝑠𝑒</m:t>
                          </m:r>
                        </m:sub>
                      </m:sSub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+</m:t>
                      </m:r>
                      <m:f>
                        <m:f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CN" sz="2400" b="0" i="1" spc="-200" dirty="0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pc="-200" dirty="0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altLang="zh-CN" sz="2400" b="0" i="1" spc="-200" dirty="0">
                  <a:solidFill>
                    <a:schemeClr val="bg1"/>
                  </a:solidFill>
                  <a:latin typeface="Cambria Math" panose="02040503050406030204" pitchFamily="18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553FD639-F106-AA67-99B4-ED0C6CA26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17" y="2795038"/>
                <a:ext cx="5098253" cy="8669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ECFE5376-F822-5E4D-75AD-D64538B1AAD4}"/>
                  </a:ext>
                </a:extLst>
              </p:cNvPr>
              <p:cNvSpPr txBox="1"/>
              <p:nvPr/>
            </p:nvSpPr>
            <p:spPr>
              <a:xfrm>
                <a:off x="1210114" y="3609823"/>
                <a:ext cx="4658408" cy="866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𝑅𝑇</m:t>
                      </m:r>
                      <m:sSub>
                        <m:sSub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𝑏𝑎𝑠𝑒</m:t>
                          </m:r>
                        </m:sub>
                      </m:sSub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+</m:t>
                      </m:r>
                      <m:f>
                        <m:f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∑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−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𝐵𝐷</m:t>
                          </m:r>
                          <m:sSub>
                            <m:sSub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𝑏𝑎𝑠𝑒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∑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altLang="zh-CN" sz="2400" i="1" spc="-200" dirty="0">
                  <a:latin typeface="Cambria Math" panose="02040503050406030204" pitchFamily="18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ECFE5376-F822-5E4D-75AD-D64538B1A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14" y="3609823"/>
                <a:ext cx="4658408" cy="866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B1D3DFED-3359-6183-D234-09E46563B2AB}"/>
                  </a:ext>
                </a:extLst>
              </p:cNvPr>
              <p:cNvSpPr txBox="1"/>
              <p:nvPr/>
            </p:nvSpPr>
            <p:spPr>
              <a:xfrm>
                <a:off x="1179252" y="4466725"/>
                <a:ext cx="1436915" cy="866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≤</m:t>
                      </m:r>
                      <m:f>
                        <m:f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∑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𝑤</m:t>
                          </m:r>
                          <m:d>
                            <m:d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altLang="zh-CN" sz="2400" i="1" spc="-200" dirty="0">
                  <a:latin typeface="Cambria Math" panose="02040503050406030204" pitchFamily="18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B1D3DFED-3359-6183-D234-09E46563B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252" y="4466725"/>
                <a:ext cx="1436915" cy="8669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矩形: 圆角 110">
            <a:extLst>
              <a:ext uri="{FF2B5EF4-FFF2-40B4-BE49-F238E27FC236}">
                <a16:creationId xmlns:a16="http://schemas.microsoft.com/office/drawing/2014/main" id="{DC388697-3E8E-1ED3-2136-6CF86C04E031}"/>
              </a:ext>
            </a:extLst>
          </p:cNvPr>
          <p:cNvSpPr/>
          <p:nvPr/>
        </p:nvSpPr>
        <p:spPr>
          <a:xfrm>
            <a:off x="464457" y="2101657"/>
            <a:ext cx="5514643" cy="3707411"/>
          </a:xfrm>
          <a:prstGeom prst="roundRect">
            <a:avLst>
              <a:gd name="adj" fmla="val 10242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4740AA31-1316-699C-D520-A35B618F2315}"/>
              </a:ext>
            </a:extLst>
          </p:cNvPr>
          <p:cNvSpPr txBox="1"/>
          <p:nvPr/>
        </p:nvSpPr>
        <p:spPr>
          <a:xfrm>
            <a:off x="1135654" y="1792280"/>
            <a:ext cx="396157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Analytical Formulation</a:t>
            </a:r>
          </a:p>
        </p:txBody>
      </p:sp>
      <p:sp>
        <p:nvSpPr>
          <p:cNvPr id="113" name="矩形: 圆角 112">
            <a:extLst>
              <a:ext uri="{FF2B5EF4-FFF2-40B4-BE49-F238E27FC236}">
                <a16:creationId xmlns:a16="http://schemas.microsoft.com/office/drawing/2014/main" id="{08161CF8-D334-1ABC-AAE3-86F414AA614B}"/>
              </a:ext>
            </a:extLst>
          </p:cNvPr>
          <p:cNvSpPr/>
          <p:nvPr/>
        </p:nvSpPr>
        <p:spPr>
          <a:xfrm>
            <a:off x="6411227" y="2101657"/>
            <a:ext cx="5514643" cy="3707411"/>
          </a:xfrm>
          <a:prstGeom prst="roundRect">
            <a:avLst>
              <a:gd name="adj" fmla="val 10242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71775413-8B02-3FB2-32E9-E6211580CD59}"/>
              </a:ext>
            </a:extLst>
          </p:cNvPr>
          <p:cNvSpPr txBox="1"/>
          <p:nvPr/>
        </p:nvSpPr>
        <p:spPr>
          <a:xfrm>
            <a:off x="7709773" y="1792280"/>
            <a:ext cx="307164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Visual Illustration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6993F17-3816-A9A5-19CF-0FB5B82083CF}"/>
                  </a:ext>
                </a:extLst>
              </p:cNvPr>
              <p:cNvSpPr/>
              <p:nvPr/>
            </p:nvSpPr>
            <p:spPr>
              <a:xfrm>
                <a:off x="6554080" y="5295200"/>
                <a:ext cx="5427463" cy="355225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altLang="zh-CN" sz="2400" dirty="0">
                    <a:latin typeface="Trebuchet MS" panose="020B0603020202020204" pitchFamily="34" charset="0"/>
                    <a:ea typeface="+mn-lt"/>
                    <a:cs typeface="+mn-lt"/>
                  </a:rPr>
                  <a:t>Tot. window</a:t>
                </a:r>
                <a:r>
                  <a:rPr lang="en-US" altLang="zh-CN" sz="2400" spc="-200" dirty="0">
                    <a:ea typeface="+mn-lt"/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spc="-200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∑</m:t>
                    </m:r>
                    <m:r>
                      <a:rPr lang="en-US" altLang="zh-CN" sz="2400" i="1" spc="-200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𝑤</m:t>
                    </m:r>
                    <m:d>
                      <m:dPr>
                        <m:ctrlPr>
                          <a:rPr lang="en-US" altLang="zh-CN" sz="2400" i="1" spc="-200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dPr>
                      <m:e>
                        <m:r>
                          <a:rPr lang="en-US" altLang="zh-CN" sz="2400" i="1" spc="-200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i="1" dirty="0">
                    <a:latin typeface="Trebuchet MS" panose="020B0603020202020204" pitchFamily="34" charset="0"/>
                    <a:ea typeface="+mn-lt"/>
                    <a:cs typeface="+mn-lt"/>
                  </a:rPr>
                  <a:t>=</a:t>
                </a:r>
                <a:r>
                  <a:rPr lang="en-US" altLang="zh-CN" sz="2400" dirty="0">
                    <a:latin typeface="Trebuchet MS" panose="020B0603020202020204" pitchFamily="34" charset="0"/>
                    <a:ea typeface="+mn-lt"/>
                    <a:cs typeface="+mn-lt"/>
                  </a:rPr>
                  <a:t>8, inflight</a:t>
                </a:r>
                <a:r>
                  <a:rPr lang="en-US" altLang="zh-CN" sz="2400" spc="-200" dirty="0">
                    <a:ea typeface="+mn-lt"/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spc="-200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∑</m:t>
                    </m:r>
                    <m:r>
                      <a:rPr lang="en-US" altLang="zh-CN" sz="2400" b="0" i="1" spc="-200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𝑖</m:t>
                    </m:r>
                    <m:d>
                      <m:dPr>
                        <m:ctrlPr>
                          <a:rPr lang="en-US" altLang="zh-CN" sz="2400" i="1" spc="-200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dPr>
                      <m:e>
                        <m:r>
                          <a:rPr lang="en-US" altLang="zh-CN" sz="2400" i="1" spc="-200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i="1" dirty="0">
                    <a:latin typeface="Trebuchet MS" panose="020B0603020202020204" pitchFamily="34" charset="0"/>
                    <a:ea typeface="+mn-lt"/>
                    <a:cs typeface="+mn-lt"/>
                  </a:rPr>
                  <a:t>=</a:t>
                </a:r>
                <a:r>
                  <a:rPr lang="en-US" altLang="zh-CN" sz="2400" dirty="0">
                    <a:latin typeface="Trebuchet MS" panose="020B0603020202020204" pitchFamily="34" charset="0"/>
                    <a:ea typeface="+mn-lt"/>
                    <a:cs typeface="+mn-lt"/>
                  </a:rPr>
                  <a:t>8</a:t>
                </a:r>
                <a:r>
                  <a:rPr lang="en-US" altLang="zh-CN" sz="2400" i="1" dirty="0">
                    <a:latin typeface="Trebuchet MS" panose="020B0603020202020204" pitchFamily="34" charset="0"/>
                    <a:ea typeface="+mn-lt"/>
                    <a:cs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6993F17-3816-A9A5-19CF-0FB5B82083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80" y="5295200"/>
                <a:ext cx="5427463" cy="355225"/>
              </a:xfrm>
              <a:prstGeom prst="rect">
                <a:avLst/>
              </a:prstGeom>
              <a:blipFill>
                <a:blip r:embed="rId6"/>
                <a:stretch>
                  <a:fillRect l="-1685" t="-44828" b="-379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150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1048A-A936-1CC4-A7B4-F7B95C071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4658EC5-6B88-3EE4-0629-8252ED25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7827B8A0-DC4F-0529-79EE-E70FA6736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6" y="608400"/>
            <a:ext cx="11516264" cy="705600"/>
          </a:xfrm>
        </p:spPr>
        <p:txBody>
          <a:bodyPr>
            <a:normAutofit/>
          </a:bodyPr>
          <a:lstStyle/>
          <a:p>
            <a:r>
              <a:rPr lang="en-US" altLang="zh-CN" dirty="0"/>
              <a:t>Principle 2: Delay &amp; Delay Gradient as Precise Signals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14D92BDA-B9E5-2D86-262F-3C3DB838DB2D}"/>
              </a:ext>
            </a:extLst>
          </p:cNvPr>
          <p:cNvSpPr/>
          <p:nvPr/>
        </p:nvSpPr>
        <p:spPr>
          <a:xfrm>
            <a:off x="10574198" y="3858609"/>
            <a:ext cx="1238908" cy="397863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cxnSp>
        <p:nvCxnSpPr>
          <p:cNvPr id="64" name="连接符: 肘形 63">
            <a:extLst>
              <a:ext uri="{FF2B5EF4-FFF2-40B4-BE49-F238E27FC236}">
                <a16:creationId xmlns:a16="http://schemas.microsoft.com/office/drawing/2014/main" id="{6D1EA811-C9FD-6842-6D61-8BFDB417C5A8}"/>
              </a:ext>
            </a:extLst>
          </p:cNvPr>
          <p:cNvCxnSpPr>
            <a:cxnSpLocks/>
            <a:stCxn id="59" idx="0"/>
            <a:endCxn id="36" idx="0"/>
          </p:cNvCxnSpPr>
          <p:nvPr/>
        </p:nvCxnSpPr>
        <p:spPr>
          <a:xfrm rot="16200000" flipV="1">
            <a:off x="9135086" y="1800042"/>
            <a:ext cx="662028" cy="3455105"/>
          </a:xfrm>
          <a:prstGeom prst="bentConnector3">
            <a:avLst>
              <a:gd name="adj1" fmla="val 145492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连接符: 肘形 64">
            <a:extLst>
              <a:ext uri="{FF2B5EF4-FFF2-40B4-BE49-F238E27FC236}">
                <a16:creationId xmlns:a16="http://schemas.microsoft.com/office/drawing/2014/main" id="{FACA167B-1669-6FE9-6C4B-94C02C9D0C5F}"/>
              </a:ext>
            </a:extLst>
          </p:cNvPr>
          <p:cNvCxnSpPr>
            <a:cxnSpLocks/>
            <a:stCxn id="59" idx="2"/>
            <a:endCxn id="29" idx="2"/>
          </p:cNvCxnSpPr>
          <p:nvPr/>
        </p:nvCxnSpPr>
        <p:spPr>
          <a:xfrm rot="5400000">
            <a:off x="9218281" y="2776739"/>
            <a:ext cx="495639" cy="3455105"/>
          </a:xfrm>
          <a:prstGeom prst="bentConnector3">
            <a:avLst>
              <a:gd name="adj1" fmla="val 166621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>
            <a:extLst>
              <a:ext uri="{FF2B5EF4-FFF2-40B4-BE49-F238E27FC236}">
                <a16:creationId xmlns:a16="http://schemas.microsoft.com/office/drawing/2014/main" id="{DD6D711D-1806-090F-85A5-FED72D00106C}"/>
              </a:ext>
            </a:extLst>
          </p:cNvPr>
          <p:cNvSpPr/>
          <p:nvPr/>
        </p:nvSpPr>
        <p:spPr>
          <a:xfrm>
            <a:off x="10617964" y="3858609"/>
            <a:ext cx="1195142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Receiver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8BE76B75-D932-4B65-C1AE-4F29396D9EC7}"/>
              </a:ext>
            </a:extLst>
          </p:cNvPr>
          <p:cNvSpPr/>
          <p:nvPr/>
        </p:nvSpPr>
        <p:spPr>
          <a:xfrm>
            <a:off x="6511319" y="2521331"/>
            <a:ext cx="1635631" cy="6118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Sender1’s</a:t>
            </a:r>
          </a:p>
          <a:p>
            <a:pPr>
              <a:lnSpc>
                <a:spcPts val="2000"/>
              </a:lnSpc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window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427915B-49C5-6FB1-F4C4-08C6DF0F521A}"/>
              </a:ext>
            </a:extLst>
          </p:cNvPr>
          <p:cNvGrpSpPr/>
          <p:nvPr/>
        </p:nvGrpSpPr>
        <p:grpSpPr>
          <a:xfrm>
            <a:off x="8885019" y="3792934"/>
            <a:ext cx="1060459" cy="526311"/>
            <a:chOff x="4464050" y="4252686"/>
            <a:chExt cx="622234" cy="443710"/>
          </a:xfrm>
        </p:grpSpPr>
        <p:cxnSp>
          <p:nvCxnSpPr>
            <p:cNvPr id="2" name="!!arrow1">
              <a:extLst>
                <a:ext uri="{FF2B5EF4-FFF2-40B4-BE49-F238E27FC236}">
                  <a16:creationId xmlns:a16="http://schemas.microsoft.com/office/drawing/2014/main" id="{D550D658-C008-ADB6-AEC1-B7D3FC7186F4}"/>
                </a:ext>
              </a:extLst>
            </p:cNvPr>
            <p:cNvCxnSpPr>
              <a:cxnSpLocks/>
            </p:cNvCxnSpPr>
            <p:nvPr/>
          </p:nvCxnSpPr>
          <p:spPr>
            <a:xfrm>
              <a:off x="5086284" y="4252686"/>
              <a:ext cx="0" cy="44110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!!arrow1">
              <a:extLst>
                <a:ext uri="{FF2B5EF4-FFF2-40B4-BE49-F238E27FC236}">
                  <a16:creationId xmlns:a16="http://schemas.microsoft.com/office/drawing/2014/main" id="{AC5F0549-A50C-6990-B8D5-5BA90CB6CF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4050" y="4696396"/>
              <a:ext cx="622234" cy="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!!arrow1">
              <a:extLst>
                <a:ext uri="{FF2B5EF4-FFF2-40B4-BE49-F238E27FC236}">
                  <a16:creationId xmlns:a16="http://schemas.microsoft.com/office/drawing/2014/main" id="{745CA51E-42A9-D0BE-E6E1-36B312800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4050" y="4252686"/>
              <a:ext cx="622234" cy="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074BF268-E240-1FC8-3747-9E92DB1A7AAA}"/>
              </a:ext>
            </a:extLst>
          </p:cNvPr>
          <p:cNvSpPr/>
          <p:nvPr/>
        </p:nvSpPr>
        <p:spPr>
          <a:xfrm>
            <a:off x="9736458" y="3803163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F762077-A341-348A-6D03-4123BC89006A}"/>
              </a:ext>
            </a:extLst>
          </p:cNvPr>
          <p:cNvSpPr/>
          <p:nvPr/>
        </p:nvSpPr>
        <p:spPr>
          <a:xfrm>
            <a:off x="9527437" y="3803163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092E206-E07C-1224-932F-34BF7C170C48}"/>
              </a:ext>
            </a:extLst>
          </p:cNvPr>
          <p:cNvSpPr/>
          <p:nvPr/>
        </p:nvSpPr>
        <p:spPr>
          <a:xfrm>
            <a:off x="9316761" y="3803163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CAF8E0F-814D-E5A6-48DD-3BCC04146C93}"/>
              </a:ext>
            </a:extLst>
          </p:cNvPr>
          <p:cNvSpPr/>
          <p:nvPr/>
        </p:nvSpPr>
        <p:spPr>
          <a:xfrm>
            <a:off x="9101719" y="3803163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29BA0D1-259B-4963-5553-4C0E0608435F}"/>
              </a:ext>
            </a:extLst>
          </p:cNvPr>
          <p:cNvSpPr/>
          <p:nvPr/>
        </p:nvSpPr>
        <p:spPr>
          <a:xfrm>
            <a:off x="7006975" y="4246257"/>
            <a:ext cx="836082" cy="505855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3B7688F-FB87-1941-40D7-4BAC7F40EF37}"/>
              </a:ext>
            </a:extLst>
          </p:cNvPr>
          <p:cNvGrpSpPr/>
          <p:nvPr/>
        </p:nvGrpSpPr>
        <p:grpSpPr>
          <a:xfrm>
            <a:off x="7006975" y="4246256"/>
            <a:ext cx="836082" cy="505855"/>
            <a:chOff x="4807960" y="3119922"/>
            <a:chExt cx="1200192" cy="618153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571F43B7-202C-E7B5-4585-12B315719A66}"/>
                </a:ext>
              </a:extLst>
            </p:cNvPr>
            <p:cNvSpPr/>
            <p:nvPr/>
          </p:nvSpPr>
          <p:spPr>
            <a:xfrm>
              <a:off x="5708104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0E24DEA-0AF5-7E66-98CD-171D13F387BB}"/>
                </a:ext>
              </a:extLst>
            </p:cNvPr>
            <p:cNvSpPr/>
            <p:nvPr/>
          </p:nvSpPr>
          <p:spPr>
            <a:xfrm>
              <a:off x="5408056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AD5C1041-4D01-D802-CCB4-76939B2899D0}"/>
                </a:ext>
              </a:extLst>
            </p:cNvPr>
            <p:cNvSpPr/>
            <p:nvPr/>
          </p:nvSpPr>
          <p:spPr>
            <a:xfrm>
              <a:off x="5108008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4970CC6A-22F4-47E6-0BFC-F0FE0B6BB312}"/>
                </a:ext>
              </a:extLst>
            </p:cNvPr>
            <p:cNvSpPr/>
            <p:nvPr/>
          </p:nvSpPr>
          <p:spPr>
            <a:xfrm>
              <a:off x="4807960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23EB2ADA-D83F-A2F1-4AF4-B220B684D671}"/>
              </a:ext>
            </a:extLst>
          </p:cNvPr>
          <p:cNvSpPr/>
          <p:nvPr/>
        </p:nvSpPr>
        <p:spPr>
          <a:xfrm>
            <a:off x="7006975" y="3196582"/>
            <a:ext cx="836082" cy="5058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B98A70F-97A4-F7AC-F4B8-771DA0CDEB8D}"/>
              </a:ext>
            </a:extLst>
          </p:cNvPr>
          <p:cNvGrpSpPr/>
          <p:nvPr/>
        </p:nvGrpSpPr>
        <p:grpSpPr>
          <a:xfrm>
            <a:off x="7006975" y="3196581"/>
            <a:ext cx="836082" cy="505855"/>
            <a:chOff x="4807960" y="3119922"/>
            <a:chExt cx="1200192" cy="61815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82D06C9-9A29-3C5C-F134-8D2176CA217A}"/>
                </a:ext>
              </a:extLst>
            </p:cNvPr>
            <p:cNvSpPr/>
            <p:nvPr/>
          </p:nvSpPr>
          <p:spPr>
            <a:xfrm>
              <a:off x="5708104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F3E0064E-6179-F700-6A37-B9D122B327EF}"/>
                </a:ext>
              </a:extLst>
            </p:cNvPr>
            <p:cNvSpPr/>
            <p:nvPr/>
          </p:nvSpPr>
          <p:spPr>
            <a:xfrm>
              <a:off x="5408056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0250C4A-397C-F228-DD05-42D4CE166420}"/>
                </a:ext>
              </a:extLst>
            </p:cNvPr>
            <p:cNvSpPr/>
            <p:nvPr/>
          </p:nvSpPr>
          <p:spPr>
            <a:xfrm>
              <a:off x="5108008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CA835CAE-D3AA-B3FB-937E-6A58ECE99D6A}"/>
                </a:ext>
              </a:extLst>
            </p:cNvPr>
            <p:cNvSpPr/>
            <p:nvPr/>
          </p:nvSpPr>
          <p:spPr>
            <a:xfrm>
              <a:off x="4807960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</p:grp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B520862E-71BB-CDF3-15BC-A9E028FE2BFF}"/>
              </a:ext>
            </a:extLst>
          </p:cNvPr>
          <p:cNvCxnSpPr/>
          <p:nvPr/>
        </p:nvCxnSpPr>
        <p:spPr>
          <a:xfrm>
            <a:off x="7885675" y="3449508"/>
            <a:ext cx="971413" cy="5820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F6A1526B-65D8-956B-6DC0-A1386E253C34}"/>
              </a:ext>
            </a:extLst>
          </p:cNvPr>
          <p:cNvSpPr/>
          <p:nvPr/>
        </p:nvSpPr>
        <p:spPr>
          <a:xfrm>
            <a:off x="8408226" y="3212170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85F80E8A-E8EE-02E3-4FC1-A0C195A295EC}"/>
              </a:ext>
            </a:extLst>
          </p:cNvPr>
          <p:cNvCxnSpPr>
            <a:cxnSpLocks/>
          </p:cNvCxnSpPr>
          <p:nvPr/>
        </p:nvCxnSpPr>
        <p:spPr>
          <a:xfrm flipV="1">
            <a:off x="7904253" y="4031508"/>
            <a:ext cx="952835" cy="46767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79A88853-9D8E-BF73-5FB5-854AA517F93D}"/>
              </a:ext>
            </a:extLst>
          </p:cNvPr>
          <p:cNvSpPr/>
          <p:nvPr/>
        </p:nvSpPr>
        <p:spPr>
          <a:xfrm>
            <a:off x="8127547" y="4372720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7D516181-55BF-9313-B06B-AD9BF1383743}"/>
              </a:ext>
            </a:extLst>
          </p:cNvPr>
          <p:cNvCxnSpPr>
            <a:cxnSpLocks/>
            <a:stCxn id="17" idx="3"/>
            <a:endCxn id="59" idx="1"/>
          </p:cNvCxnSpPr>
          <p:nvPr/>
        </p:nvCxnSpPr>
        <p:spPr>
          <a:xfrm>
            <a:off x="9945478" y="4056091"/>
            <a:ext cx="628720" cy="145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>
            <a:extLst>
              <a:ext uri="{FF2B5EF4-FFF2-40B4-BE49-F238E27FC236}">
                <a16:creationId xmlns:a16="http://schemas.microsoft.com/office/drawing/2014/main" id="{58962280-DD92-333E-5C5A-63E93FC1C632}"/>
              </a:ext>
            </a:extLst>
          </p:cNvPr>
          <p:cNvSpPr/>
          <p:nvPr/>
        </p:nvSpPr>
        <p:spPr>
          <a:xfrm>
            <a:off x="10312834" y="3449508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1F681E9B-2E75-9742-52FA-C341B1516140}"/>
              </a:ext>
            </a:extLst>
          </p:cNvPr>
          <p:cNvSpPr/>
          <p:nvPr/>
        </p:nvSpPr>
        <p:spPr>
          <a:xfrm>
            <a:off x="10025814" y="3449508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72163C4D-76D9-6F2C-1CD4-9098A1DAE9B4}"/>
              </a:ext>
            </a:extLst>
          </p:cNvPr>
          <p:cNvSpPr/>
          <p:nvPr/>
        </p:nvSpPr>
        <p:spPr>
          <a:xfrm>
            <a:off x="6699453" y="3879572"/>
            <a:ext cx="1490258" cy="3777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S2’s win.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4C35AC47-DF6C-75E1-A8A2-76E7F1D7A47A}"/>
                  </a:ext>
                </a:extLst>
              </p:cNvPr>
              <p:cNvSpPr/>
              <p:nvPr/>
            </p:nvSpPr>
            <p:spPr>
              <a:xfrm>
                <a:off x="567317" y="2795038"/>
                <a:ext cx="5098253" cy="866904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𝑑</m:t>
                      </m:r>
                      <m:d>
                        <m:d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d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𝑅𝑇</m:t>
                      </m:r>
                      <m:sSub>
                        <m:sSub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𝑏𝑎𝑠𝑒</m:t>
                          </m:r>
                        </m:sub>
                      </m:sSub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d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𝑅𝑇</m:t>
                      </m:r>
                      <m:sSub>
                        <m:sSub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𝑏𝑎𝑠𝑒</m:t>
                          </m:r>
                        </m:sub>
                      </m:sSub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+</m:t>
                      </m:r>
                      <m:f>
                        <m:f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CN" sz="2400" b="0" i="1" spc="-200" dirty="0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pc="-200" dirty="0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altLang="zh-CN" sz="2400" b="0" i="1" spc="-200" dirty="0">
                  <a:solidFill>
                    <a:schemeClr val="bg1"/>
                  </a:solidFill>
                  <a:latin typeface="Cambria Math" panose="02040503050406030204" pitchFamily="18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4C35AC47-DF6C-75E1-A8A2-76E7F1D7A4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17" y="2795038"/>
                <a:ext cx="5098253" cy="8669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22C71382-BA03-990F-7648-A873163169E7}"/>
                  </a:ext>
                </a:extLst>
              </p:cNvPr>
              <p:cNvSpPr txBox="1"/>
              <p:nvPr/>
            </p:nvSpPr>
            <p:spPr>
              <a:xfrm>
                <a:off x="1210114" y="3609823"/>
                <a:ext cx="4658408" cy="866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𝑅𝑇</m:t>
                      </m:r>
                      <m:sSub>
                        <m:sSub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𝑏𝑎𝑠𝑒</m:t>
                          </m:r>
                        </m:sub>
                      </m:sSub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+</m:t>
                      </m:r>
                      <m:f>
                        <m:f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∑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−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𝐵𝐷</m:t>
                          </m:r>
                          <m:sSub>
                            <m:sSub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𝑏𝑎𝑠𝑒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∑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altLang="zh-CN" sz="2400" i="1" spc="-200" dirty="0">
                  <a:latin typeface="Cambria Math" panose="02040503050406030204" pitchFamily="18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22C71382-BA03-990F-7648-A87316316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14" y="3609823"/>
                <a:ext cx="4658408" cy="866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1734CBBE-120E-9F1D-1B96-CBE5EE861EDA}"/>
                  </a:ext>
                </a:extLst>
              </p:cNvPr>
              <p:cNvSpPr txBox="1"/>
              <p:nvPr/>
            </p:nvSpPr>
            <p:spPr>
              <a:xfrm>
                <a:off x="1179252" y="4466725"/>
                <a:ext cx="1436915" cy="866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≤</m:t>
                      </m:r>
                      <m:f>
                        <m:f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∑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𝑤</m:t>
                          </m:r>
                          <m:d>
                            <m:d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altLang="zh-CN" sz="2400" i="1" spc="-200" dirty="0">
                  <a:latin typeface="Cambria Math" panose="02040503050406030204" pitchFamily="18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1734CBBE-120E-9F1D-1B96-CBE5EE861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252" y="4466725"/>
                <a:ext cx="1436915" cy="8669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矩形: 圆角 110">
            <a:extLst>
              <a:ext uri="{FF2B5EF4-FFF2-40B4-BE49-F238E27FC236}">
                <a16:creationId xmlns:a16="http://schemas.microsoft.com/office/drawing/2014/main" id="{7FE8D198-F68C-9B15-75F9-FFC82B5EA30C}"/>
              </a:ext>
            </a:extLst>
          </p:cNvPr>
          <p:cNvSpPr/>
          <p:nvPr/>
        </p:nvSpPr>
        <p:spPr>
          <a:xfrm>
            <a:off x="464457" y="2101657"/>
            <a:ext cx="5514643" cy="3707411"/>
          </a:xfrm>
          <a:prstGeom prst="roundRect">
            <a:avLst>
              <a:gd name="adj" fmla="val 10242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00E2D94D-569A-8441-52A6-D463B03AA65F}"/>
              </a:ext>
            </a:extLst>
          </p:cNvPr>
          <p:cNvSpPr txBox="1"/>
          <p:nvPr/>
        </p:nvSpPr>
        <p:spPr>
          <a:xfrm>
            <a:off x="1135654" y="1792280"/>
            <a:ext cx="396157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Analytical Formulation</a:t>
            </a:r>
          </a:p>
        </p:txBody>
      </p:sp>
      <p:sp>
        <p:nvSpPr>
          <p:cNvPr id="113" name="矩形: 圆角 112">
            <a:extLst>
              <a:ext uri="{FF2B5EF4-FFF2-40B4-BE49-F238E27FC236}">
                <a16:creationId xmlns:a16="http://schemas.microsoft.com/office/drawing/2014/main" id="{E8543BB6-A933-D142-15B5-9F1DA81073AD}"/>
              </a:ext>
            </a:extLst>
          </p:cNvPr>
          <p:cNvSpPr/>
          <p:nvPr/>
        </p:nvSpPr>
        <p:spPr>
          <a:xfrm>
            <a:off x="6411227" y="2101657"/>
            <a:ext cx="5514643" cy="3707411"/>
          </a:xfrm>
          <a:prstGeom prst="roundRect">
            <a:avLst>
              <a:gd name="adj" fmla="val 10242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1CF194A1-31AB-8ED4-AC15-D9F605CAEABE}"/>
              </a:ext>
            </a:extLst>
          </p:cNvPr>
          <p:cNvSpPr txBox="1"/>
          <p:nvPr/>
        </p:nvSpPr>
        <p:spPr>
          <a:xfrm>
            <a:off x="7709773" y="1792280"/>
            <a:ext cx="307164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Visual Illustration</a:t>
            </a: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0D19EAF7-3057-1FF3-FE8B-2A272713CF5F}"/>
              </a:ext>
            </a:extLst>
          </p:cNvPr>
          <p:cNvSpPr/>
          <p:nvPr/>
        </p:nvSpPr>
        <p:spPr>
          <a:xfrm>
            <a:off x="1504950" y="2993914"/>
            <a:ext cx="1006021" cy="48260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B3D666D1-8016-C3F7-5801-B0B33CFC05CD}"/>
              </a:ext>
            </a:extLst>
          </p:cNvPr>
          <p:cNvSpPr/>
          <p:nvPr/>
        </p:nvSpPr>
        <p:spPr>
          <a:xfrm>
            <a:off x="2739533" y="2993914"/>
            <a:ext cx="709072" cy="48260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3819622D-FE8A-DE27-9B9C-935B4613BC17}"/>
              </a:ext>
            </a:extLst>
          </p:cNvPr>
          <p:cNvSpPr/>
          <p:nvPr/>
        </p:nvSpPr>
        <p:spPr>
          <a:xfrm>
            <a:off x="8408226" y="5324414"/>
            <a:ext cx="1886733" cy="3553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Base RTT</a:t>
            </a:r>
          </a:p>
        </p:txBody>
      </p:sp>
      <p:sp>
        <p:nvSpPr>
          <p:cNvPr id="131" name="任意多边形: 形状 130">
            <a:extLst>
              <a:ext uri="{FF2B5EF4-FFF2-40B4-BE49-F238E27FC236}">
                <a16:creationId xmlns:a16="http://schemas.microsoft.com/office/drawing/2014/main" id="{B9DC7BF1-D586-13BA-1772-121E1BE18EB5}"/>
              </a:ext>
            </a:extLst>
          </p:cNvPr>
          <p:cNvSpPr/>
          <p:nvPr/>
        </p:nvSpPr>
        <p:spPr>
          <a:xfrm>
            <a:off x="7871220" y="3338996"/>
            <a:ext cx="2708997" cy="2336090"/>
          </a:xfrm>
          <a:custGeom>
            <a:avLst/>
            <a:gdLst>
              <a:gd name="csX0" fmla="*/ 6019 w 2708997"/>
              <a:gd name="csY0" fmla="*/ 0 h 2336090"/>
              <a:gd name="csX1" fmla="*/ 1012040 w 2708997"/>
              <a:gd name="csY1" fmla="*/ 0 h 2336090"/>
              <a:gd name="csX2" fmla="*/ 1012040 w 2708997"/>
              <a:gd name="csY2" fmla="*/ 1848954 h 2336090"/>
              <a:gd name="csX3" fmla="*/ 2093798 w 2708997"/>
              <a:gd name="csY3" fmla="*/ 1848954 h 2336090"/>
              <a:gd name="csX4" fmla="*/ 2093798 w 2708997"/>
              <a:gd name="csY4" fmla="*/ 0 h 2336090"/>
              <a:gd name="csX5" fmla="*/ 2708997 w 2708997"/>
              <a:gd name="csY5" fmla="*/ 0 h 2336090"/>
              <a:gd name="csX6" fmla="*/ 2708997 w 2708997"/>
              <a:gd name="csY6" fmla="*/ 2336090 h 2336090"/>
              <a:gd name="csX7" fmla="*/ 2093798 w 2708997"/>
              <a:gd name="csY7" fmla="*/ 2336090 h 2336090"/>
              <a:gd name="csX8" fmla="*/ 2093798 w 2708997"/>
              <a:gd name="csY8" fmla="*/ 2336089 h 2336090"/>
              <a:gd name="csX9" fmla="*/ 1012040 w 2708997"/>
              <a:gd name="csY9" fmla="*/ 2336089 h 2336090"/>
              <a:gd name="csX10" fmla="*/ 1012040 w 2708997"/>
              <a:gd name="csY10" fmla="*/ 2336090 h 2336090"/>
              <a:gd name="csX11" fmla="*/ 6019 w 2708997"/>
              <a:gd name="csY11" fmla="*/ 2336090 h 2336090"/>
              <a:gd name="csX12" fmla="*/ 6019 w 2708997"/>
              <a:gd name="csY12" fmla="*/ 2336089 h 2336090"/>
              <a:gd name="csX13" fmla="*/ 0 w 2708997"/>
              <a:gd name="csY13" fmla="*/ 2336089 h 2336090"/>
              <a:gd name="csX14" fmla="*/ 0 w 2708997"/>
              <a:gd name="csY14" fmla="*/ 1848954 h 2336090"/>
              <a:gd name="csX15" fmla="*/ 6019 w 2708997"/>
              <a:gd name="csY15" fmla="*/ 1848954 h 23360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2708997" h="2336090">
                <a:moveTo>
                  <a:pt x="6019" y="0"/>
                </a:moveTo>
                <a:lnTo>
                  <a:pt x="1012040" y="0"/>
                </a:lnTo>
                <a:lnTo>
                  <a:pt x="1012040" y="1848954"/>
                </a:lnTo>
                <a:lnTo>
                  <a:pt x="2093798" y="1848954"/>
                </a:lnTo>
                <a:lnTo>
                  <a:pt x="2093798" y="0"/>
                </a:lnTo>
                <a:lnTo>
                  <a:pt x="2708997" y="0"/>
                </a:lnTo>
                <a:lnTo>
                  <a:pt x="2708997" y="2336090"/>
                </a:lnTo>
                <a:lnTo>
                  <a:pt x="2093798" y="2336090"/>
                </a:lnTo>
                <a:lnTo>
                  <a:pt x="2093798" y="2336089"/>
                </a:lnTo>
                <a:lnTo>
                  <a:pt x="1012040" y="2336089"/>
                </a:lnTo>
                <a:lnTo>
                  <a:pt x="1012040" y="2336090"/>
                </a:lnTo>
                <a:lnTo>
                  <a:pt x="6019" y="2336090"/>
                </a:lnTo>
                <a:lnTo>
                  <a:pt x="6019" y="2336089"/>
                </a:lnTo>
                <a:lnTo>
                  <a:pt x="0" y="2336089"/>
                </a:lnTo>
                <a:lnTo>
                  <a:pt x="0" y="1848954"/>
                </a:lnTo>
                <a:lnTo>
                  <a:pt x="6019" y="1848954"/>
                </a:lnTo>
                <a:close/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3" name="任意多边形: 形状 132">
            <a:extLst>
              <a:ext uri="{FF2B5EF4-FFF2-40B4-BE49-F238E27FC236}">
                <a16:creationId xmlns:a16="http://schemas.microsoft.com/office/drawing/2014/main" id="{C3125FA1-E3F8-E414-D65D-7917008583BF}"/>
              </a:ext>
            </a:extLst>
          </p:cNvPr>
          <p:cNvSpPr/>
          <p:nvPr/>
        </p:nvSpPr>
        <p:spPr>
          <a:xfrm>
            <a:off x="8371381" y="2352268"/>
            <a:ext cx="2090053" cy="2114457"/>
          </a:xfrm>
          <a:custGeom>
            <a:avLst/>
            <a:gdLst>
              <a:gd name="csX0" fmla="*/ 0 w 2111578"/>
              <a:gd name="csY0" fmla="*/ 0 h 1973455"/>
              <a:gd name="csX1" fmla="*/ 581772 w 2111578"/>
              <a:gd name="csY1" fmla="*/ 0 h 1973455"/>
              <a:gd name="csX2" fmla="*/ 1574095 w 2111578"/>
              <a:gd name="csY2" fmla="*/ 0 h 1973455"/>
              <a:gd name="csX3" fmla="*/ 2111578 w 2111578"/>
              <a:gd name="csY3" fmla="*/ 0 h 1973455"/>
              <a:gd name="csX4" fmla="*/ 2111578 w 2111578"/>
              <a:gd name="csY4" fmla="*/ 478857 h 1973455"/>
              <a:gd name="csX5" fmla="*/ 1574095 w 2111578"/>
              <a:gd name="csY5" fmla="*/ 478857 h 1973455"/>
              <a:gd name="csX6" fmla="*/ 1574095 w 2111578"/>
              <a:gd name="csY6" fmla="*/ 1973455 h 1973455"/>
              <a:gd name="csX7" fmla="*/ 581772 w 2111578"/>
              <a:gd name="csY7" fmla="*/ 1973455 h 1973455"/>
              <a:gd name="csX8" fmla="*/ 581772 w 2111578"/>
              <a:gd name="csY8" fmla="*/ 478857 h 1973455"/>
              <a:gd name="csX9" fmla="*/ 0 w 2111578"/>
              <a:gd name="csY9" fmla="*/ 478857 h 19734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111578" h="1973455">
                <a:moveTo>
                  <a:pt x="0" y="0"/>
                </a:moveTo>
                <a:lnTo>
                  <a:pt x="581772" y="0"/>
                </a:lnTo>
                <a:lnTo>
                  <a:pt x="1574095" y="0"/>
                </a:lnTo>
                <a:lnTo>
                  <a:pt x="2111578" y="0"/>
                </a:lnTo>
                <a:lnTo>
                  <a:pt x="2111578" y="478857"/>
                </a:lnTo>
                <a:lnTo>
                  <a:pt x="1574095" y="478857"/>
                </a:lnTo>
                <a:lnTo>
                  <a:pt x="1574095" y="1973455"/>
                </a:lnTo>
                <a:lnTo>
                  <a:pt x="581772" y="1973455"/>
                </a:lnTo>
                <a:lnTo>
                  <a:pt x="581772" y="478857"/>
                </a:lnTo>
                <a:lnTo>
                  <a:pt x="0" y="478857"/>
                </a:lnTo>
                <a:close/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146B23F2-02A9-36B4-4D8D-85236E51E30B}"/>
              </a:ext>
            </a:extLst>
          </p:cNvPr>
          <p:cNvSpPr/>
          <p:nvPr/>
        </p:nvSpPr>
        <p:spPr>
          <a:xfrm>
            <a:off x="8483803" y="2357832"/>
            <a:ext cx="1886733" cy="6118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2400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Queueing delay</a:t>
            </a:r>
          </a:p>
        </p:txBody>
      </p:sp>
    </p:spTree>
    <p:extLst>
      <p:ext uri="{BB962C8B-B14F-4D97-AF65-F5344CB8AC3E}">
        <p14:creationId xmlns:p14="http://schemas.microsoft.com/office/powerpoint/2010/main" val="2604045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CCEEA-8303-4E46-CD76-F7C6D88D9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A95AC70-BB85-25BC-9D88-9D55F401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8F960DC1-E474-F2D4-021D-041A08018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6" y="608400"/>
            <a:ext cx="11516264" cy="705600"/>
          </a:xfrm>
        </p:spPr>
        <p:txBody>
          <a:bodyPr>
            <a:normAutofit/>
          </a:bodyPr>
          <a:lstStyle/>
          <a:p>
            <a:r>
              <a:rPr lang="en-US" altLang="zh-CN" dirty="0"/>
              <a:t>Principle 2: Delay &amp; Delay Gradient as Precise Signals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DFF42C08-64CD-B401-1E02-5C2BA58AA38B}"/>
              </a:ext>
            </a:extLst>
          </p:cNvPr>
          <p:cNvSpPr/>
          <p:nvPr/>
        </p:nvSpPr>
        <p:spPr>
          <a:xfrm>
            <a:off x="10574198" y="3858609"/>
            <a:ext cx="1238908" cy="397863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cxnSp>
        <p:nvCxnSpPr>
          <p:cNvPr id="64" name="连接符: 肘形 63">
            <a:extLst>
              <a:ext uri="{FF2B5EF4-FFF2-40B4-BE49-F238E27FC236}">
                <a16:creationId xmlns:a16="http://schemas.microsoft.com/office/drawing/2014/main" id="{6D437058-7A7B-FEE6-6128-E7EE62A39E88}"/>
              </a:ext>
            </a:extLst>
          </p:cNvPr>
          <p:cNvCxnSpPr>
            <a:cxnSpLocks/>
            <a:stCxn id="59" idx="0"/>
            <a:endCxn id="36" idx="0"/>
          </p:cNvCxnSpPr>
          <p:nvPr/>
        </p:nvCxnSpPr>
        <p:spPr>
          <a:xfrm rot="16200000" flipV="1">
            <a:off x="9135086" y="1800042"/>
            <a:ext cx="662028" cy="3455105"/>
          </a:xfrm>
          <a:prstGeom prst="bentConnector3">
            <a:avLst>
              <a:gd name="adj1" fmla="val 145492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连接符: 肘形 64">
            <a:extLst>
              <a:ext uri="{FF2B5EF4-FFF2-40B4-BE49-F238E27FC236}">
                <a16:creationId xmlns:a16="http://schemas.microsoft.com/office/drawing/2014/main" id="{253015BD-315F-2235-EDEB-2783BFD7FD24}"/>
              </a:ext>
            </a:extLst>
          </p:cNvPr>
          <p:cNvCxnSpPr>
            <a:cxnSpLocks/>
            <a:stCxn id="59" idx="2"/>
            <a:endCxn id="29" idx="2"/>
          </p:cNvCxnSpPr>
          <p:nvPr/>
        </p:nvCxnSpPr>
        <p:spPr>
          <a:xfrm rot="5400000">
            <a:off x="9218281" y="2776739"/>
            <a:ext cx="495639" cy="3455105"/>
          </a:xfrm>
          <a:prstGeom prst="bentConnector3">
            <a:avLst>
              <a:gd name="adj1" fmla="val 166621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>
            <a:extLst>
              <a:ext uri="{FF2B5EF4-FFF2-40B4-BE49-F238E27FC236}">
                <a16:creationId xmlns:a16="http://schemas.microsoft.com/office/drawing/2014/main" id="{21235046-CCE9-53C7-0435-48B2158C609C}"/>
              </a:ext>
            </a:extLst>
          </p:cNvPr>
          <p:cNvSpPr/>
          <p:nvPr/>
        </p:nvSpPr>
        <p:spPr>
          <a:xfrm>
            <a:off x="10617964" y="3858609"/>
            <a:ext cx="1195142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Receiver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D72A28F1-75C0-DD38-C601-658B6ECA1CE7}"/>
              </a:ext>
            </a:extLst>
          </p:cNvPr>
          <p:cNvSpPr/>
          <p:nvPr/>
        </p:nvSpPr>
        <p:spPr>
          <a:xfrm>
            <a:off x="6511319" y="2521331"/>
            <a:ext cx="1635631" cy="6118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Sender1’s</a:t>
            </a:r>
          </a:p>
          <a:p>
            <a:pPr>
              <a:lnSpc>
                <a:spcPts val="2000"/>
              </a:lnSpc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window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CAB1B2E-A7A4-C86F-8CBC-6B465AF8352A}"/>
              </a:ext>
            </a:extLst>
          </p:cNvPr>
          <p:cNvGrpSpPr/>
          <p:nvPr/>
        </p:nvGrpSpPr>
        <p:grpSpPr>
          <a:xfrm>
            <a:off x="8885019" y="3792934"/>
            <a:ext cx="1060459" cy="526311"/>
            <a:chOff x="4464050" y="4252686"/>
            <a:chExt cx="622234" cy="443710"/>
          </a:xfrm>
        </p:grpSpPr>
        <p:cxnSp>
          <p:nvCxnSpPr>
            <p:cNvPr id="2" name="!!arrow1">
              <a:extLst>
                <a:ext uri="{FF2B5EF4-FFF2-40B4-BE49-F238E27FC236}">
                  <a16:creationId xmlns:a16="http://schemas.microsoft.com/office/drawing/2014/main" id="{9CF79A8C-F830-1A4C-826F-FAC832ED46EA}"/>
                </a:ext>
              </a:extLst>
            </p:cNvPr>
            <p:cNvCxnSpPr>
              <a:cxnSpLocks/>
            </p:cNvCxnSpPr>
            <p:nvPr/>
          </p:nvCxnSpPr>
          <p:spPr>
            <a:xfrm>
              <a:off x="5086284" y="4252686"/>
              <a:ext cx="0" cy="44110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!!arrow1">
              <a:extLst>
                <a:ext uri="{FF2B5EF4-FFF2-40B4-BE49-F238E27FC236}">
                  <a16:creationId xmlns:a16="http://schemas.microsoft.com/office/drawing/2014/main" id="{6196FBFB-8D34-C11C-533B-3F74A70B3B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4050" y="4696396"/>
              <a:ext cx="622234" cy="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!!arrow1">
              <a:extLst>
                <a:ext uri="{FF2B5EF4-FFF2-40B4-BE49-F238E27FC236}">
                  <a16:creationId xmlns:a16="http://schemas.microsoft.com/office/drawing/2014/main" id="{00543280-3266-6F9A-38D4-68742C6E63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4050" y="4252686"/>
              <a:ext cx="622234" cy="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37B28DCD-1C4A-6A7A-1B18-65722AA7BD76}"/>
              </a:ext>
            </a:extLst>
          </p:cNvPr>
          <p:cNvSpPr/>
          <p:nvPr/>
        </p:nvSpPr>
        <p:spPr>
          <a:xfrm>
            <a:off x="9736458" y="3803163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629AC23-6CEB-32F1-71C9-DA667F4DCB1F}"/>
              </a:ext>
            </a:extLst>
          </p:cNvPr>
          <p:cNvSpPr/>
          <p:nvPr/>
        </p:nvSpPr>
        <p:spPr>
          <a:xfrm>
            <a:off x="9527437" y="3803163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62F1CE5-1F37-6D69-A38E-A3C4B719FDFD}"/>
              </a:ext>
            </a:extLst>
          </p:cNvPr>
          <p:cNvSpPr/>
          <p:nvPr/>
        </p:nvSpPr>
        <p:spPr>
          <a:xfrm>
            <a:off x="9316761" y="3803163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F744FA4-A8D8-27E3-3998-B29C6C4346BE}"/>
              </a:ext>
            </a:extLst>
          </p:cNvPr>
          <p:cNvSpPr/>
          <p:nvPr/>
        </p:nvSpPr>
        <p:spPr>
          <a:xfrm>
            <a:off x="9101719" y="3803163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1DCA4E3-E3B8-AD2B-D923-6F4C4F879D74}"/>
              </a:ext>
            </a:extLst>
          </p:cNvPr>
          <p:cNvSpPr/>
          <p:nvPr/>
        </p:nvSpPr>
        <p:spPr>
          <a:xfrm>
            <a:off x="7006975" y="4246257"/>
            <a:ext cx="836082" cy="505855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58F7970-ADAD-CF0A-CBF1-E41DEABEABC3}"/>
              </a:ext>
            </a:extLst>
          </p:cNvPr>
          <p:cNvGrpSpPr/>
          <p:nvPr/>
        </p:nvGrpSpPr>
        <p:grpSpPr>
          <a:xfrm>
            <a:off x="7006975" y="4246256"/>
            <a:ext cx="836082" cy="505855"/>
            <a:chOff x="4807960" y="3119922"/>
            <a:chExt cx="1200192" cy="618153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A6BA455A-4A42-D5E2-EE5A-82AAE8AF7797}"/>
                </a:ext>
              </a:extLst>
            </p:cNvPr>
            <p:cNvSpPr/>
            <p:nvPr/>
          </p:nvSpPr>
          <p:spPr>
            <a:xfrm>
              <a:off x="5708104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5FEA77EF-4C25-626D-D463-60A7124C5305}"/>
                </a:ext>
              </a:extLst>
            </p:cNvPr>
            <p:cNvSpPr/>
            <p:nvPr/>
          </p:nvSpPr>
          <p:spPr>
            <a:xfrm>
              <a:off x="5408056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45CADA7-3EF2-1326-6D67-BF4FB01F66D7}"/>
                </a:ext>
              </a:extLst>
            </p:cNvPr>
            <p:cNvSpPr/>
            <p:nvPr/>
          </p:nvSpPr>
          <p:spPr>
            <a:xfrm>
              <a:off x="5108008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F8175FBC-3D19-CEB8-4378-8AD19AE1B612}"/>
                </a:ext>
              </a:extLst>
            </p:cNvPr>
            <p:cNvSpPr/>
            <p:nvPr/>
          </p:nvSpPr>
          <p:spPr>
            <a:xfrm>
              <a:off x="4807960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9587E0AC-2181-11EB-0427-E0ABA8E7BE09}"/>
              </a:ext>
            </a:extLst>
          </p:cNvPr>
          <p:cNvSpPr/>
          <p:nvPr/>
        </p:nvSpPr>
        <p:spPr>
          <a:xfrm>
            <a:off x="7006975" y="3196582"/>
            <a:ext cx="836082" cy="5058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0F23D8C-85BA-2DBB-6DAC-AA195816CFF9}"/>
              </a:ext>
            </a:extLst>
          </p:cNvPr>
          <p:cNvGrpSpPr/>
          <p:nvPr/>
        </p:nvGrpSpPr>
        <p:grpSpPr>
          <a:xfrm>
            <a:off x="7006975" y="3196581"/>
            <a:ext cx="836082" cy="505855"/>
            <a:chOff x="4807960" y="3119922"/>
            <a:chExt cx="1200192" cy="61815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5B20B4D3-188C-9880-E626-87D390E03667}"/>
                </a:ext>
              </a:extLst>
            </p:cNvPr>
            <p:cNvSpPr/>
            <p:nvPr/>
          </p:nvSpPr>
          <p:spPr>
            <a:xfrm>
              <a:off x="5708104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0FFAD7FA-A093-358D-CBF4-D37BE52E32EC}"/>
                </a:ext>
              </a:extLst>
            </p:cNvPr>
            <p:cNvSpPr/>
            <p:nvPr/>
          </p:nvSpPr>
          <p:spPr>
            <a:xfrm>
              <a:off x="5408056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24C564F4-557F-B74E-9890-A1B0D898E074}"/>
                </a:ext>
              </a:extLst>
            </p:cNvPr>
            <p:cNvSpPr/>
            <p:nvPr/>
          </p:nvSpPr>
          <p:spPr>
            <a:xfrm>
              <a:off x="5108008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D2CFBDE8-5899-5B17-339A-832C046F30ED}"/>
                </a:ext>
              </a:extLst>
            </p:cNvPr>
            <p:cNvSpPr/>
            <p:nvPr/>
          </p:nvSpPr>
          <p:spPr>
            <a:xfrm>
              <a:off x="4807960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</p:grp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A7ACF8A7-85D5-946A-9023-2647FCEE2DBD}"/>
              </a:ext>
            </a:extLst>
          </p:cNvPr>
          <p:cNvCxnSpPr/>
          <p:nvPr/>
        </p:nvCxnSpPr>
        <p:spPr>
          <a:xfrm>
            <a:off x="7885675" y="3449508"/>
            <a:ext cx="971413" cy="5820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1B01E5D1-5A83-80CA-2B50-5F3E494F07F8}"/>
              </a:ext>
            </a:extLst>
          </p:cNvPr>
          <p:cNvSpPr/>
          <p:nvPr/>
        </p:nvSpPr>
        <p:spPr>
          <a:xfrm>
            <a:off x="8408226" y="3212170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EF2012F6-B96F-EDD5-8F7E-C27876999B76}"/>
              </a:ext>
            </a:extLst>
          </p:cNvPr>
          <p:cNvCxnSpPr>
            <a:cxnSpLocks/>
          </p:cNvCxnSpPr>
          <p:nvPr/>
        </p:nvCxnSpPr>
        <p:spPr>
          <a:xfrm flipV="1">
            <a:off x="7904253" y="4031508"/>
            <a:ext cx="952835" cy="46767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DE26559D-4B76-A29C-06DE-B95A80B624F2}"/>
              </a:ext>
            </a:extLst>
          </p:cNvPr>
          <p:cNvSpPr/>
          <p:nvPr/>
        </p:nvSpPr>
        <p:spPr>
          <a:xfrm>
            <a:off x="8127547" y="4372720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5B63D673-01D4-FC94-1C44-58625987C445}"/>
              </a:ext>
            </a:extLst>
          </p:cNvPr>
          <p:cNvCxnSpPr>
            <a:cxnSpLocks/>
            <a:stCxn id="17" idx="3"/>
            <a:endCxn id="59" idx="1"/>
          </p:cNvCxnSpPr>
          <p:nvPr/>
        </p:nvCxnSpPr>
        <p:spPr>
          <a:xfrm>
            <a:off x="9945478" y="4056091"/>
            <a:ext cx="628720" cy="145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>
            <a:extLst>
              <a:ext uri="{FF2B5EF4-FFF2-40B4-BE49-F238E27FC236}">
                <a16:creationId xmlns:a16="http://schemas.microsoft.com/office/drawing/2014/main" id="{C53E7F53-9F2C-DEA7-9E59-866FA7C0A058}"/>
              </a:ext>
            </a:extLst>
          </p:cNvPr>
          <p:cNvSpPr/>
          <p:nvPr/>
        </p:nvSpPr>
        <p:spPr>
          <a:xfrm>
            <a:off x="10312834" y="3449508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98D059A9-3C72-75F6-BE60-53E6167FB7F3}"/>
              </a:ext>
            </a:extLst>
          </p:cNvPr>
          <p:cNvSpPr/>
          <p:nvPr/>
        </p:nvSpPr>
        <p:spPr>
          <a:xfrm>
            <a:off x="10025814" y="3449508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3357E71A-A564-0BAE-E409-EBBA916FA3D0}"/>
              </a:ext>
            </a:extLst>
          </p:cNvPr>
          <p:cNvSpPr/>
          <p:nvPr/>
        </p:nvSpPr>
        <p:spPr>
          <a:xfrm>
            <a:off x="6699453" y="3879572"/>
            <a:ext cx="1490258" cy="3777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S2’s win.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5F32E5A2-D115-9C35-D084-284A8180B40F}"/>
                  </a:ext>
                </a:extLst>
              </p:cNvPr>
              <p:cNvSpPr/>
              <p:nvPr/>
            </p:nvSpPr>
            <p:spPr>
              <a:xfrm>
                <a:off x="567317" y="2795038"/>
                <a:ext cx="5098253" cy="866904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𝑑</m:t>
                      </m:r>
                      <m:d>
                        <m:d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d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𝑅𝑇</m:t>
                      </m:r>
                      <m:sSub>
                        <m:sSub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𝑏𝑎𝑠𝑒</m:t>
                          </m:r>
                        </m:sub>
                      </m:sSub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d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𝑅𝑇</m:t>
                      </m:r>
                      <m:sSub>
                        <m:sSub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𝑏𝑎𝑠𝑒</m:t>
                          </m:r>
                        </m:sub>
                      </m:sSub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+</m:t>
                      </m:r>
                      <m:f>
                        <m:f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CN" sz="2400" b="0" i="1" spc="-200" dirty="0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pc="-200" dirty="0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altLang="zh-CN" sz="2400" b="0" i="1" spc="-200" dirty="0">
                  <a:solidFill>
                    <a:schemeClr val="bg1"/>
                  </a:solidFill>
                  <a:latin typeface="Cambria Math" panose="02040503050406030204" pitchFamily="18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5F32E5A2-D115-9C35-D084-284A8180B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17" y="2795038"/>
                <a:ext cx="5098253" cy="8669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703D5574-55A4-882B-5F0A-9E0425E798C3}"/>
                  </a:ext>
                </a:extLst>
              </p:cNvPr>
              <p:cNvSpPr txBox="1"/>
              <p:nvPr/>
            </p:nvSpPr>
            <p:spPr>
              <a:xfrm>
                <a:off x="1210114" y="3609823"/>
                <a:ext cx="4658408" cy="866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𝑅𝑇</m:t>
                      </m:r>
                      <m:sSub>
                        <m:sSub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𝑏𝑎𝑠𝑒</m:t>
                          </m:r>
                        </m:sub>
                      </m:sSub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+</m:t>
                      </m:r>
                      <m:f>
                        <m:f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∑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−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𝐵𝐷</m:t>
                          </m:r>
                          <m:sSub>
                            <m:sSub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𝑏𝑎𝑠𝑒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∑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altLang="zh-CN" sz="2400" i="1" spc="-200" dirty="0">
                  <a:latin typeface="Cambria Math" panose="02040503050406030204" pitchFamily="18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703D5574-55A4-882B-5F0A-9E0425E79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14" y="3609823"/>
                <a:ext cx="4658408" cy="866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4A3AF640-DCA2-26B7-741A-0EA3FB1B8E82}"/>
                  </a:ext>
                </a:extLst>
              </p:cNvPr>
              <p:cNvSpPr txBox="1"/>
              <p:nvPr/>
            </p:nvSpPr>
            <p:spPr>
              <a:xfrm>
                <a:off x="1179252" y="4466725"/>
                <a:ext cx="1436915" cy="866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≤</m:t>
                      </m:r>
                      <m:f>
                        <m:f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∑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𝑤</m:t>
                          </m:r>
                          <m:d>
                            <m:d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altLang="zh-CN" sz="2400" i="1" spc="-200" dirty="0">
                  <a:latin typeface="Cambria Math" panose="02040503050406030204" pitchFamily="18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4A3AF640-DCA2-26B7-741A-0EA3FB1B8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252" y="4466725"/>
                <a:ext cx="1436915" cy="8669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矩形: 圆角 110">
            <a:extLst>
              <a:ext uri="{FF2B5EF4-FFF2-40B4-BE49-F238E27FC236}">
                <a16:creationId xmlns:a16="http://schemas.microsoft.com/office/drawing/2014/main" id="{7EAA1763-D060-7E26-67D2-171F49305478}"/>
              </a:ext>
            </a:extLst>
          </p:cNvPr>
          <p:cNvSpPr/>
          <p:nvPr/>
        </p:nvSpPr>
        <p:spPr>
          <a:xfrm>
            <a:off x="464457" y="2101657"/>
            <a:ext cx="5514643" cy="3707411"/>
          </a:xfrm>
          <a:prstGeom prst="roundRect">
            <a:avLst>
              <a:gd name="adj" fmla="val 10242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2C5EF495-BDC4-2804-A548-A7C2253F9695}"/>
              </a:ext>
            </a:extLst>
          </p:cNvPr>
          <p:cNvSpPr txBox="1"/>
          <p:nvPr/>
        </p:nvSpPr>
        <p:spPr>
          <a:xfrm>
            <a:off x="1135654" y="1792280"/>
            <a:ext cx="396157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Analytical Formulation</a:t>
            </a:r>
          </a:p>
        </p:txBody>
      </p:sp>
      <p:sp>
        <p:nvSpPr>
          <p:cNvPr id="113" name="矩形: 圆角 112">
            <a:extLst>
              <a:ext uri="{FF2B5EF4-FFF2-40B4-BE49-F238E27FC236}">
                <a16:creationId xmlns:a16="http://schemas.microsoft.com/office/drawing/2014/main" id="{1957605B-D8A6-FB9B-DBE4-1AF1B3A4C5D2}"/>
              </a:ext>
            </a:extLst>
          </p:cNvPr>
          <p:cNvSpPr/>
          <p:nvPr/>
        </p:nvSpPr>
        <p:spPr>
          <a:xfrm>
            <a:off x="6411227" y="2101657"/>
            <a:ext cx="5514643" cy="3707411"/>
          </a:xfrm>
          <a:prstGeom prst="roundRect">
            <a:avLst>
              <a:gd name="adj" fmla="val 10242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B1124419-4C9C-2BF3-FA8A-BBB6F90B6CA0}"/>
              </a:ext>
            </a:extLst>
          </p:cNvPr>
          <p:cNvSpPr txBox="1"/>
          <p:nvPr/>
        </p:nvSpPr>
        <p:spPr>
          <a:xfrm>
            <a:off x="7709773" y="1792280"/>
            <a:ext cx="307164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Visual Illustration</a:t>
            </a: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34F347DB-B37C-EDF5-044F-4CDE8B3F7F2F}"/>
              </a:ext>
            </a:extLst>
          </p:cNvPr>
          <p:cNvSpPr/>
          <p:nvPr/>
        </p:nvSpPr>
        <p:spPr>
          <a:xfrm>
            <a:off x="4986708" y="2745162"/>
            <a:ext cx="645241" cy="46700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!!shape115">
            <a:extLst>
              <a:ext uri="{FF2B5EF4-FFF2-40B4-BE49-F238E27FC236}">
                <a16:creationId xmlns:a16="http://schemas.microsoft.com/office/drawing/2014/main" id="{5EDC0016-7697-B62E-D17A-FB0FA66C2DCE}"/>
              </a:ext>
            </a:extLst>
          </p:cNvPr>
          <p:cNvSpPr/>
          <p:nvPr/>
        </p:nvSpPr>
        <p:spPr>
          <a:xfrm>
            <a:off x="8497233" y="2352268"/>
            <a:ext cx="1964201" cy="2044489"/>
          </a:xfrm>
          <a:custGeom>
            <a:avLst/>
            <a:gdLst>
              <a:gd name="csX0" fmla="*/ 0 w 2111578"/>
              <a:gd name="csY0" fmla="*/ 0 h 1973455"/>
              <a:gd name="csX1" fmla="*/ 581772 w 2111578"/>
              <a:gd name="csY1" fmla="*/ 0 h 1973455"/>
              <a:gd name="csX2" fmla="*/ 1574095 w 2111578"/>
              <a:gd name="csY2" fmla="*/ 0 h 1973455"/>
              <a:gd name="csX3" fmla="*/ 2111578 w 2111578"/>
              <a:gd name="csY3" fmla="*/ 0 h 1973455"/>
              <a:gd name="csX4" fmla="*/ 2111578 w 2111578"/>
              <a:gd name="csY4" fmla="*/ 478857 h 1973455"/>
              <a:gd name="csX5" fmla="*/ 1574095 w 2111578"/>
              <a:gd name="csY5" fmla="*/ 478857 h 1973455"/>
              <a:gd name="csX6" fmla="*/ 1574095 w 2111578"/>
              <a:gd name="csY6" fmla="*/ 1973455 h 1973455"/>
              <a:gd name="csX7" fmla="*/ 581772 w 2111578"/>
              <a:gd name="csY7" fmla="*/ 1973455 h 1973455"/>
              <a:gd name="csX8" fmla="*/ 581772 w 2111578"/>
              <a:gd name="csY8" fmla="*/ 478857 h 1973455"/>
              <a:gd name="csX9" fmla="*/ 0 w 2111578"/>
              <a:gd name="csY9" fmla="*/ 478857 h 19734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111578" h="1973455">
                <a:moveTo>
                  <a:pt x="0" y="0"/>
                </a:moveTo>
                <a:lnTo>
                  <a:pt x="581772" y="0"/>
                </a:lnTo>
                <a:lnTo>
                  <a:pt x="1574095" y="0"/>
                </a:lnTo>
                <a:lnTo>
                  <a:pt x="2111578" y="0"/>
                </a:lnTo>
                <a:lnTo>
                  <a:pt x="2111578" y="478857"/>
                </a:lnTo>
                <a:lnTo>
                  <a:pt x="1574095" y="478857"/>
                </a:lnTo>
                <a:lnTo>
                  <a:pt x="1574095" y="1973455"/>
                </a:lnTo>
                <a:lnTo>
                  <a:pt x="581772" y="1973455"/>
                </a:lnTo>
                <a:lnTo>
                  <a:pt x="581772" y="478857"/>
                </a:lnTo>
                <a:lnTo>
                  <a:pt x="0" y="478857"/>
                </a:lnTo>
                <a:close/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1D13A398-840A-F726-E9A9-B941A51C73E7}"/>
              </a:ext>
            </a:extLst>
          </p:cNvPr>
          <p:cNvSpPr/>
          <p:nvPr/>
        </p:nvSpPr>
        <p:spPr>
          <a:xfrm>
            <a:off x="8604911" y="2357832"/>
            <a:ext cx="1886733" cy="6118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2400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Queueing packets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A9F831FD-0F93-CA4B-A022-7D4E898478B3}"/>
              </a:ext>
            </a:extLst>
          </p:cNvPr>
          <p:cNvCxnSpPr>
            <a:cxnSpLocks/>
          </p:cNvCxnSpPr>
          <p:nvPr/>
        </p:nvCxnSpPr>
        <p:spPr>
          <a:xfrm flipH="1" flipV="1">
            <a:off x="10025814" y="4246256"/>
            <a:ext cx="227811" cy="37113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6D5B30D-3CEA-07E9-186C-A725D465FA6A}"/>
                  </a:ext>
                </a:extLst>
              </p:cNvPr>
              <p:cNvSpPr/>
              <p:nvPr/>
            </p:nvSpPr>
            <p:spPr>
              <a:xfrm>
                <a:off x="9002111" y="4617392"/>
                <a:ext cx="1886733" cy="355354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altLang="zh-CN" sz="2400" dirty="0">
                    <a:solidFill>
                      <a:schemeClr val="accent6">
                        <a:lumMod val="75000"/>
                      </a:schemeClr>
                    </a:solidFill>
                    <a:latin typeface="Trebuchet MS" panose="020B0603020202020204" pitchFamily="34" charset="0"/>
                    <a:ea typeface="+mn-lt"/>
                    <a:cs typeface="+mn-lt"/>
                  </a:rPr>
                  <a:t>Tx rate</a:t>
                </a:r>
                <a:r>
                  <a:rPr lang="en-US" altLang="zh-CN" sz="2400" spc="-200" dirty="0">
                    <a:solidFill>
                      <a:schemeClr val="accent6">
                        <a:lumMod val="75000"/>
                      </a:schemeClr>
                    </a:solidFill>
                    <a:ea typeface="+mn-lt"/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spc="-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𝜇</m:t>
                    </m:r>
                  </m:oMath>
                </a14:m>
                <a:r>
                  <a:rPr lang="en-US" altLang="zh-CN" sz="2400" dirty="0">
                    <a:solidFill>
                      <a:schemeClr val="accent6">
                        <a:lumMod val="75000"/>
                      </a:schemeClr>
                    </a:solidFill>
                    <a:latin typeface="Trebuchet MS" panose="020B0603020202020204" pitchFamily="34" charset="0"/>
                    <a:ea typeface="+mn-lt"/>
                    <a:cs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6D5B30D-3CEA-07E9-186C-A725D465FA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111" y="4617392"/>
                <a:ext cx="1886733" cy="355354"/>
              </a:xfrm>
              <a:prstGeom prst="rect">
                <a:avLst/>
              </a:prstGeom>
              <a:blipFill>
                <a:blip r:embed="rId6"/>
                <a:stretch>
                  <a:fillRect t="-44068" b="-35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FCE76165-A777-D5B7-05F0-F970379E7FC6}"/>
              </a:ext>
            </a:extLst>
          </p:cNvPr>
          <p:cNvSpPr/>
          <p:nvPr/>
        </p:nvSpPr>
        <p:spPr>
          <a:xfrm>
            <a:off x="5097233" y="3340430"/>
            <a:ext cx="423176" cy="35127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660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E448C-C329-D1B1-DE91-7624A5D6D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9F91163-5D90-D828-D207-518AD64B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97677362-884F-78AB-6B6D-9AD4D184A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6" y="608400"/>
            <a:ext cx="11516264" cy="705600"/>
          </a:xfrm>
        </p:spPr>
        <p:txBody>
          <a:bodyPr>
            <a:normAutofit/>
          </a:bodyPr>
          <a:lstStyle/>
          <a:p>
            <a:r>
              <a:rPr lang="en-US" altLang="zh-CN" dirty="0"/>
              <a:t>Principle 2: Delay &amp; Delay Gradient as Precise Signals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8365A9CF-7BDC-A39C-95E8-7A7F93807AEE}"/>
              </a:ext>
            </a:extLst>
          </p:cNvPr>
          <p:cNvSpPr/>
          <p:nvPr/>
        </p:nvSpPr>
        <p:spPr>
          <a:xfrm>
            <a:off x="10574198" y="3858609"/>
            <a:ext cx="1238908" cy="397863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cxnSp>
        <p:nvCxnSpPr>
          <p:cNvPr id="64" name="连接符: 肘形 63">
            <a:extLst>
              <a:ext uri="{FF2B5EF4-FFF2-40B4-BE49-F238E27FC236}">
                <a16:creationId xmlns:a16="http://schemas.microsoft.com/office/drawing/2014/main" id="{4B329536-EC74-191B-ED69-4E17BE1A0112}"/>
              </a:ext>
            </a:extLst>
          </p:cNvPr>
          <p:cNvCxnSpPr>
            <a:cxnSpLocks/>
            <a:stCxn id="59" idx="0"/>
            <a:endCxn id="36" idx="0"/>
          </p:cNvCxnSpPr>
          <p:nvPr/>
        </p:nvCxnSpPr>
        <p:spPr>
          <a:xfrm rot="16200000" flipV="1">
            <a:off x="9135086" y="1800042"/>
            <a:ext cx="662028" cy="3455105"/>
          </a:xfrm>
          <a:prstGeom prst="bentConnector3">
            <a:avLst>
              <a:gd name="adj1" fmla="val 145492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连接符: 肘形 64">
            <a:extLst>
              <a:ext uri="{FF2B5EF4-FFF2-40B4-BE49-F238E27FC236}">
                <a16:creationId xmlns:a16="http://schemas.microsoft.com/office/drawing/2014/main" id="{A379036F-477E-8B12-817D-C3C12F595D38}"/>
              </a:ext>
            </a:extLst>
          </p:cNvPr>
          <p:cNvCxnSpPr>
            <a:cxnSpLocks/>
            <a:stCxn id="59" idx="2"/>
            <a:endCxn id="29" idx="2"/>
          </p:cNvCxnSpPr>
          <p:nvPr/>
        </p:nvCxnSpPr>
        <p:spPr>
          <a:xfrm rot="5400000">
            <a:off x="9218281" y="2776739"/>
            <a:ext cx="495639" cy="3455105"/>
          </a:xfrm>
          <a:prstGeom prst="bentConnector3">
            <a:avLst>
              <a:gd name="adj1" fmla="val 166621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>
            <a:extLst>
              <a:ext uri="{FF2B5EF4-FFF2-40B4-BE49-F238E27FC236}">
                <a16:creationId xmlns:a16="http://schemas.microsoft.com/office/drawing/2014/main" id="{5FDF4DBF-6C25-7ADD-472D-B87059262FC2}"/>
              </a:ext>
            </a:extLst>
          </p:cNvPr>
          <p:cNvSpPr/>
          <p:nvPr/>
        </p:nvSpPr>
        <p:spPr>
          <a:xfrm>
            <a:off x="10617964" y="3858609"/>
            <a:ext cx="1195142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Receiver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61790C27-9A77-7337-33EB-96280E4555DC}"/>
              </a:ext>
            </a:extLst>
          </p:cNvPr>
          <p:cNvSpPr/>
          <p:nvPr/>
        </p:nvSpPr>
        <p:spPr>
          <a:xfrm>
            <a:off x="6511319" y="2521331"/>
            <a:ext cx="1635631" cy="6118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Sender1’s</a:t>
            </a:r>
          </a:p>
          <a:p>
            <a:pPr>
              <a:lnSpc>
                <a:spcPts val="2000"/>
              </a:lnSpc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window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1D84F62-7C64-FB54-F337-695EB077D465}"/>
              </a:ext>
            </a:extLst>
          </p:cNvPr>
          <p:cNvGrpSpPr/>
          <p:nvPr/>
        </p:nvGrpSpPr>
        <p:grpSpPr>
          <a:xfrm>
            <a:off x="8885019" y="3792934"/>
            <a:ext cx="1060459" cy="526311"/>
            <a:chOff x="4464050" y="4252686"/>
            <a:chExt cx="622234" cy="443710"/>
          </a:xfrm>
        </p:grpSpPr>
        <p:cxnSp>
          <p:nvCxnSpPr>
            <p:cNvPr id="2" name="!!arrow1">
              <a:extLst>
                <a:ext uri="{FF2B5EF4-FFF2-40B4-BE49-F238E27FC236}">
                  <a16:creationId xmlns:a16="http://schemas.microsoft.com/office/drawing/2014/main" id="{EA00CDEE-1ADB-3FC0-74EC-801F74B44187}"/>
                </a:ext>
              </a:extLst>
            </p:cNvPr>
            <p:cNvCxnSpPr>
              <a:cxnSpLocks/>
            </p:cNvCxnSpPr>
            <p:nvPr/>
          </p:nvCxnSpPr>
          <p:spPr>
            <a:xfrm>
              <a:off x="5086284" y="4252686"/>
              <a:ext cx="0" cy="44110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!!arrow1">
              <a:extLst>
                <a:ext uri="{FF2B5EF4-FFF2-40B4-BE49-F238E27FC236}">
                  <a16:creationId xmlns:a16="http://schemas.microsoft.com/office/drawing/2014/main" id="{017E875B-4D7B-F51D-B306-8FB497F8F9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4050" y="4696396"/>
              <a:ext cx="622234" cy="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!!arrow1">
              <a:extLst>
                <a:ext uri="{FF2B5EF4-FFF2-40B4-BE49-F238E27FC236}">
                  <a16:creationId xmlns:a16="http://schemas.microsoft.com/office/drawing/2014/main" id="{D7047139-9479-8757-9930-5EFEBA883E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4050" y="4252686"/>
              <a:ext cx="622234" cy="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ED5C0947-AB6F-35FC-89F4-7B0066AB3E13}"/>
              </a:ext>
            </a:extLst>
          </p:cNvPr>
          <p:cNvSpPr/>
          <p:nvPr/>
        </p:nvSpPr>
        <p:spPr>
          <a:xfrm>
            <a:off x="9736458" y="3803163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4B7A692-7A44-6100-C07E-F2222BE0C149}"/>
              </a:ext>
            </a:extLst>
          </p:cNvPr>
          <p:cNvSpPr/>
          <p:nvPr/>
        </p:nvSpPr>
        <p:spPr>
          <a:xfrm>
            <a:off x="9527437" y="3803163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C35FE22-A8B2-C6B3-8268-5C4DD8F7F9D9}"/>
              </a:ext>
            </a:extLst>
          </p:cNvPr>
          <p:cNvSpPr/>
          <p:nvPr/>
        </p:nvSpPr>
        <p:spPr>
          <a:xfrm>
            <a:off x="9316761" y="3803163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FD3B1E7-57D6-26E5-69A5-8E9A06F6DDB1}"/>
              </a:ext>
            </a:extLst>
          </p:cNvPr>
          <p:cNvSpPr/>
          <p:nvPr/>
        </p:nvSpPr>
        <p:spPr>
          <a:xfrm>
            <a:off x="9101719" y="3803163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96767E2-15A0-E724-CA65-E0446BDCBEBA}"/>
              </a:ext>
            </a:extLst>
          </p:cNvPr>
          <p:cNvSpPr/>
          <p:nvPr/>
        </p:nvSpPr>
        <p:spPr>
          <a:xfrm>
            <a:off x="7006975" y="4246257"/>
            <a:ext cx="836082" cy="505855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DF2473A-E6BD-B510-8F74-616FE36CA47F}"/>
              </a:ext>
            </a:extLst>
          </p:cNvPr>
          <p:cNvGrpSpPr/>
          <p:nvPr/>
        </p:nvGrpSpPr>
        <p:grpSpPr>
          <a:xfrm>
            <a:off x="7006975" y="4246256"/>
            <a:ext cx="836082" cy="505855"/>
            <a:chOff x="4807960" y="3119922"/>
            <a:chExt cx="1200192" cy="618153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6B2F4A9-1ADB-3EF7-8B4D-9DD724BD7401}"/>
                </a:ext>
              </a:extLst>
            </p:cNvPr>
            <p:cNvSpPr/>
            <p:nvPr/>
          </p:nvSpPr>
          <p:spPr>
            <a:xfrm>
              <a:off x="5708104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D97DEBEE-E3E8-CBC5-0B0C-4FFF69DE2027}"/>
                </a:ext>
              </a:extLst>
            </p:cNvPr>
            <p:cNvSpPr/>
            <p:nvPr/>
          </p:nvSpPr>
          <p:spPr>
            <a:xfrm>
              <a:off x="5408056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49D85763-9109-D9EE-E5C7-A47EE38D6864}"/>
                </a:ext>
              </a:extLst>
            </p:cNvPr>
            <p:cNvSpPr/>
            <p:nvPr/>
          </p:nvSpPr>
          <p:spPr>
            <a:xfrm>
              <a:off x="5108008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48795887-10B3-7CCD-977B-AD0F65CD6EC6}"/>
                </a:ext>
              </a:extLst>
            </p:cNvPr>
            <p:cNvSpPr/>
            <p:nvPr/>
          </p:nvSpPr>
          <p:spPr>
            <a:xfrm>
              <a:off x="4807960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8FB9AE22-729B-E5E2-43A1-B7086AEBF389}"/>
              </a:ext>
            </a:extLst>
          </p:cNvPr>
          <p:cNvSpPr/>
          <p:nvPr/>
        </p:nvSpPr>
        <p:spPr>
          <a:xfrm>
            <a:off x="7006975" y="3196582"/>
            <a:ext cx="836082" cy="5058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68263A4-9BF0-AF91-A849-85F87E86846E}"/>
              </a:ext>
            </a:extLst>
          </p:cNvPr>
          <p:cNvGrpSpPr/>
          <p:nvPr/>
        </p:nvGrpSpPr>
        <p:grpSpPr>
          <a:xfrm>
            <a:off x="7006975" y="3196581"/>
            <a:ext cx="836082" cy="505855"/>
            <a:chOff x="4807960" y="3119922"/>
            <a:chExt cx="1200192" cy="61815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F2FEBB91-0599-6FB7-54F7-2179ADD499B9}"/>
                </a:ext>
              </a:extLst>
            </p:cNvPr>
            <p:cNvSpPr/>
            <p:nvPr/>
          </p:nvSpPr>
          <p:spPr>
            <a:xfrm>
              <a:off x="5708104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4A54122-3BA6-D37B-7BBC-C0F59F1D2EFE}"/>
                </a:ext>
              </a:extLst>
            </p:cNvPr>
            <p:cNvSpPr/>
            <p:nvPr/>
          </p:nvSpPr>
          <p:spPr>
            <a:xfrm>
              <a:off x="5408056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DEE43A6D-57B5-4239-1D53-EEBDE6C0FC52}"/>
                </a:ext>
              </a:extLst>
            </p:cNvPr>
            <p:cNvSpPr/>
            <p:nvPr/>
          </p:nvSpPr>
          <p:spPr>
            <a:xfrm>
              <a:off x="5108008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B6BC28A7-CF0C-34CD-6E48-06B2A8E516BE}"/>
                </a:ext>
              </a:extLst>
            </p:cNvPr>
            <p:cNvSpPr/>
            <p:nvPr/>
          </p:nvSpPr>
          <p:spPr>
            <a:xfrm>
              <a:off x="4807960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</p:grp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FC234D5F-EFB2-5EE6-89A9-19B36A1F1B50}"/>
              </a:ext>
            </a:extLst>
          </p:cNvPr>
          <p:cNvCxnSpPr/>
          <p:nvPr/>
        </p:nvCxnSpPr>
        <p:spPr>
          <a:xfrm>
            <a:off x="7885675" y="3449508"/>
            <a:ext cx="971413" cy="5820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88AEF761-039E-3392-124D-C4A937B41C38}"/>
              </a:ext>
            </a:extLst>
          </p:cNvPr>
          <p:cNvSpPr/>
          <p:nvPr/>
        </p:nvSpPr>
        <p:spPr>
          <a:xfrm>
            <a:off x="8408226" y="3212170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299309E8-61BC-0C95-DFFE-6AD1D309E350}"/>
              </a:ext>
            </a:extLst>
          </p:cNvPr>
          <p:cNvCxnSpPr>
            <a:cxnSpLocks/>
          </p:cNvCxnSpPr>
          <p:nvPr/>
        </p:nvCxnSpPr>
        <p:spPr>
          <a:xfrm flipV="1">
            <a:off x="7904253" y="4031508"/>
            <a:ext cx="952835" cy="46767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D32F60EA-D346-96F1-4EC8-A51E0B4441C9}"/>
              </a:ext>
            </a:extLst>
          </p:cNvPr>
          <p:cNvSpPr/>
          <p:nvPr/>
        </p:nvSpPr>
        <p:spPr>
          <a:xfrm>
            <a:off x="8127547" y="4372720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13DF7315-5DA1-99F8-743D-589EE98D6DDA}"/>
              </a:ext>
            </a:extLst>
          </p:cNvPr>
          <p:cNvCxnSpPr>
            <a:cxnSpLocks/>
            <a:stCxn id="17" idx="3"/>
            <a:endCxn id="59" idx="1"/>
          </p:cNvCxnSpPr>
          <p:nvPr/>
        </p:nvCxnSpPr>
        <p:spPr>
          <a:xfrm>
            <a:off x="9945478" y="4056091"/>
            <a:ext cx="628720" cy="145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>
            <a:extLst>
              <a:ext uri="{FF2B5EF4-FFF2-40B4-BE49-F238E27FC236}">
                <a16:creationId xmlns:a16="http://schemas.microsoft.com/office/drawing/2014/main" id="{EB91F297-AA15-57AF-62AD-0DBF967BECE8}"/>
              </a:ext>
            </a:extLst>
          </p:cNvPr>
          <p:cNvSpPr/>
          <p:nvPr/>
        </p:nvSpPr>
        <p:spPr>
          <a:xfrm>
            <a:off x="10312834" y="3449508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9481DA0E-CBF5-799E-7C6E-2B7EF6219D67}"/>
              </a:ext>
            </a:extLst>
          </p:cNvPr>
          <p:cNvSpPr/>
          <p:nvPr/>
        </p:nvSpPr>
        <p:spPr>
          <a:xfrm>
            <a:off x="10025814" y="3449508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C371427C-C162-7A2F-9818-6F1C2920F1BB}"/>
              </a:ext>
            </a:extLst>
          </p:cNvPr>
          <p:cNvSpPr/>
          <p:nvPr/>
        </p:nvSpPr>
        <p:spPr>
          <a:xfrm>
            <a:off x="6699453" y="3879572"/>
            <a:ext cx="1490258" cy="3777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S2’s win.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ABBBB6FC-9ADD-7203-463E-C0FA8AFD2578}"/>
                  </a:ext>
                </a:extLst>
              </p:cNvPr>
              <p:cNvSpPr/>
              <p:nvPr/>
            </p:nvSpPr>
            <p:spPr>
              <a:xfrm>
                <a:off x="567317" y="2795038"/>
                <a:ext cx="5098253" cy="866904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𝑑</m:t>
                      </m:r>
                      <m:d>
                        <m:d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d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𝑅𝑇</m:t>
                      </m:r>
                      <m:sSub>
                        <m:sSub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𝑏𝑎𝑠𝑒</m:t>
                          </m:r>
                        </m:sub>
                      </m:sSub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d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𝑅𝑇</m:t>
                      </m:r>
                      <m:sSub>
                        <m:sSub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𝑏𝑎𝑠𝑒</m:t>
                          </m:r>
                        </m:sub>
                      </m:sSub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+</m:t>
                      </m:r>
                      <m:f>
                        <m:f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CN" sz="2400" b="0" i="1" spc="-200" dirty="0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pc="-200" dirty="0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altLang="zh-CN" sz="2400" b="0" i="1" spc="-200" dirty="0">
                  <a:solidFill>
                    <a:schemeClr val="bg1"/>
                  </a:solidFill>
                  <a:latin typeface="Cambria Math" panose="02040503050406030204" pitchFamily="18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ABBBB6FC-9ADD-7203-463E-C0FA8AFD25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17" y="2795038"/>
                <a:ext cx="5098253" cy="8669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83E7194A-3A3B-B990-9E00-74823D4FA1C7}"/>
                  </a:ext>
                </a:extLst>
              </p:cNvPr>
              <p:cNvSpPr txBox="1"/>
              <p:nvPr/>
            </p:nvSpPr>
            <p:spPr>
              <a:xfrm>
                <a:off x="1210114" y="3609823"/>
                <a:ext cx="4658408" cy="866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𝑅𝑇</m:t>
                      </m:r>
                      <m:sSub>
                        <m:sSub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𝑏𝑎𝑠𝑒</m:t>
                          </m:r>
                        </m:sub>
                      </m:sSub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+</m:t>
                      </m:r>
                      <m:f>
                        <m:f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∑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−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𝐵𝐷</m:t>
                          </m:r>
                          <m:sSub>
                            <m:sSub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𝑏𝑎𝑠𝑒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∑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altLang="zh-CN" sz="2400" i="1" spc="-200" dirty="0">
                  <a:latin typeface="Cambria Math" panose="02040503050406030204" pitchFamily="18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83E7194A-3A3B-B990-9E00-74823D4FA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14" y="3609823"/>
                <a:ext cx="4658408" cy="866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C91C03E9-A75F-CE13-CEA8-007A981917EA}"/>
                  </a:ext>
                </a:extLst>
              </p:cNvPr>
              <p:cNvSpPr txBox="1"/>
              <p:nvPr/>
            </p:nvSpPr>
            <p:spPr>
              <a:xfrm>
                <a:off x="1179252" y="4466725"/>
                <a:ext cx="1436915" cy="866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≤</m:t>
                      </m:r>
                      <m:f>
                        <m:f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∑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𝑤</m:t>
                          </m:r>
                          <m:d>
                            <m:d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altLang="zh-CN" sz="2400" i="1" spc="-200" dirty="0">
                  <a:latin typeface="Cambria Math" panose="02040503050406030204" pitchFamily="18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C91C03E9-A75F-CE13-CEA8-007A98191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252" y="4466725"/>
                <a:ext cx="1436915" cy="8669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矩形: 圆角 110">
            <a:extLst>
              <a:ext uri="{FF2B5EF4-FFF2-40B4-BE49-F238E27FC236}">
                <a16:creationId xmlns:a16="http://schemas.microsoft.com/office/drawing/2014/main" id="{D5D5260B-B0C2-DF50-3E46-947B0C01F282}"/>
              </a:ext>
            </a:extLst>
          </p:cNvPr>
          <p:cNvSpPr/>
          <p:nvPr/>
        </p:nvSpPr>
        <p:spPr>
          <a:xfrm>
            <a:off x="464457" y="2101657"/>
            <a:ext cx="5514643" cy="3707411"/>
          </a:xfrm>
          <a:prstGeom prst="roundRect">
            <a:avLst>
              <a:gd name="adj" fmla="val 10242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50E6EC04-942E-0790-F64B-4E6C1C5A25F0}"/>
              </a:ext>
            </a:extLst>
          </p:cNvPr>
          <p:cNvSpPr txBox="1"/>
          <p:nvPr/>
        </p:nvSpPr>
        <p:spPr>
          <a:xfrm>
            <a:off x="1135654" y="1792280"/>
            <a:ext cx="396157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Analytical Formulation</a:t>
            </a:r>
          </a:p>
        </p:txBody>
      </p:sp>
      <p:sp>
        <p:nvSpPr>
          <p:cNvPr id="113" name="矩形: 圆角 112">
            <a:extLst>
              <a:ext uri="{FF2B5EF4-FFF2-40B4-BE49-F238E27FC236}">
                <a16:creationId xmlns:a16="http://schemas.microsoft.com/office/drawing/2014/main" id="{1FD2BB45-21CB-DF89-0CF7-395FE2EBB8BF}"/>
              </a:ext>
            </a:extLst>
          </p:cNvPr>
          <p:cNvSpPr/>
          <p:nvPr/>
        </p:nvSpPr>
        <p:spPr>
          <a:xfrm>
            <a:off x="6411227" y="2101657"/>
            <a:ext cx="5514643" cy="3707411"/>
          </a:xfrm>
          <a:prstGeom prst="roundRect">
            <a:avLst>
              <a:gd name="adj" fmla="val 10242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B526EB4E-2E0C-4393-4D85-1C40A6910561}"/>
              </a:ext>
            </a:extLst>
          </p:cNvPr>
          <p:cNvSpPr txBox="1"/>
          <p:nvPr/>
        </p:nvSpPr>
        <p:spPr>
          <a:xfrm>
            <a:off x="7709773" y="1792280"/>
            <a:ext cx="307164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Visual Illustration</a:t>
            </a: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4F27838B-567B-8DBA-DD95-C04B93679AA0}"/>
              </a:ext>
            </a:extLst>
          </p:cNvPr>
          <p:cNvSpPr/>
          <p:nvPr/>
        </p:nvSpPr>
        <p:spPr>
          <a:xfrm>
            <a:off x="3790950" y="3571939"/>
            <a:ext cx="1006021" cy="48260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F8DB7D03-E0D0-05ED-2818-4DCFDCCA2ABE}"/>
              </a:ext>
            </a:extLst>
          </p:cNvPr>
          <p:cNvSpPr/>
          <p:nvPr/>
        </p:nvSpPr>
        <p:spPr>
          <a:xfrm>
            <a:off x="1231418" y="3833547"/>
            <a:ext cx="386384" cy="48260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!!shape3">
            <a:extLst>
              <a:ext uri="{FF2B5EF4-FFF2-40B4-BE49-F238E27FC236}">
                <a16:creationId xmlns:a16="http://schemas.microsoft.com/office/drawing/2014/main" id="{96374A73-1784-364F-F812-0CDFEF55ED15}"/>
              </a:ext>
            </a:extLst>
          </p:cNvPr>
          <p:cNvSpPr/>
          <p:nvPr/>
        </p:nvSpPr>
        <p:spPr>
          <a:xfrm>
            <a:off x="7871220" y="3103157"/>
            <a:ext cx="2755144" cy="2571929"/>
          </a:xfrm>
          <a:custGeom>
            <a:avLst/>
            <a:gdLst>
              <a:gd name="csX0" fmla="*/ 6019 w 2708997"/>
              <a:gd name="csY0" fmla="*/ 0 h 2336090"/>
              <a:gd name="csX1" fmla="*/ 1012040 w 2708997"/>
              <a:gd name="csY1" fmla="*/ 0 h 2336090"/>
              <a:gd name="csX2" fmla="*/ 1012040 w 2708997"/>
              <a:gd name="csY2" fmla="*/ 1848954 h 2336090"/>
              <a:gd name="csX3" fmla="*/ 2093798 w 2708997"/>
              <a:gd name="csY3" fmla="*/ 1848954 h 2336090"/>
              <a:gd name="csX4" fmla="*/ 2093798 w 2708997"/>
              <a:gd name="csY4" fmla="*/ 0 h 2336090"/>
              <a:gd name="csX5" fmla="*/ 2708997 w 2708997"/>
              <a:gd name="csY5" fmla="*/ 0 h 2336090"/>
              <a:gd name="csX6" fmla="*/ 2708997 w 2708997"/>
              <a:gd name="csY6" fmla="*/ 2336090 h 2336090"/>
              <a:gd name="csX7" fmla="*/ 2093798 w 2708997"/>
              <a:gd name="csY7" fmla="*/ 2336090 h 2336090"/>
              <a:gd name="csX8" fmla="*/ 2093798 w 2708997"/>
              <a:gd name="csY8" fmla="*/ 2336089 h 2336090"/>
              <a:gd name="csX9" fmla="*/ 1012040 w 2708997"/>
              <a:gd name="csY9" fmla="*/ 2336089 h 2336090"/>
              <a:gd name="csX10" fmla="*/ 1012040 w 2708997"/>
              <a:gd name="csY10" fmla="*/ 2336090 h 2336090"/>
              <a:gd name="csX11" fmla="*/ 6019 w 2708997"/>
              <a:gd name="csY11" fmla="*/ 2336090 h 2336090"/>
              <a:gd name="csX12" fmla="*/ 6019 w 2708997"/>
              <a:gd name="csY12" fmla="*/ 2336089 h 2336090"/>
              <a:gd name="csX13" fmla="*/ 0 w 2708997"/>
              <a:gd name="csY13" fmla="*/ 2336089 h 2336090"/>
              <a:gd name="csX14" fmla="*/ 0 w 2708997"/>
              <a:gd name="csY14" fmla="*/ 1848954 h 2336090"/>
              <a:gd name="csX15" fmla="*/ 6019 w 2708997"/>
              <a:gd name="csY15" fmla="*/ 1848954 h 23360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2708997" h="2336090">
                <a:moveTo>
                  <a:pt x="6019" y="0"/>
                </a:moveTo>
                <a:lnTo>
                  <a:pt x="1012040" y="0"/>
                </a:lnTo>
                <a:lnTo>
                  <a:pt x="1012040" y="1848954"/>
                </a:lnTo>
                <a:lnTo>
                  <a:pt x="2093798" y="1848954"/>
                </a:lnTo>
                <a:lnTo>
                  <a:pt x="2093798" y="0"/>
                </a:lnTo>
                <a:lnTo>
                  <a:pt x="2708997" y="0"/>
                </a:lnTo>
                <a:lnTo>
                  <a:pt x="2708997" y="2336090"/>
                </a:lnTo>
                <a:lnTo>
                  <a:pt x="2093798" y="2336090"/>
                </a:lnTo>
                <a:lnTo>
                  <a:pt x="2093798" y="2336089"/>
                </a:lnTo>
                <a:lnTo>
                  <a:pt x="1012040" y="2336089"/>
                </a:lnTo>
                <a:lnTo>
                  <a:pt x="1012040" y="2336090"/>
                </a:lnTo>
                <a:lnTo>
                  <a:pt x="6019" y="2336090"/>
                </a:lnTo>
                <a:lnTo>
                  <a:pt x="6019" y="2336089"/>
                </a:lnTo>
                <a:lnTo>
                  <a:pt x="0" y="2336089"/>
                </a:lnTo>
                <a:lnTo>
                  <a:pt x="0" y="1848954"/>
                </a:lnTo>
                <a:lnTo>
                  <a:pt x="6019" y="1848954"/>
                </a:lnTo>
                <a:close/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AF65C42-D1C3-45CA-093B-77FCE0995D08}"/>
              </a:ext>
            </a:extLst>
          </p:cNvPr>
          <p:cNvSpPr/>
          <p:nvPr/>
        </p:nvSpPr>
        <p:spPr>
          <a:xfrm>
            <a:off x="7632687" y="5240796"/>
            <a:ext cx="3225814" cy="3553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Base BDP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93464AF-B3B4-D0E4-55BB-6E349DCD24D0}"/>
              </a:ext>
            </a:extLst>
          </p:cNvPr>
          <p:cNvSpPr/>
          <p:nvPr/>
        </p:nvSpPr>
        <p:spPr>
          <a:xfrm>
            <a:off x="7890326" y="2278405"/>
            <a:ext cx="3122632" cy="6118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2400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Eq. holds when the queue is not empty</a:t>
            </a:r>
          </a:p>
        </p:txBody>
      </p:sp>
    </p:spTree>
    <p:extLst>
      <p:ext uri="{BB962C8B-B14F-4D97-AF65-F5344CB8AC3E}">
        <p14:creationId xmlns:p14="http://schemas.microsoft.com/office/powerpoint/2010/main" val="3288850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267EE-24E0-186C-C2FF-350BC09F2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2C575FF-4041-C951-AF6D-2586C4A3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8475F01-6356-4B5F-B80C-174280418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6" y="608400"/>
            <a:ext cx="11516264" cy="705600"/>
          </a:xfrm>
        </p:spPr>
        <p:txBody>
          <a:bodyPr>
            <a:normAutofit/>
          </a:bodyPr>
          <a:lstStyle/>
          <a:p>
            <a:r>
              <a:rPr lang="en-US" altLang="zh-CN" dirty="0"/>
              <a:t>Principle 2: Delay &amp; Delay Gradient as Precise Signals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094CDD5F-4F0B-9B89-8002-F5D89792D7A4}"/>
              </a:ext>
            </a:extLst>
          </p:cNvPr>
          <p:cNvSpPr/>
          <p:nvPr/>
        </p:nvSpPr>
        <p:spPr>
          <a:xfrm>
            <a:off x="10574198" y="3858609"/>
            <a:ext cx="1238908" cy="397863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cxnSp>
        <p:nvCxnSpPr>
          <p:cNvPr id="64" name="连接符: 肘形 63">
            <a:extLst>
              <a:ext uri="{FF2B5EF4-FFF2-40B4-BE49-F238E27FC236}">
                <a16:creationId xmlns:a16="http://schemas.microsoft.com/office/drawing/2014/main" id="{FBE45F67-758C-AA80-F824-330DD4FD65C8}"/>
              </a:ext>
            </a:extLst>
          </p:cNvPr>
          <p:cNvCxnSpPr>
            <a:cxnSpLocks/>
            <a:stCxn id="59" idx="0"/>
            <a:endCxn id="36" idx="0"/>
          </p:cNvCxnSpPr>
          <p:nvPr/>
        </p:nvCxnSpPr>
        <p:spPr>
          <a:xfrm rot="16200000" flipV="1">
            <a:off x="9135086" y="1800042"/>
            <a:ext cx="662028" cy="3455105"/>
          </a:xfrm>
          <a:prstGeom prst="bentConnector3">
            <a:avLst>
              <a:gd name="adj1" fmla="val 145492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连接符: 肘形 64">
            <a:extLst>
              <a:ext uri="{FF2B5EF4-FFF2-40B4-BE49-F238E27FC236}">
                <a16:creationId xmlns:a16="http://schemas.microsoft.com/office/drawing/2014/main" id="{80088432-4DE4-EED0-1C4E-9A57B93F036C}"/>
              </a:ext>
            </a:extLst>
          </p:cNvPr>
          <p:cNvCxnSpPr>
            <a:cxnSpLocks/>
            <a:stCxn id="59" idx="2"/>
            <a:endCxn id="29" idx="2"/>
          </p:cNvCxnSpPr>
          <p:nvPr/>
        </p:nvCxnSpPr>
        <p:spPr>
          <a:xfrm rot="5400000">
            <a:off x="9218281" y="2776739"/>
            <a:ext cx="495639" cy="3455105"/>
          </a:xfrm>
          <a:prstGeom prst="bentConnector3">
            <a:avLst>
              <a:gd name="adj1" fmla="val 166621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>
            <a:extLst>
              <a:ext uri="{FF2B5EF4-FFF2-40B4-BE49-F238E27FC236}">
                <a16:creationId xmlns:a16="http://schemas.microsoft.com/office/drawing/2014/main" id="{7F038265-65E7-932F-25CA-FF3870540B74}"/>
              </a:ext>
            </a:extLst>
          </p:cNvPr>
          <p:cNvSpPr/>
          <p:nvPr/>
        </p:nvSpPr>
        <p:spPr>
          <a:xfrm>
            <a:off x="10617964" y="3858609"/>
            <a:ext cx="1195142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Receiver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F6DC0B8F-4A0F-E683-6A53-CD3EA15FDE2B}"/>
              </a:ext>
            </a:extLst>
          </p:cNvPr>
          <p:cNvSpPr/>
          <p:nvPr/>
        </p:nvSpPr>
        <p:spPr>
          <a:xfrm>
            <a:off x="6511319" y="2521331"/>
            <a:ext cx="1635631" cy="6118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Sender1’s</a:t>
            </a:r>
          </a:p>
          <a:p>
            <a:pPr>
              <a:lnSpc>
                <a:spcPts val="2000"/>
              </a:lnSpc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window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A42E2B4-40F9-563F-B709-8F06650404CC}"/>
              </a:ext>
            </a:extLst>
          </p:cNvPr>
          <p:cNvGrpSpPr/>
          <p:nvPr/>
        </p:nvGrpSpPr>
        <p:grpSpPr>
          <a:xfrm>
            <a:off x="8885019" y="3792934"/>
            <a:ext cx="1060459" cy="526311"/>
            <a:chOff x="4464050" y="4252686"/>
            <a:chExt cx="622234" cy="443710"/>
          </a:xfrm>
        </p:grpSpPr>
        <p:cxnSp>
          <p:nvCxnSpPr>
            <p:cNvPr id="2" name="!!arrow1">
              <a:extLst>
                <a:ext uri="{FF2B5EF4-FFF2-40B4-BE49-F238E27FC236}">
                  <a16:creationId xmlns:a16="http://schemas.microsoft.com/office/drawing/2014/main" id="{2F51892A-A44E-7371-19EE-ABA31D1A34C5}"/>
                </a:ext>
              </a:extLst>
            </p:cNvPr>
            <p:cNvCxnSpPr>
              <a:cxnSpLocks/>
            </p:cNvCxnSpPr>
            <p:nvPr/>
          </p:nvCxnSpPr>
          <p:spPr>
            <a:xfrm>
              <a:off x="5086284" y="4252686"/>
              <a:ext cx="0" cy="44110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!!arrow1">
              <a:extLst>
                <a:ext uri="{FF2B5EF4-FFF2-40B4-BE49-F238E27FC236}">
                  <a16:creationId xmlns:a16="http://schemas.microsoft.com/office/drawing/2014/main" id="{A90D18C5-B117-70D0-D67C-C5B9DA06F2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4050" y="4696396"/>
              <a:ext cx="622234" cy="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!!arrow1">
              <a:extLst>
                <a:ext uri="{FF2B5EF4-FFF2-40B4-BE49-F238E27FC236}">
                  <a16:creationId xmlns:a16="http://schemas.microsoft.com/office/drawing/2014/main" id="{ED8400BF-1C4D-A514-A960-D571C62A25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4050" y="4252686"/>
              <a:ext cx="622234" cy="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3FD896A7-61DA-C27F-E3CF-12B127189BE6}"/>
              </a:ext>
            </a:extLst>
          </p:cNvPr>
          <p:cNvSpPr/>
          <p:nvPr/>
        </p:nvSpPr>
        <p:spPr>
          <a:xfrm>
            <a:off x="9736458" y="3803163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3AA3EB5-2749-C674-6A30-88D430E4EFEB}"/>
              </a:ext>
            </a:extLst>
          </p:cNvPr>
          <p:cNvSpPr/>
          <p:nvPr/>
        </p:nvSpPr>
        <p:spPr>
          <a:xfrm>
            <a:off x="9527437" y="3803163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A6FFC74-F19B-0572-93E7-39BFA2188010}"/>
              </a:ext>
            </a:extLst>
          </p:cNvPr>
          <p:cNvSpPr/>
          <p:nvPr/>
        </p:nvSpPr>
        <p:spPr>
          <a:xfrm>
            <a:off x="9316761" y="3803163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3029870-128A-D71A-E42B-592C65E3E2BF}"/>
              </a:ext>
            </a:extLst>
          </p:cNvPr>
          <p:cNvSpPr/>
          <p:nvPr/>
        </p:nvSpPr>
        <p:spPr>
          <a:xfrm>
            <a:off x="9101719" y="3803163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7D87234-7BAE-EC7D-773A-8C4F0D60D791}"/>
              </a:ext>
            </a:extLst>
          </p:cNvPr>
          <p:cNvSpPr/>
          <p:nvPr/>
        </p:nvSpPr>
        <p:spPr>
          <a:xfrm>
            <a:off x="7006975" y="4246257"/>
            <a:ext cx="836082" cy="505855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1AA15F4-D18D-4DA1-8F4B-DBA803884ED9}"/>
              </a:ext>
            </a:extLst>
          </p:cNvPr>
          <p:cNvGrpSpPr/>
          <p:nvPr/>
        </p:nvGrpSpPr>
        <p:grpSpPr>
          <a:xfrm>
            <a:off x="7006975" y="4246256"/>
            <a:ext cx="836082" cy="505855"/>
            <a:chOff x="4807960" y="3119922"/>
            <a:chExt cx="1200192" cy="618153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962B4221-5151-F44C-1F57-E808ED4C5AA4}"/>
                </a:ext>
              </a:extLst>
            </p:cNvPr>
            <p:cNvSpPr/>
            <p:nvPr/>
          </p:nvSpPr>
          <p:spPr>
            <a:xfrm>
              <a:off x="5708104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AFDD5D9E-C61A-54FD-F358-2057FDC47BC5}"/>
                </a:ext>
              </a:extLst>
            </p:cNvPr>
            <p:cNvSpPr/>
            <p:nvPr/>
          </p:nvSpPr>
          <p:spPr>
            <a:xfrm>
              <a:off x="5408056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1DD6FAFC-3183-9C42-119C-93C23BFCC011}"/>
                </a:ext>
              </a:extLst>
            </p:cNvPr>
            <p:cNvSpPr/>
            <p:nvPr/>
          </p:nvSpPr>
          <p:spPr>
            <a:xfrm>
              <a:off x="5108008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C15F680-2B22-52CC-4308-CC2D3BF97F62}"/>
                </a:ext>
              </a:extLst>
            </p:cNvPr>
            <p:cNvSpPr/>
            <p:nvPr/>
          </p:nvSpPr>
          <p:spPr>
            <a:xfrm>
              <a:off x="4807960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05AE6726-DB13-5115-1DE9-D4DA07CD75B2}"/>
              </a:ext>
            </a:extLst>
          </p:cNvPr>
          <p:cNvSpPr/>
          <p:nvPr/>
        </p:nvSpPr>
        <p:spPr>
          <a:xfrm>
            <a:off x="7006975" y="3196582"/>
            <a:ext cx="836082" cy="5058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DE0D27D-1F41-08A8-E161-DF2C0B3C9DAB}"/>
              </a:ext>
            </a:extLst>
          </p:cNvPr>
          <p:cNvGrpSpPr/>
          <p:nvPr/>
        </p:nvGrpSpPr>
        <p:grpSpPr>
          <a:xfrm>
            <a:off x="7006975" y="3196581"/>
            <a:ext cx="836082" cy="505855"/>
            <a:chOff x="4807960" y="3119922"/>
            <a:chExt cx="1200192" cy="61815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1DD53021-481C-0D85-B082-94AE7D9AC895}"/>
                </a:ext>
              </a:extLst>
            </p:cNvPr>
            <p:cNvSpPr/>
            <p:nvPr/>
          </p:nvSpPr>
          <p:spPr>
            <a:xfrm>
              <a:off x="5708104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E48D848C-13FE-364A-C2DB-7BEBB3BE55C0}"/>
                </a:ext>
              </a:extLst>
            </p:cNvPr>
            <p:cNvSpPr/>
            <p:nvPr/>
          </p:nvSpPr>
          <p:spPr>
            <a:xfrm>
              <a:off x="5408056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4224F44E-92BD-7266-39BA-25ACBDC26EB3}"/>
                </a:ext>
              </a:extLst>
            </p:cNvPr>
            <p:cNvSpPr/>
            <p:nvPr/>
          </p:nvSpPr>
          <p:spPr>
            <a:xfrm>
              <a:off x="5108008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7D8CAFA3-8961-934B-2239-86AA89A1ABEC}"/>
                </a:ext>
              </a:extLst>
            </p:cNvPr>
            <p:cNvSpPr/>
            <p:nvPr/>
          </p:nvSpPr>
          <p:spPr>
            <a:xfrm>
              <a:off x="4807960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</p:grp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71EDF2C6-690B-69F2-2E9D-AAB09F13176E}"/>
              </a:ext>
            </a:extLst>
          </p:cNvPr>
          <p:cNvCxnSpPr/>
          <p:nvPr/>
        </p:nvCxnSpPr>
        <p:spPr>
          <a:xfrm>
            <a:off x="7885675" y="3449508"/>
            <a:ext cx="971413" cy="5820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ABDA90F0-EBD9-8259-F6D5-EB3D83696118}"/>
              </a:ext>
            </a:extLst>
          </p:cNvPr>
          <p:cNvSpPr/>
          <p:nvPr/>
        </p:nvSpPr>
        <p:spPr>
          <a:xfrm>
            <a:off x="8408226" y="3212170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3F33689F-2C0B-C9E3-7D67-3AB6DDDABC23}"/>
              </a:ext>
            </a:extLst>
          </p:cNvPr>
          <p:cNvCxnSpPr>
            <a:cxnSpLocks/>
          </p:cNvCxnSpPr>
          <p:nvPr/>
        </p:nvCxnSpPr>
        <p:spPr>
          <a:xfrm flipV="1">
            <a:off x="7904253" y="4031508"/>
            <a:ext cx="952835" cy="46767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C63338BC-A90F-45D0-7A4E-FB8AF0F3C548}"/>
              </a:ext>
            </a:extLst>
          </p:cNvPr>
          <p:cNvSpPr/>
          <p:nvPr/>
        </p:nvSpPr>
        <p:spPr>
          <a:xfrm>
            <a:off x="8127547" y="4372720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B61D781B-15CE-08C3-2393-77F8B48BA7B9}"/>
              </a:ext>
            </a:extLst>
          </p:cNvPr>
          <p:cNvCxnSpPr>
            <a:cxnSpLocks/>
            <a:stCxn id="17" idx="3"/>
            <a:endCxn id="59" idx="1"/>
          </p:cNvCxnSpPr>
          <p:nvPr/>
        </p:nvCxnSpPr>
        <p:spPr>
          <a:xfrm>
            <a:off x="9945478" y="4056091"/>
            <a:ext cx="628720" cy="145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>
            <a:extLst>
              <a:ext uri="{FF2B5EF4-FFF2-40B4-BE49-F238E27FC236}">
                <a16:creationId xmlns:a16="http://schemas.microsoft.com/office/drawing/2014/main" id="{90F5D149-F4A4-24AE-680D-5F1209A38171}"/>
              </a:ext>
            </a:extLst>
          </p:cNvPr>
          <p:cNvSpPr/>
          <p:nvPr/>
        </p:nvSpPr>
        <p:spPr>
          <a:xfrm>
            <a:off x="10312834" y="3449508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14BECF34-8DF8-769D-4C2A-4614419DC8B8}"/>
              </a:ext>
            </a:extLst>
          </p:cNvPr>
          <p:cNvSpPr/>
          <p:nvPr/>
        </p:nvSpPr>
        <p:spPr>
          <a:xfrm>
            <a:off x="10025814" y="3449508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96493682-A032-D739-3765-D7F670FF0D3B}"/>
              </a:ext>
            </a:extLst>
          </p:cNvPr>
          <p:cNvSpPr/>
          <p:nvPr/>
        </p:nvSpPr>
        <p:spPr>
          <a:xfrm>
            <a:off x="6699453" y="3879572"/>
            <a:ext cx="1490258" cy="3777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S2’s win.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ADCBD46F-B0E0-B513-E216-0F5082ACDD2D}"/>
                  </a:ext>
                </a:extLst>
              </p:cNvPr>
              <p:cNvSpPr/>
              <p:nvPr/>
            </p:nvSpPr>
            <p:spPr>
              <a:xfrm>
                <a:off x="567317" y="2795038"/>
                <a:ext cx="5098253" cy="866904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𝑑</m:t>
                      </m:r>
                      <m:d>
                        <m:d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d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𝑅𝑇</m:t>
                      </m:r>
                      <m:sSub>
                        <m:sSub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𝑏𝑎𝑠𝑒</m:t>
                          </m:r>
                        </m:sub>
                      </m:sSub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d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𝑅𝑇</m:t>
                      </m:r>
                      <m:sSub>
                        <m:sSub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𝑏𝑎𝑠𝑒</m:t>
                          </m:r>
                        </m:sub>
                      </m:sSub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+</m:t>
                      </m:r>
                      <m:f>
                        <m:f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CN" sz="2400" b="0" i="1" spc="-200" dirty="0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pc="-200" dirty="0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altLang="zh-CN" sz="2400" b="0" i="1" spc="-200" dirty="0">
                  <a:solidFill>
                    <a:schemeClr val="bg1"/>
                  </a:solidFill>
                  <a:latin typeface="Cambria Math" panose="02040503050406030204" pitchFamily="18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ADCBD46F-B0E0-B513-E216-0F5082ACDD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17" y="2795038"/>
                <a:ext cx="5098253" cy="8669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ACBD70D4-72AD-7FE6-382A-72249853A691}"/>
                  </a:ext>
                </a:extLst>
              </p:cNvPr>
              <p:cNvSpPr txBox="1"/>
              <p:nvPr/>
            </p:nvSpPr>
            <p:spPr>
              <a:xfrm>
                <a:off x="1210114" y="3609823"/>
                <a:ext cx="4658408" cy="866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𝑅𝑇</m:t>
                      </m:r>
                      <m:sSub>
                        <m:sSubPr>
                          <m:ctrlPr>
                            <a:rPr lang="en-US" altLang="zh-CN" sz="240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𝑏𝑎𝑠𝑒</m:t>
                          </m:r>
                        </m:sub>
                      </m:sSub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+</m:t>
                      </m:r>
                      <m:f>
                        <m:f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∑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−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𝐵𝐷</m:t>
                          </m:r>
                          <m:sSub>
                            <m:sSub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𝑏𝑎𝑠𝑒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∑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altLang="zh-CN" sz="2400" i="1" spc="-200" dirty="0">
                  <a:latin typeface="Cambria Math" panose="02040503050406030204" pitchFamily="18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ACBD70D4-72AD-7FE6-382A-72249853A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14" y="3609823"/>
                <a:ext cx="4658408" cy="866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56996B7E-9CED-68C2-C919-0F6CA8CDCF7D}"/>
                  </a:ext>
                </a:extLst>
              </p:cNvPr>
              <p:cNvSpPr txBox="1"/>
              <p:nvPr/>
            </p:nvSpPr>
            <p:spPr>
              <a:xfrm>
                <a:off x="1179252" y="4466725"/>
                <a:ext cx="1436915" cy="866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≤</m:t>
                      </m:r>
                      <m:f>
                        <m:f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∑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𝑤</m:t>
                          </m:r>
                          <m:d>
                            <m:d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altLang="zh-CN" sz="2400" i="1" spc="-200" dirty="0">
                  <a:latin typeface="Cambria Math" panose="02040503050406030204" pitchFamily="18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56996B7E-9CED-68C2-C919-0F6CA8CDC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252" y="4466725"/>
                <a:ext cx="1436915" cy="8669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矩形: 圆角 110">
            <a:extLst>
              <a:ext uri="{FF2B5EF4-FFF2-40B4-BE49-F238E27FC236}">
                <a16:creationId xmlns:a16="http://schemas.microsoft.com/office/drawing/2014/main" id="{2C968341-4C3C-8331-C141-157F7CBFA6F7}"/>
              </a:ext>
            </a:extLst>
          </p:cNvPr>
          <p:cNvSpPr/>
          <p:nvPr/>
        </p:nvSpPr>
        <p:spPr>
          <a:xfrm>
            <a:off x="464457" y="2101657"/>
            <a:ext cx="5514643" cy="3707411"/>
          </a:xfrm>
          <a:prstGeom prst="roundRect">
            <a:avLst>
              <a:gd name="adj" fmla="val 10242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03BB71DF-D9D9-4475-5E56-8B72F5697949}"/>
              </a:ext>
            </a:extLst>
          </p:cNvPr>
          <p:cNvSpPr txBox="1"/>
          <p:nvPr/>
        </p:nvSpPr>
        <p:spPr>
          <a:xfrm>
            <a:off x="1135654" y="1792280"/>
            <a:ext cx="396157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Analytical Formulation</a:t>
            </a:r>
          </a:p>
        </p:txBody>
      </p:sp>
      <p:sp>
        <p:nvSpPr>
          <p:cNvPr id="113" name="矩形: 圆角 112">
            <a:extLst>
              <a:ext uri="{FF2B5EF4-FFF2-40B4-BE49-F238E27FC236}">
                <a16:creationId xmlns:a16="http://schemas.microsoft.com/office/drawing/2014/main" id="{880ADC7F-90B9-8C1B-3908-EE58FA1DE7AE}"/>
              </a:ext>
            </a:extLst>
          </p:cNvPr>
          <p:cNvSpPr/>
          <p:nvPr/>
        </p:nvSpPr>
        <p:spPr>
          <a:xfrm>
            <a:off x="6411227" y="2101657"/>
            <a:ext cx="5514643" cy="3707411"/>
          </a:xfrm>
          <a:prstGeom prst="roundRect">
            <a:avLst>
              <a:gd name="adj" fmla="val 10242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E00AB73F-7EFA-BC6A-F051-4D50684B7B89}"/>
              </a:ext>
            </a:extLst>
          </p:cNvPr>
          <p:cNvSpPr txBox="1"/>
          <p:nvPr/>
        </p:nvSpPr>
        <p:spPr>
          <a:xfrm>
            <a:off x="7709773" y="1792280"/>
            <a:ext cx="307164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Visual Illustration</a:t>
            </a: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F37AED10-9AA5-A8A4-1F2A-D4FCFCBC54FF}"/>
              </a:ext>
            </a:extLst>
          </p:cNvPr>
          <p:cNvSpPr/>
          <p:nvPr/>
        </p:nvSpPr>
        <p:spPr>
          <a:xfrm>
            <a:off x="1210114" y="4752111"/>
            <a:ext cx="408274" cy="34636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19F35A4-5604-609A-60AA-D02AB49EC658}"/>
              </a:ext>
            </a:extLst>
          </p:cNvPr>
          <p:cNvSpPr txBox="1"/>
          <p:nvPr/>
        </p:nvSpPr>
        <p:spPr>
          <a:xfrm>
            <a:off x="2582364" y="4721795"/>
            <a:ext cx="3248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Equality hold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s</a:t>
            </a: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 when window-bounded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FA749DBE-6128-4613-9B11-7A1DDBA0AEDA}"/>
                  </a:ext>
                </a:extLst>
              </p:cNvPr>
              <p:cNvSpPr/>
              <p:nvPr/>
            </p:nvSpPr>
            <p:spPr>
              <a:xfrm>
                <a:off x="6554080" y="5295200"/>
                <a:ext cx="5427463" cy="355225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altLang="zh-CN" sz="2400" dirty="0">
                    <a:latin typeface="Trebuchet MS" panose="020B0603020202020204" pitchFamily="34" charset="0"/>
                    <a:ea typeface="+mn-lt"/>
                    <a:cs typeface="+mn-lt"/>
                  </a:rPr>
                  <a:t>Tot. window</a:t>
                </a:r>
                <a:r>
                  <a:rPr lang="en-US" altLang="zh-CN" sz="2400" spc="-200" dirty="0">
                    <a:ea typeface="+mn-lt"/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spc="-200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∑</m:t>
                    </m:r>
                    <m:r>
                      <a:rPr lang="en-US" altLang="zh-CN" sz="2400" i="1" spc="-200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𝑤</m:t>
                    </m:r>
                    <m:d>
                      <m:dPr>
                        <m:ctrlPr>
                          <a:rPr lang="en-US" altLang="zh-CN" sz="2400" i="1" spc="-200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dPr>
                      <m:e>
                        <m:r>
                          <a:rPr lang="en-US" altLang="zh-CN" sz="2400" i="1" spc="-200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i="1" dirty="0">
                    <a:latin typeface="Trebuchet MS" panose="020B0603020202020204" pitchFamily="34" charset="0"/>
                    <a:ea typeface="+mn-lt"/>
                    <a:cs typeface="+mn-lt"/>
                  </a:rPr>
                  <a:t>=</a:t>
                </a:r>
                <a:r>
                  <a:rPr lang="en-US" altLang="zh-CN" sz="2400" dirty="0">
                    <a:latin typeface="Trebuchet MS" panose="020B0603020202020204" pitchFamily="34" charset="0"/>
                    <a:ea typeface="+mn-lt"/>
                    <a:cs typeface="+mn-lt"/>
                  </a:rPr>
                  <a:t>8, inflight</a:t>
                </a:r>
                <a:r>
                  <a:rPr lang="en-US" altLang="zh-CN" sz="2400" spc="-200" dirty="0">
                    <a:ea typeface="+mn-lt"/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spc="-200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∑</m:t>
                    </m:r>
                    <m:r>
                      <a:rPr lang="en-US" altLang="zh-CN" sz="2400" b="0" i="1" spc="-200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𝑖</m:t>
                    </m:r>
                    <m:d>
                      <m:dPr>
                        <m:ctrlPr>
                          <a:rPr lang="en-US" altLang="zh-CN" sz="2400" i="1" spc="-200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dPr>
                      <m:e>
                        <m:r>
                          <a:rPr lang="en-US" altLang="zh-CN" sz="2400" i="1" spc="-200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i="1" dirty="0">
                    <a:latin typeface="Trebuchet MS" panose="020B0603020202020204" pitchFamily="34" charset="0"/>
                    <a:ea typeface="+mn-lt"/>
                    <a:cs typeface="+mn-lt"/>
                  </a:rPr>
                  <a:t>=</a:t>
                </a:r>
                <a:r>
                  <a:rPr lang="en-US" altLang="zh-CN" sz="2400" dirty="0">
                    <a:latin typeface="Trebuchet MS" panose="020B0603020202020204" pitchFamily="34" charset="0"/>
                    <a:ea typeface="+mn-lt"/>
                    <a:cs typeface="+mn-lt"/>
                  </a:rPr>
                  <a:t>8</a:t>
                </a:r>
                <a:r>
                  <a:rPr lang="en-US" altLang="zh-CN" sz="2400" i="1" dirty="0">
                    <a:latin typeface="Trebuchet MS" panose="020B0603020202020204" pitchFamily="34" charset="0"/>
                    <a:ea typeface="+mn-lt"/>
                    <a:cs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FA749DBE-6128-4613-9B11-7A1DDBA0A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80" y="5295200"/>
                <a:ext cx="5427463" cy="355225"/>
              </a:xfrm>
              <a:prstGeom prst="rect">
                <a:avLst/>
              </a:prstGeom>
              <a:blipFill>
                <a:blip r:embed="rId6"/>
                <a:stretch>
                  <a:fillRect l="-1685" t="-44828" b="-379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895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F535E-DA8B-335D-C106-7A42DFF83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A35D24A-0F87-2A4C-77F3-5B23D4C32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19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EF3B3E54-6EAE-F3EA-CF36-1441AF8CC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6" y="608400"/>
            <a:ext cx="11516264" cy="705600"/>
          </a:xfrm>
        </p:spPr>
        <p:txBody>
          <a:bodyPr>
            <a:normAutofit/>
          </a:bodyPr>
          <a:lstStyle/>
          <a:p>
            <a:r>
              <a:rPr lang="en-US" altLang="zh-CN" dirty="0"/>
              <a:t>Principle 2: Delay &amp; Delay Gradient as Precise Signals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0EE1EE94-B3FA-6B18-553C-7A80E92A9CB4}"/>
              </a:ext>
            </a:extLst>
          </p:cNvPr>
          <p:cNvSpPr/>
          <p:nvPr/>
        </p:nvSpPr>
        <p:spPr>
          <a:xfrm>
            <a:off x="10574198" y="3858609"/>
            <a:ext cx="1238908" cy="397863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cxnSp>
        <p:nvCxnSpPr>
          <p:cNvPr id="64" name="连接符: 肘形 63">
            <a:extLst>
              <a:ext uri="{FF2B5EF4-FFF2-40B4-BE49-F238E27FC236}">
                <a16:creationId xmlns:a16="http://schemas.microsoft.com/office/drawing/2014/main" id="{F48224D9-5283-C3E7-EFD8-50F396086ABF}"/>
              </a:ext>
            </a:extLst>
          </p:cNvPr>
          <p:cNvCxnSpPr>
            <a:cxnSpLocks/>
            <a:stCxn id="59" idx="0"/>
            <a:endCxn id="36" idx="0"/>
          </p:cNvCxnSpPr>
          <p:nvPr/>
        </p:nvCxnSpPr>
        <p:spPr>
          <a:xfrm rot="16200000" flipV="1">
            <a:off x="9135086" y="1800042"/>
            <a:ext cx="662028" cy="3455105"/>
          </a:xfrm>
          <a:prstGeom prst="bentConnector3">
            <a:avLst>
              <a:gd name="adj1" fmla="val 145492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连接符: 肘形 64">
            <a:extLst>
              <a:ext uri="{FF2B5EF4-FFF2-40B4-BE49-F238E27FC236}">
                <a16:creationId xmlns:a16="http://schemas.microsoft.com/office/drawing/2014/main" id="{75CFEC79-9433-F5FE-324E-32057B8B2650}"/>
              </a:ext>
            </a:extLst>
          </p:cNvPr>
          <p:cNvCxnSpPr>
            <a:cxnSpLocks/>
            <a:stCxn id="59" idx="2"/>
            <a:endCxn id="29" idx="2"/>
          </p:cNvCxnSpPr>
          <p:nvPr/>
        </p:nvCxnSpPr>
        <p:spPr>
          <a:xfrm rot="5400000">
            <a:off x="9218281" y="2776739"/>
            <a:ext cx="495639" cy="3455105"/>
          </a:xfrm>
          <a:prstGeom prst="bentConnector3">
            <a:avLst>
              <a:gd name="adj1" fmla="val 166621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>
            <a:extLst>
              <a:ext uri="{FF2B5EF4-FFF2-40B4-BE49-F238E27FC236}">
                <a16:creationId xmlns:a16="http://schemas.microsoft.com/office/drawing/2014/main" id="{EC6D75A1-E7EF-6404-C9C0-3E43E475A34A}"/>
              </a:ext>
            </a:extLst>
          </p:cNvPr>
          <p:cNvSpPr/>
          <p:nvPr/>
        </p:nvSpPr>
        <p:spPr>
          <a:xfrm>
            <a:off x="10617964" y="3858609"/>
            <a:ext cx="1195142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Receiver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F1B7A9DA-C11B-E111-3A71-327B203FC27D}"/>
              </a:ext>
            </a:extLst>
          </p:cNvPr>
          <p:cNvSpPr/>
          <p:nvPr/>
        </p:nvSpPr>
        <p:spPr>
          <a:xfrm>
            <a:off x="6511319" y="2521331"/>
            <a:ext cx="1635631" cy="6118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Sender1’s</a:t>
            </a:r>
          </a:p>
          <a:p>
            <a:pPr>
              <a:lnSpc>
                <a:spcPts val="2000"/>
              </a:lnSpc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window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5AC9926-A911-7B56-D86F-A9C784956255}"/>
              </a:ext>
            </a:extLst>
          </p:cNvPr>
          <p:cNvGrpSpPr/>
          <p:nvPr/>
        </p:nvGrpSpPr>
        <p:grpSpPr>
          <a:xfrm>
            <a:off x="8885019" y="3792934"/>
            <a:ext cx="1060459" cy="526311"/>
            <a:chOff x="4464050" y="4252686"/>
            <a:chExt cx="622234" cy="443710"/>
          </a:xfrm>
        </p:grpSpPr>
        <p:cxnSp>
          <p:nvCxnSpPr>
            <p:cNvPr id="2" name="!!arrow1">
              <a:extLst>
                <a:ext uri="{FF2B5EF4-FFF2-40B4-BE49-F238E27FC236}">
                  <a16:creationId xmlns:a16="http://schemas.microsoft.com/office/drawing/2014/main" id="{64A08F2B-3EE4-6B13-C17B-7341EEB265E7}"/>
                </a:ext>
              </a:extLst>
            </p:cNvPr>
            <p:cNvCxnSpPr>
              <a:cxnSpLocks/>
            </p:cNvCxnSpPr>
            <p:nvPr/>
          </p:nvCxnSpPr>
          <p:spPr>
            <a:xfrm>
              <a:off x="5086284" y="4252686"/>
              <a:ext cx="0" cy="44110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!!arrow1">
              <a:extLst>
                <a:ext uri="{FF2B5EF4-FFF2-40B4-BE49-F238E27FC236}">
                  <a16:creationId xmlns:a16="http://schemas.microsoft.com/office/drawing/2014/main" id="{BE019919-8716-0DC7-59F7-61B8A4F90F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4050" y="4696396"/>
              <a:ext cx="622234" cy="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!!arrow1">
              <a:extLst>
                <a:ext uri="{FF2B5EF4-FFF2-40B4-BE49-F238E27FC236}">
                  <a16:creationId xmlns:a16="http://schemas.microsoft.com/office/drawing/2014/main" id="{2020ED72-AD86-D0A0-D280-6EB4D72081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4050" y="4252686"/>
              <a:ext cx="622234" cy="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39349A88-A80A-BBDC-1EB0-59BC10630432}"/>
              </a:ext>
            </a:extLst>
          </p:cNvPr>
          <p:cNvSpPr/>
          <p:nvPr/>
        </p:nvSpPr>
        <p:spPr>
          <a:xfrm>
            <a:off x="9736458" y="3803163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7763A85-0A3B-B890-3117-F31458E0885D}"/>
              </a:ext>
            </a:extLst>
          </p:cNvPr>
          <p:cNvSpPr/>
          <p:nvPr/>
        </p:nvSpPr>
        <p:spPr>
          <a:xfrm>
            <a:off x="9527437" y="3803163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9695669-2767-E4F0-46BE-AB9FE1AF3B52}"/>
              </a:ext>
            </a:extLst>
          </p:cNvPr>
          <p:cNvSpPr/>
          <p:nvPr/>
        </p:nvSpPr>
        <p:spPr>
          <a:xfrm>
            <a:off x="9316761" y="3803163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B32AA6D-A6A8-8965-49EB-D0D9634294F6}"/>
              </a:ext>
            </a:extLst>
          </p:cNvPr>
          <p:cNvSpPr/>
          <p:nvPr/>
        </p:nvSpPr>
        <p:spPr>
          <a:xfrm>
            <a:off x="9101719" y="3803163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CEA0151-F9A1-3D89-060A-4C4147171A11}"/>
              </a:ext>
            </a:extLst>
          </p:cNvPr>
          <p:cNvSpPr/>
          <p:nvPr/>
        </p:nvSpPr>
        <p:spPr>
          <a:xfrm>
            <a:off x="6795173" y="4246257"/>
            <a:ext cx="1047883" cy="505855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A936754-7EF3-8A12-083E-A4919A3DAC3F}"/>
              </a:ext>
            </a:extLst>
          </p:cNvPr>
          <p:cNvGrpSpPr/>
          <p:nvPr/>
        </p:nvGrpSpPr>
        <p:grpSpPr>
          <a:xfrm>
            <a:off x="6797127" y="4246256"/>
            <a:ext cx="1045931" cy="505855"/>
            <a:chOff x="4506723" y="3119922"/>
            <a:chExt cx="1501429" cy="618153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4A30250-2296-D46A-D950-517B6BBDC3C2}"/>
                </a:ext>
              </a:extLst>
            </p:cNvPr>
            <p:cNvSpPr/>
            <p:nvPr/>
          </p:nvSpPr>
          <p:spPr>
            <a:xfrm>
              <a:off x="5708104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1DDF83F5-455E-E35C-6D2C-79E71EB0ADE3}"/>
                </a:ext>
              </a:extLst>
            </p:cNvPr>
            <p:cNvSpPr/>
            <p:nvPr/>
          </p:nvSpPr>
          <p:spPr>
            <a:xfrm>
              <a:off x="5408056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D46F0A9E-3C15-3FDB-284E-430FC1B33E07}"/>
                </a:ext>
              </a:extLst>
            </p:cNvPr>
            <p:cNvSpPr/>
            <p:nvPr/>
          </p:nvSpPr>
          <p:spPr>
            <a:xfrm>
              <a:off x="5108008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FD2E1B17-AE66-2031-392E-9E3AA3A7B86F}"/>
                </a:ext>
              </a:extLst>
            </p:cNvPr>
            <p:cNvSpPr/>
            <p:nvPr/>
          </p:nvSpPr>
          <p:spPr>
            <a:xfrm>
              <a:off x="4807960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4848097-11C6-4CF1-2A4C-4A8142E2CE6B}"/>
                </a:ext>
              </a:extLst>
            </p:cNvPr>
            <p:cNvSpPr/>
            <p:nvPr/>
          </p:nvSpPr>
          <p:spPr>
            <a:xfrm>
              <a:off x="4506723" y="3119922"/>
              <a:ext cx="300049" cy="6181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902D577C-29DF-584C-AE15-31915B440807}"/>
              </a:ext>
            </a:extLst>
          </p:cNvPr>
          <p:cNvSpPr/>
          <p:nvPr/>
        </p:nvSpPr>
        <p:spPr>
          <a:xfrm>
            <a:off x="6795173" y="3196582"/>
            <a:ext cx="1047884" cy="5058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DD86EF7D-EFA8-05E8-D1B0-C931A6DBB4E8}"/>
              </a:ext>
            </a:extLst>
          </p:cNvPr>
          <p:cNvGrpSpPr/>
          <p:nvPr/>
        </p:nvGrpSpPr>
        <p:grpSpPr>
          <a:xfrm>
            <a:off x="6797308" y="3196581"/>
            <a:ext cx="1045748" cy="505855"/>
            <a:chOff x="4506985" y="3119922"/>
            <a:chExt cx="1501167" cy="61815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EDE03733-E5F3-6DEE-9CFC-F81A46ADD8E2}"/>
                </a:ext>
              </a:extLst>
            </p:cNvPr>
            <p:cNvSpPr/>
            <p:nvPr/>
          </p:nvSpPr>
          <p:spPr>
            <a:xfrm>
              <a:off x="5708104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823F3E82-3CCB-2D57-F79B-CA3F3775CC51}"/>
                </a:ext>
              </a:extLst>
            </p:cNvPr>
            <p:cNvSpPr/>
            <p:nvPr/>
          </p:nvSpPr>
          <p:spPr>
            <a:xfrm>
              <a:off x="5408056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E4196A83-B929-64DE-2A60-BA4CEE65B0B6}"/>
                </a:ext>
              </a:extLst>
            </p:cNvPr>
            <p:cNvSpPr/>
            <p:nvPr/>
          </p:nvSpPr>
          <p:spPr>
            <a:xfrm>
              <a:off x="5108008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D2C6F295-75DE-BB18-20AC-9A9B0FF45F41}"/>
                </a:ext>
              </a:extLst>
            </p:cNvPr>
            <p:cNvSpPr/>
            <p:nvPr/>
          </p:nvSpPr>
          <p:spPr>
            <a:xfrm>
              <a:off x="4807960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FFFB02B-C657-E159-138E-D6922C1B702D}"/>
                </a:ext>
              </a:extLst>
            </p:cNvPr>
            <p:cNvSpPr/>
            <p:nvPr/>
          </p:nvSpPr>
          <p:spPr>
            <a:xfrm>
              <a:off x="4506985" y="3119922"/>
              <a:ext cx="300049" cy="61815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</p:grp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EDD3DC7A-C7B2-F84A-4A91-D22C45C21040}"/>
              </a:ext>
            </a:extLst>
          </p:cNvPr>
          <p:cNvCxnSpPr/>
          <p:nvPr/>
        </p:nvCxnSpPr>
        <p:spPr>
          <a:xfrm>
            <a:off x="7885675" y="3449508"/>
            <a:ext cx="971413" cy="5820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69F5A2A7-7975-9754-BF94-2A73D3FAAAC7}"/>
              </a:ext>
            </a:extLst>
          </p:cNvPr>
          <p:cNvSpPr/>
          <p:nvPr/>
        </p:nvSpPr>
        <p:spPr>
          <a:xfrm>
            <a:off x="8408226" y="3212170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864FFC0B-DFE3-1477-EDF5-F759EF686012}"/>
              </a:ext>
            </a:extLst>
          </p:cNvPr>
          <p:cNvCxnSpPr>
            <a:cxnSpLocks/>
          </p:cNvCxnSpPr>
          <p:nvPr/>
        </p:nvCxnSpPr>
        <p:spPr>
          <a:xfrm flipV="1">
            <a:off x="7904253" y="4031508"/>
            <a:ext cx="952835" cy="46767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2CD6E43A-9EDF-75F9-F758-C189614420D4}"/>
              </a:ext>
            </a:extLst>
          </p:cNvPr>
          <p:cNvSpPr/>
          <p:nvPr/>
        </p:nvSpPr>
        <p:spPr>
          <a:xfrm>
            <a:off x="8127547" y="4372720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D363D35B-D1CF-69D9-D75E-11988ED3B888}"/>
              </a:ext>
            </a:extLst>
          </p:cNvPr>
          <p:cNvCxnSpPr>
            <a:cxnSpLocks/>
            <a:stCxn id="17" idx="3"/>
            <a:endCxn id="59" idx="1"/>
          </p:cNvCxnSpPr>
          <p:nvPr/>
        </p:nvCxnSpPr>
        <p:spPr>
          <a:xfrm>
            <a:off x="9945478" y="4056091"/>
            <a:ext cx="628720" cy="145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>
            <a:extLst>
              <a:ext uri="{FF2B5EF4-FFF2-40B4-BE49-F238E27FC236}">
                <a16:creationId xmlns:a16="http://schemas.microsoft.com/office/drawing/2014/main" id="{3AC599BB-61AC-0F00-077C-D39683950CF1}"/>
              </a:ext>
            </a:extLst>
          </p:cNvPr>
          <p:cNvSpPr/>
          <p:nvPr/>
        </p:nvSpPr>
        <p:spPr>
          <a:xfrm>
            <a:off x="10312834" y="3449508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803ABF22-B526-C3C2-9DC1-1470F3489E6B}"/>
              </a:ext>
            </a:extLst>
          </p:cNvPr>
          <p:cNvSpPr/>
          <p:nvPr/>
        </p:nvSpPr>
        <p:spPr>
          <a:xfrm>
            <a:off x="10025814" y="3449508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BFEA6E14-41A6-72D3-03F1-C36A4E268461}"/>
              </a:ext>
            </a:extLst>
          </p:cNvPr>
          <p:cNvSpPr/>
          <p:nvPr/>
        </p:nvSpPr>
        <p:spPr>
          <a:xfrm>
            <a:off x="6699453" y="3879572"/>
            <a:ext cx="1490258" cy="3777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S2’s win.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1B661DEA-AC0E-A397-86D8-80FEB3DF668B}"/>
                  </a:ext>
                </a:extLst>
              </p:cNvPr>
              <p:cNvSpPr/>
              <p:nvPr/>
            </p:nvSpPr>
            <p:spPr>
              <a:xfrm>
                <a:off x="567317" y="2795038"/>
                <a:ext cx="5098253" cy="866904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𝑑</m:t>
                      </m:r>
                      <m:d>
                        <m:d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d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𝑅𝑇</m:t>
                      </m:r>
                      <m:sSub>
                        <m:sSub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𝑏𝑎𝑠𝑒</m:t>
                          </m:r>
                        </m:sub>
                      </m:sSub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d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𝑅𝑇</m:t>
                      </m:r>
                      <m:sSub>
                        <m:sSub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𝑏𝑎𝑠𝑒</m:t>
                          </m:r>
                        </m:sub>
                      </m:sSub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+</m:t>
                      </m:r>
                      <m:f>
                        <m:f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CN" sz="2400" b="0" i="1" spc="-200" dirty="0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pc="-200" dirty="0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altLang="zh-CN" sz="2400" b="0" i="1" spc="-200" dirty="0">
                  <a:solidFill>
                    <a:schemeClr val="bg1"/>
                  </a:solidFill>
                  <a:latin typeface="Cambria Math" panose="02040503050406030204" pitchFamily="18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1B661DEA-AC0E-A397-86D8-80FEB3DF66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17" y="2795038"/>
                <a:ext cx="5098253" cy="8669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771AFBC4-83C6-CDC9-D1CA-1F3D4EC9549A}"/>
                  </a:ext>
                </a:extLst>
              </p:cNvPr>
              <p:cNvSpPr txBox="1"/>
              <p:nvPr/>
            </p:nvSpPr>
            <p:spPr>
              <a:xfrm>
                <a:off x="1210114" y="3609823"/>
                <a:ext cx="4658408" cy="866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𝑅𝑇</m:t>
                      </m:r>
                      <m:sSub>
                        <m:sSubPr>
                          <m:ctrlPr>
                            <a:rPr lang="en-US" altLang="zh-CN" sz="240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𝑏𝑎𝑠𝑒</m:t>
                          </m:r>
                        </m:sub>
                      </m:sSub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+</m:t>
                      </m:r>
                      <m:f>
                        <m:f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∑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−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𝐵𝐷</m:t>
                          </m:r>
                          <m:sSub>
                            <m:sSub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𝑏𝑎𝑠𝑒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∑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altLang="zh-CN" sz="2400" i="1" spc="-200" dirty="0">
                  <a:latin typeface="Cambria Math" panose="02040503050406030204" pitchFamily="18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771AFBC4-83C6-CDC9-D1CA-1F3D4EC95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14" y="3609823"/>
                <a:ext cx="4658408" cy="866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763D7F82-2494-901E-EA9A-B126BC03707E}"/>
                  </a:ext>
                </a:extLst>
              </p:cNvPr>
              <p:cNvSpPr txBox="1"/>
              <p:nvPr/>
            </p:nvSpPr>
            <p:spPr>
              <a:xfrm>
                <a:off x="1179252" y="4466725"/>
                <a:ext cx="1436915" cy="866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≤</m:t>
                      </m:r>
                      <m:f>
                        <m:f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∑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𝑤</m:t>
                          </m:r>
                          <m:d>
                            <m:d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altLang="zh-CN" sz="2400" i="1" spc="-200" dirty="0">
                  <a:latin typeface="Cambria Math" panose="02040503050406030204" pitchFamily="18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763D7F82-2494-901E-EA9A-B126BC037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252" y="4466725"/>
                <a:ext cx="1436915" cy="8669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矩形: 圆角 110">
            <a:extLst>
              <a:ext uri="{FF2B5EF4-FFF2-40B4-BE49-F238E27FC236}">
                <a16:creationId xmlns:a16="http://schemas.microsoft.com/office/drawing/2014/main" id="{53C5FF7D-05F6-C51A-20E1-082D61ED0E82}"/>
              </a:ext>
            </a:extLst>
          </p:cNvPr>
          <p:cNvSpPr/>
          <p:nvPr/>
        </p:nvSpPr>
        <p:spPr>
          <a:xfrm>
            <a:off x="464457" y="2101657"/>
            <a:ext cx="5514643" cy="3707411"/>
          </a:xfrm>
          <a:prstGeom prst="roundRect">
            <a:avLst>
              <a:gd name="adj" fmla="val 10242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B3D9E1F7-3D8B-06CB-F065-412DC8594522}"/>
              </a:ext>
            </a:extLst>
          </p:cNvPr>
          <p:cNvSpPr txBox="1"/>
          <p:nvPr/>
        </p:nvSpPr>
        <p:spPr>
          <a:xfrm>
            <a:off x="1135654" y="1792280"/>
            <a:ext cx="396157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Analytical Formulation</a:t>
            </a:r>
          </a:p>
        </p:txBody>
      </p:sp>
      <p:sp>
        <p:nvSpPr>
          <p:cNvPr id="113" name="矩形: 圆角 112">
            <a:extLst>
              <a:ext uri="{FF2B5EF4-FFF2-40B4-BE49-F238E27FC236}">
                <a16:creationId xmlns:a16="http://schemas.microsoft.com/office/drawing/2014/main" id="{F3A48815-1FA0-ABDB-967A-5142265D7320}"/>
              </a:ext>
            </a:extLst>
          </p:cNvPr>
          <p:cNvSpPr/>
          <p:nvPr/>
        </p:nvSpPr>
        <p:spPr>
          <a:xfrm>
            <a:off x="6411227" y="2101657"/>
            <a:ext cx="5514643" cy="3707411"/>
          </a:xfrm>
          <a:prstGeom prst="roundRect">
            <a:avLst>
              <a:gd name="adj" fmla="val 10242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3248B18D-37BB-BA75-F380-E1019C2744D8}"/>
              </a:ext>
            </a:extLst>
          </p:cNvPr>
          <p:cNvSpPr txBox="1"/>
          <p:nvPr/>
        </p:nvSpPr>
        <p:spPr>
          <a:xfrm>
            <a:off x="7709773" y="1792280"/>
            <a:ext cx="307164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Visual Illustration</a:t>
            </a: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6B433760-E45D-7DBA-9348-C92ED062ABE0}"/>
              </a:ext>
            </a:extLst>
          </p:cNvPr>
          <p:cNvSpPr/>
          <p:nvPr/>
        </p:nvSpPr>
        <p:spPr>
          <a:xfrm>
            <a:off x="1210114" y="4752111"/>
            <a:ext cx="408274" cy="34636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407E708-229C-5471-688D-31CBDAEEF551}"/>
              </a:ext>
            </a:extLst>
          </p:cNvPr>
          <p:cNvSpPr txBox="1"/>
          <p:nvPr/>
        </p:nvSpPr>
        <p:spPr>
          <a:xfrm>
            <a:off x="2582364" y="4721795"/>
            <a:ext cx="3248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Equality hold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s</a:t>
            </a: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 when window-bounded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8806223-266D-4E0A-E524-1CBE2CBED8D6}"/>
                  </a:ext>
                </a:extLst>
              </p:cNvPr>
              <p:cNvSpPr/>
              <p:nvPr/>
            </p:nvSpPr>
            <p:spPr>
              <a:xfrm>
                <a:off x="6554080" y="5295200"/>
                <a:ext cx="5427463" cy="355225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altLang="zh-CN" sz="2400" dirty="0">
                    <a:latin typeface="Trebuchet MS" panose="020B0603020202020204" pitchFamily="34" charset="0"/>
                    <a:ea typeface="+mn-lt"/>
                    <a:cs typeface="+mn-lt"/>
                  </a:rPr>
                  <a:t>Tot. window</a:t>
                </a:r>
                <a:r>
                  <a:rPr lang="en-US" altLang="zh-CN" sz="2400" spc="-200" dirty="0">
                    <a:ea typeface="+mn-lt"/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spc="-200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∑</m:t>
                    </m:r>
                    <m:r>
                      <a:rPr lang="en-US" altLang="zh-CN" sz="2400" i="1" spc="-200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𝑤</m:t>
                    </m:r>
                    <m:d>
                      <m:dPr>
                        <m:ctrlPr>
                          <a:rPr lang="en-US" altLang="zh-CN" sz="2400" i="1" spc="-200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dPr>
                      <m:e>
                        <m:r>
                          <a:rPr lang="en-US" altLang="zh-CN" sz="2400" i="1" spc="-200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i="1" dirty="0">
                    <a:latin typeface="Trebuchet MS" panose="020B0603020202020204" pitchFamily="34" charset="0"/>
                    <a:ea typeface="+mn-lt"/>
                    <a:cs typeface="+mn-lt"/>
                  </a:rPr>
                  <a:t>=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rebuchet MS" panose="020B0603020202020204" pitchFamily="34" charset="0"/>
                    <a:ea typeface="+mn-lt"/>
                    <a:cs typeface="+mn-lt"/>
                  </a:rPr>
                  <a:t>10</a:t>
                </a:r>
                <a:r>
                  <a:rPr lang="en-US" altLang="zh-CN" sz="2400" dirty="0">
                    <a:latin typeface="Trebuchet MS" panose="020B0603020202020204" pitchFamily="34" charset="0"/>
                    <a:ea typeface="+mn-lt"/>
                    <a:cs typeface="+mn-lt"/>
                  </a:rPr>
                  <a:t>, inflight</a:t>
                </a:r>
                <a:r>
                  <a:rPr lang="en-US" altLang="zh-CN" sz="2400" spc="-200" dirty="0">
                    <a:ea typeface="+mn-lt"/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spc="-200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∑</m:t>
                    </m:r>
                    <m:r>
                      <a:rPr lang="en-US" altLang="zh-CN" sz="2400" b="0" i="1" spc="-200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𝑖</m:t>
                    </m:r>
                    <m:d>
                      <m:dPr>
                        <m:ctrlPr>
                          <a:rPr lang="en-US" altLang="zh-CN" sz="2400" i="1" spc="-200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dPr>
                      <m:e>
                        <m:r>
                          <a:rPr lang="en-US" altLang="zh-CN" sz="2400" i="1" spc="-200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i="1" dirty="0">
                    <a:latin typeface="Trebuchet MS" panose="020B0603020202020204" pitchFamily="34" charset="0"/>
                    <a:ea typeface="+mn-lt"/>
                    <a:cs typeface="+mn-lt"/>
                  </a:rPr>
                  <a:t>=</a:t>
                </a:r>
                <a:r>
                  <a:rPr lang="en-US" altLang="zh-CN" sz="2400" dirty="0">
                    <a:latin typeface="Trebuchet MS" panose="020B0603020202020204" pitchFamily="34" charset="0"/>
                    <a:ea typeface="+mn-lt"/>
                    <a:cs typeface="+mn-lt"/>
                  </a:rPr>
                  <a:t>8</a:t>
                </a:r>
                <a:r>
                  <a:rPr lang="en-US" altLang="zh-CN" sz="2400" i="1" dirty="0">
                    <a:latin typeface="Trebuchet MS" panose="020B0603020202020204" pitchFamily="34" charset="0"/>
                    <a:ea typeface="+mn-lt"/>
                    <a:cs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8806223-266D-4E0A-E524-1CBE2CBED8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80" y="5295200"/>
                <a:ext cx="5427463" cy="355225"/>
              </a:xfrm>
              <a:prstGeom prst="rect">
                <a:avLst/>
              </a:prstGeom>
              <a:blipFill>
                <a:blip r:embed="rId6"/>
                <a:stretch>
                  <a:fillRect l="-1685" t="-44828" r="-899" b="-379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531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ED4B8-8F30-27BE-EDBB-6BA84CCE1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8262A88-B49B-2B9F-EEB9-AB035D12A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CC7D8C9E-DB4F-7ECA-4EEF-8BFBCFA9A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/>
              </a:rPr>
              <a:t>CC’s Convergence Speed Matters</a:t>
            </a:r>
            <a:endParaRPr lang="zh-CN" altLang="en-US" dirty="0">
              <a:solidFill>
                <a:srgbClr val="000000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1DA1E0F-8CD3-469C-4C92-D8F93FF1AA79}"/>
              </a:ext>
            </a:extLst>
          </p:cNvPr>
          <p:cNvSpPr/>
          <p:nvPr/>
        </p:nvSpPr>
        <p:spPr>
          <a:xfrm>
            <a:off x="519551" y="1483971"/>
            <a:ext cx="5711204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b="1" i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Trend1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:</a:t>
            </a:r>
          </a:p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Workloads like AI training and inference exhibit frequent on-off traffic patterns.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2733EFB-0618-D628-11BC-0E9F74AE8D7D}"/>
              </a:ext>
            </a:extLst>
          </p:cNvPr>
          <p:cNvSpPr/>
          <p:nvPr/>
        </p:nvSpPr>
        <p:spPr>
          <a:xfrm>
            <a:off x="10821127" y="5391191"/>
            <a:ext cx="885772" cy="4898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Time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F7503D0-BB1C-684A-7D31-37DC432F023B}"/>
              </a:ext>
            </a:extLst>
          </p:cNvPr>
          <p:cNvSpPr/>
          <p:nvPr/>
        </p:nvSpPr>
        <p:spPr>
          <a:xfrm>
            <a:off x="6610042" y="1640116"/>
            <a:ext cx="885772" cy="4898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Rate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0EC6739-8CC2-4921-1AAF-7172C18FB09F}"/>
              </a:ext>
            </a:extLst>
          </p:cNvPr>
          <p:cNvSpPr/>
          <p:nvPr/>
        </p:nvSpPr>
        <p:spPr>
          <a:xfrm>
            <a:off x="6610042" y="3243451"/>
            <a:ext cx="1080968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Line Rate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B72749B-9834-EC6F-27E4-88B7A4F4FB46}"/>
              </a:ext>
            </a:extLst>
          </p:cNvPr>
          <p:cNvSpPr/>
          <p:nvPr/>
        </p:nvSpPr>
        <p:spPr>
          <a:xfrm>
            <a:off x="519551" y="3637226"/>
            <a:ext cx="5629771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b="1" i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Trend2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:</a:t>
            </a:r>
          </a:p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Bandwidth keeps climbing — from 100 Gbps to 800 Gbps.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FF22108B-431B-77AF-B525-25D3C15D15F2}"/>
              </a:ext>
            </a:extLst>
          </p:cNvPr>
          <p:cNvSpPr/>
          <p:nvPr/>
        </p:nvSpPr>
        <p:spPr>
          <a:xfrm>
            <a:off x="10947212" y="2544264"/>
            <a:ext cx="1054402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Target state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FD95EE30-9570-7D34-E9B5-E48408375D1D}"/>
              </a:ext>
            </a:extLst>
          </p:cNvPr>
          <p:cNvSpPr/>
          <p:nvPr/>
        </p:nvSpPr>
        <p:spPr>
          <a:xfrm>
            <a:off x="7872442" y="1714435"/>
            <a:ext cx="1856454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Initial state of on-phase</a:t>
            </a: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B17B67F1-C0A3-67E2-51AF-BC828DCCB0D6}"/>
              </a:ext>
            </a:extLst>
          </p:cNvPr>
          <p:cNvSpPr/>
          <p:nvPr/>
        </p:nvSpPr>
        <p:spPr>
          <a:xfrm flipV="1">
            <a:off x="7460398" y="3720050"/>
            <a:ext cx="2543940" cy="1293761"/>
          </a:xfrm>
          <a:custGeom>
            <a:avLst/>
            <a:gdLst>
              <a:gd name="csX0" fmla="*/ 0 w 3848100"/>
              <a:gd name="csY0" fmla="*/ 0 h 1543050"/>
              <a:gd name="csX1" fmla="*/ 0 w 3848100"/>
              <a:gd name="csY1" fmla="*/ 0 h 1543050"/>
              <a:gd name="csX2" fmla="*/ 19050 w 3848100"/>
              <a:gd name="csY2" fmla="*/ 9525 h 1543050"/>
              <a:gd name="csX3" fmla="*/ 80963 w 3848100"/>
              <a:gd name="csY3" fmla="*/ 100013 h 1543050"/>
              <a:gd name="csX4" fmla="*/ 133350 w 3848100"/>
              <a:gd name="csY4" fmla="*/ 176213 h 1543050"/>
              <a:gd name="csX5" fmla="*/ 147638 w 3848100"/>
              <a:gd name="csY5" fmla="*/ 195263 h 1543050"/>
              <a:gd name="csX6" fmla="*/ 185738 w 3848100"/>
              <a:gd name="csY6" fmla="*/ 233363 h 1543050"/>
              <a:gd name="csX7" fmla="*/ 223838 w 3848100"/>
              <a:gd name="csY7" fmla="*/ 266700 h 1543050"/>
              <a:gd name="csX8" fmla="*/ 276225 w 3848100"/>
              <a:gd name="csY8" fmla="*/ 314325 h 1543050"/>
              <a:gd name="csX9" fmla="*/ 295275 w 3848100"/>
              <a:gd name="csY9" fmla="*/ 333375 h 1543050"/>
              <a:gd name="csX10" fmla="*/ 319088 w 3848100"/>
              <a:gd name="csY10" fmla="*/ 352425 h 1543050"/>
              <a:gd name="csX11" fmla="*/ 342900 w 3848100"/>
              <a:gd name="csY11" fmla="*/ 376238 h 1543050"/>
              <a:gd name="csX12" fmla="*/ 385763 w 3848100"/>
              <a:gd name="csY12" fmla="*/ 409575 h 1543050"/>
              <a:gd name="csX13" fmla="*/ 404813 w 3848100"/>
              <a:gd name="csY13" fmla="*/ 428625 h 1543050"/>
              <a:gd name="csX14" fmla="*/ 423863 w 3848100"/>
              <a:gd name="csY14" fmla="*/ 452438 h 1543050"/>
              <a:gd name="csX15" fmla="*/ 438150 w 3848100"/>
              <a:gd name="csY15" fmla="*/ 461963 h 1543050"/>
              <a:gd name="csX16" fmla="*/ 471488 w 3848100"/>
              <a:gd name="csY16" fmla="*/ 495300 h 1543050"/>
              <a:gd name="csX17" fmla="*/ 495300 w 3848100"/>
              <a:gd name="csY17" fmla="*/ 514350 h 1543050"/>
              <a:gd name="csX18" fmla="*/ 533400 w 3848100"/>
              <a:gd name="csY18" fmla="*/ 538163 h 1543050"/>
              <a:gd name="csX19" fmla="*/ 581025 w 3848100"/>
              <a:gd name="csY19" fmla="*/ 581025 h 1543050"/>
              <a:gd name="csX20" fmla="*/ 609600 w 3848100"/>
              <a:gd name="csY20" fmla="*/ 600075 h 1543050"/>
              <a:gd name="csX21" fmla="*/ 647700 w 3848100"/>
              <a:gd name="csY21" fmla="*/ 614363 h 1543050"/>
              <a:gd name="csX22" fmla="*/ 685800 w 3848100"/>
              <a:gd name="csY22" fmla="*/ 638175 h 1543050"/>
              <a:gd name="csX23" fmla="*/ 704850 w 3848100"/>
              <a:gd name="csY23" fmla="*/ 647700 h 1543050"/>
              <a:gd name="csX24" fmla="*/ 723900 w 3848100"/>
              <a:gd name="csY24" fmla="*/ 661988 h 1543050"/>
              <a:gd name="csX25" fmla="*/ 742950 w 3848100"/>
              <a:gd name="csY25" fmla="*/ 671513 h 1543050"/>
              <a:gd name="csX26" fmla="*/ 790575 w 3848100"/>
              <a:gd name="csY26" fmla="*/ 700088 h 1543050"/>
              <a:gd name="csX27" fmla="*/ 866775 w 3848100"/>
              <a:gd name="csY27" fmla="*/ 747713 h 1543050"/>
              <a:gd name="csX28" fmla="*/ 895350 w 3848100"/>
              <a:gd name="csY28" fmla="*/ 762000 h 1543050"/>
              <a:gd name="csX29" fmla="*/ 976313 w 3848100"/>
              <a:gd name="csY29" fmla="*/ 819150 h 1543050"/>
              <a:gd name="csX30" fmla="*/ 1028700 w 3848100"/>
              <a:gd name="csY30" fmla="*/ 828675 h 1543050"/>
              <a:gd name="csX31" fmla="*/ 1090613 w 3848100"/>
              <a:gd name="csY31" fmla="*/ 852488 h 1543050"/>
              <a:gd name="csX32" fmla="*/ 1157288 w 3848100"/>
              <a:gd name="csY32" fmla="*/ 885825 h 1543050"/>
              <a:gd name="csX33" fmla="*/ 1190625 w 3848100"/>
              <a:gd name="csY33" fmla="*/ 895350 h 1543050"/>
              <a:gd name="csX34" fmla="*/ 1228725 w 3848100"/>
              <a:gd name="csY34" fmla="*/ 919163 h 1543050"/>
              <a:gd name="csX35" fmla="*/ 1271588 w 3848100"/>
              <a:gd name="csY35" fmla="*/ 933450 h 1543050"/>
              <a:gd name="csX36" fmla="*/ 1300163 w 3848100"/>
              <a:gd name="csY36" fmla="*/ 947738 h 1543050"/>
              <a:gd name="csX37" fmla="*/ 1371600 w 3848100"/>
              <a:gd name="csY37" fmla="*/ 981075 h 1543050"/>
              <a:gd name="csX38" fmla="*/ 1409700 w 3848100"/>
              <a:gd name="csY38" fmla="*/ 1004888 h 1543050"/>
              <a:gd name="csX39" fmla="*/ 1481138 w 3848100"/>
              <a:gd name="csY39" fmla="*/ 1038225 h 1543050"/>
              <a:gd name="csX40" fmla="*/ 1557338 w 3848100"/>
              <a:gd name="csY40" fmla="*/ 1071563 h 1543050"/>
              <a:gd name="csX41" fmla="*/ 1633538 w 3848100"/>
              <a:gd name="csY41" fmla="*/ 1104900 h 1543050"/>
              <a:gd name="csX42" fmla="*/ 1662113 w 3848100"/>
              <a:gd name="csY42" fmla="*/ 1114425 h 1543050"/>
              <a:gd name="csX43" fmla="*/ 1743075 w 3848100"/>
              <a:gd name="csY43" fmla="*/ 1147763 h 1543050"/>
              <a:gd name="csX44" fmla="*/ 1785938 w 3848100"/>
              <a:gd name="csY44" fmla="*/ 1166813 h 1543050"/>
              <a:gd name="csX45" fmla="*/ 1819275 w 3848100"/>
              <a:gd name="csY45" fmla="*/ 1176338 h 1543050"/>
              <a:gd name="csX46" fmla="*/ 1866900 w 3848100"/>
              <a:gd name="csY46" fmla="*/ 1195388 h 1543050"/>
              <a:gd name="csX47" fmla="*/ 1924050 w 3848100"/>
              <a:gd name="csY47" fmla="*/ 1209675 h 1543050"/>
              <a:gd name="csX48" fmla="*/ 1995488 w 3848100"/>
              <a:gd name="csY48" fmla="*/ 1238250 h 1543050"/>
              <a:gd name="csX49" fmla="*/ 2052638 w 3848100"/>
              <a:gd name="csY49" fmla="*/ 1247775 h 1543050"/>
              <a:gd name="csX50" fmla="*/ 2124075 w 3848100"/>
              <a:gd name="csY50" fmla="*/ 1266825 h 1543050"/>
              <a:gd name="csX51" fmla="*/ 2185988 w 3848100"/>
              <a:gd name="csY51" fmla="*/ 1281113 h 1543050"/>
              <a:gd name="csX52" fmla="*/ 2305050 w 3848100"/>
              <a:gd name="csY52" fmla="*/ 1304925 h 1543050"/>
              <a:gd name="csX53" fmla="*/ 2419350 w 3848100"/>
              <a:gd name="csY53" fmla="*/ 1328738 h 1543050"/>
              <a:gd name="csX54" fmla="*/ 2457450 w 3848100"/>
              <a:gd name="csY54" fmla="*/ 1338263 h 1543050"/>
              <a:gd name="csX55" fmla="*/ 2519363 w 3848100"/>
              <a:gd name="csY55" fmla="*/ 1347788 h 1543050"/>
              <a:gd name="csX56" fmla="*/ 2619375 w 3848100"/>
              <a:gd name="csY56" fmla="*/ 1381125 h 1543050"/>
              <a:gd name="csX57" fmla="*/ 2724150 w 3848100"/>
              <a:gd name="csY57" fmla="*/ 1400175 h 1543050"/>
              <a:gd name="csX58" fmla="*/ 2814638 w 3848100"/>
              <a:gd name="csY58" fmla="*/ 1428750 h 1543050"/>
              <a:gd name="csX59" fmla="*/ 2919413 w 3848100"/>
              <a:gd name="csY59" fmla="*/ 1452563 h 1543050"/>
              <a:gd name="csX60" fmla="*/ 2971800 w 3848100"/>
              <a:gd name="csY60" fmla="*/ 1457325 h 1543050"/>
              <a:gd name="csX61" fmla="*/ 3043238 w 3848100"/>
              <a:gd name="csY61" fmla="*/ 1466850 h 1543050"/>
              <a:gd name="csX62" fmla="*/ 3100388 w 3848100"/>
              <a:gd name="csY62" fmla="*/ 1471613 h 1543050"/>
              <a:gd name="csX63" fmla="*/ 3167063 w 3848100"/>
              <a:gd name="csY63" fmla="*/ 1481138 h 1543050"/>
              <a:gd name="csX64" fmla="*/ 3324225 w 3848100"/>
              <a:gd name="csY64" fmla="*/ 1495425 h 1543050"/>
              <a:gd name="csX65" fmla="*/ 3709988 w 3848100"/>
              <a:gd name="csY65" fmla="*/ 1504950 h 1543050"/>
              <a:gd name="csX66" fmla="*/ 3790950 w 3848100"/>
              <a:gd name="csY66" fmla="*/ 1519238 h 1543050"/>
              <a:gd name="csX67" fmla="*/ 3848100 w 3848100"/>
              <a:gd name="csY67" fmla="*/ 1524000 h 1543050"/>
              <a:gd name="csX68" fmla="*/ 4763 w 3848100"/>
              <a:gd name="csY68" fmla="*/ 1543050 h 1543050"/>
              <a:gd name="csX69" fmla="*/ 0 w 3848100"/>
              <a:gd name="csY69" fmla="*/ 0 h 15430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</a:cxnLst>
            <a:rect l="l" t="t" r="r" b="b"/>
            <a:pathLst>
              <a:path w="3848100" h="1543050">
                <a:moveTo>
                  <a:pt x="0" y="0"/>
                </a:moveTo>
                <a:lnTo>
                  <a:pt x="0" y="0"/>
                </a:lnTo>
                <a:cubicBezTo>
                  <a:pt x="6350" y="3175"/>
                  <a:pt x="14206" y="4335"/>
                  <a:pt x="19050" y="9525"/>
                </a:cubicBezTo>
                <a:cubicBezTo>
                  <a:pt x="70797" y="64969"/>
                  <a:pt x="56000" y="54248"/>
                  <a:pt x="80963" y="100013"/>
                </a:cubicBezTo>
                <a:cubicBezTo>
                  <a:pt x="96897" y="129225"/>
                  <a:pt x="111877" y="146932"/>
                  <a:pt x="133350" y="176213"/>
                </a:cubicBezTo>
                <a:cubicBezTo>
                  <a:pt x="138044" y="182614"/>
                  <a:pt x="142025" y="189650"/>
                  <a:pt x="147638" y="195263"/>
                </a:cubicBezTo>
                <a:cubicBezTo>
                  <a:pt x="160338" y="207963"/>
                  <a:pt x="174518" y="219338"/>
                  <a:pt x="185738" y="233363"/>
                </a:cubicBezTo>
                <a:cubicBezTo>
                  <a:pt x="209223" y="262719"/>
                  <a:pt x="195696" y="252629"/>
                  <a:pt x="223838" y="266700"/>
                </a:cubicBezTo>
                <a:cubicBezTo>
                  <a:pt x="269018" y="320918"/>
                  <a:pt x="224371" y="272842"/>
                  <a:pt x="276225" y="314325"/>
                </a:cubicBezTo>
                <a:cubicBezTo>
                  <a:pt x="283237" y="319935"/>
                  <a:pt x="288563" y="327409"/>
                  <a:pt x="295275" y="333375"/>
                </a:cubicBezTo>
                <a:cubicBezTo>
                  <a:pt x="302873" y="340128"/>
                  <a:pt x="311532" y="345625"/>
                  <a:pt x="319088" y="352425"/>
                </a:cubicBezTo>
                <a:cubicBezTo>
                  <a:pt x="327432" y="359934"/>
                  <a:pt x="334377" y="368933"/>
                  <a:pt x="342900" y="376238"/>
                </a:cubicBezTo>
                <a:cubicBezTo>
                  <a:pt x="356643" y="388018"/>
                  <a:pt x="372964" y="396776"/>
                  <a:pt x="385763" y="409575"/>
                </a:cubicBezTo>
                <a:cubicBezTo>
                  <a:pt x="392113" y="415925"/>
                  <a:pt x="398847" y="421913"/>
                  <a:pt x="404813" y="428625"/>
                </a:cubicBezTo>
                <a:cubicBezTo>
                  <a:pt x="411566" y="436223"/>
                  <a:pt x="416675" y="445250"/>
                  <a:pt x="423863" y="452438"/>
                </a:cubicBezTo>
                <a:cubicBezTo>
                  <a:pt x="427910" y="456485"/>
                  <a:pt x="433896" y="458134"/>
                  <a:pt x="438150" y="461963"/>
                </a:cubicBezTo>
                <a:cubicBezTo>
                  <a:pt x="449831" y="472476"/>
                  <a:pt x="459903" y="484681"/>
                  <a:pt x="471488" y="495300"/>
                </a:cubicBezTo>
                <a:cubicBezTo>
                  <a:pt x="478981" y="502169"/>
                  <a:pt x="486943" y="508564"/>
                  <a:pt x="495300" y="514350"/>
                </a:cubicBezTo>
                <a:cubicBezTo>
                  <a:pt x="507614" y="522875"/>
                  <a:pt x="522810" y="527573"/>
                  <a:pt x="533400" y="538163"/>
                </a:cubicBezTo>
                <a:cubicBezTo>
                  <a:pt x="552654" y="557417"/>
                  <a:pt x="557374" y="563287"/>
                  <a:pt x="581025" y="581025"/>
                </a:cubicBezTo>
                <a:cubicBezTo>
                  <a:pt x="590183" y="587894"/>
                  <a:pt x="599361" y="594955"/>
                  <a:pt x="609600" y="600075"/>
                </a:cubicBezTo>
                <a:cubicBezTo>
                  <a:pt x="621732" y="606141"/>
                  <a:pt x="635568" y="608297"/>
                  <a:pt x="647700" y="614363"/>
                </a:cubicBezTo>
                <a:cubicBezTo>
                  <a:pt x="661095" y="621061"/>
                  <a:pt x="672864" y="630629"/>
                  <a:pt x="685800" y="638175"/>
                </a:cubicBezTo>
                <a:cubicBezTo>
                  <a:pt x="691932" y="641752"/>
                  <a:pt x="698830" y="643937"/>
                  <a:pt x="704850" y="647700"/>
                </a:cubicBezTo>
                <a:cubicBezTo>
                  <a:pt x="711581" y="651907"/>
                  <a:pt x="717169" y="657781"/>
                  <a:pt x="723900" y="661988"/>
                </a:cubicBezTo>
                <a:cubicBezTo>
                  <a:pt x="729920" y="665751"/>
                  <a:pt x="736786" y="667991"/>
                  <a:pt x="742950" y="671513"/>
                </a:cubicBezTo>
                <a:cubicBezTo>
                  <a:pt x="759024" y="680698"/>
                  <a:pt x="775171" y="689819"/>
                  <a:pt x="790575" y="700088"/>
                </a:cubicBezTo>
                <a:cubicBezTo>
                  <a:pt x="827436" y="724661"/>
                  <a:pt x="830940" y="728417"/>
                  <a:pt x="866775" y="747713"/>
                </a:cubicBezTo>
                <a:cubicBezTo>
                  <a:pt x="876151" y="752762"/>
                  <a:pt x="886392" y="756241"/>
                  <a:pt x="895350" y="762000"/>
                </a:cubicBezTo>
                <a:cubicBezTo>
                  <a:pt x="913139" y="773435"/>
                  <a:pt x="957071" y="811453"/>
                  <a:pt x="976313" y="819150"/>
                </a:cubicBezTo>
                <a:cubicBezTo>
                  <a:pt x="992792" y="825742"/>
                  <a:pt x="1011238" y="825500"/>
                  <a:pt x="1028700" y="828675"/>
                </a:cubicBezTo>
                <a:cubicBezTo>
                  <a:pt x="1074141" y="855940"/>
                  <a:pt x="1028821" y="831891"/>
                  <a:pt x="1090613" y="852488"/>
                </a:cubicBezTo>
                <a:cubicBezTo>
                  <a:pt x="1152720" y="873190"/>
                  <a:pt x="1095450" y="859323"/>
                  <a:pt x="1157288" y="885825"/>
                </a:cubicBezTo>
                <a:cubicBezTo>
                  <a:pt x="1167911" y="890378"/>
                  <a:pt x="1179513" y="892175"/>
                  <a:pt x="1190625" y="895350"/>
                </a:cubicBezTo>
                <a:cubicBezTo>
                  <a:pt x="1203325" y="903288"/>
                  <a:pt x="1215174" y="912786"/>
                  <a:pt x="1228725" y="919163"/>
                </a:cubicBezTo>
                <a:cubicBezTo>
                  <a:pt x="1242352" y="925576"/>
                  <a:pt x="1257605" y="927857"/>
                  <a:pt x="1271588" y="933450"/>
                </a:cubicBezTo>
                <a:cubicBezTo>
                  <a:pt x="1281476" y="937405"/>
                  <a:pt x="1290494" y="943275"/>
                  <a:pt x="1300163" y="947738"/>
                </a:cubicBezTo>
                <a:cubicBezTo>
                  <a:pt x="1335920" y="964241"/>
                  <a:pt x="1335173" y="960584"/>
                  <a:pt x="1371600" y="981075"/>
                </a:cubicBezTo>
                <a:cubicBezTo>
                  <a:pt x="1384653" y="988417"/>
                  <a:pt x="1396647" y="997546"/>
                  <a:pt x="1409700" y="1004888"/>
                </a:cubicBezTo>
                <a:cubicBezTo>
                  <a:pt x="1448375" y="1026643"/>
                  <a:pt x="1443467" y="1020645"/>
                  <a:pt x="1481138" y="1038225"/>
                </a:cubicBezTo>
                <a:cubicBezTo>
                  <a:pt x="1609705" y="1098222"/>
                  <a:pt x="1431113" y="1018969"/>
                  <a:pt x="1557338" y="1071563"/>
                </a:cubicBezTo>
                <a:cubicBezTo>
                  <a:pt x="1582930" y="1082226"/>
                  <a:pt x="1607236" y="1096133"/>
                  <a:pt x="1633538" y="1104900"/>
                </a:cubicBezTo>
                <a:cubicBezTo>
                  <a:pt x="1643063" y="1108075"/>
                  <a:pt x="1652763" y="1110766"/>
                  <a:pt x="1662113" y="1114425"/>
                </a:cubicBezTo>
                <a:cubicBezTo>
                  <a:pt x="1689292" y="1125060"/>
                  <a:pt x="1716196" y="1136391"/>
                  <a:pt x="1743075" y="1147763"/>
                </a:cubicBezTo>
                <a:cubicBezTo>
                  <a:pt x="1757474" y="1153855"/>
                  <a:pt x="1770904" y="1162518"/>
                  <a:pt x="1785938" y="1166813"/>
                </a:cubicBezTo>
                <a:cubicBezTo>
                  <a:pt x="1797050" y="1169988"/>
                  <a:pt x="1808377" y="1172492"/>
                  <a:pt x="1819275" y="1176338"/>
                </a:cubicBezTo>
                <a:cubicBezTo>
                  <a:pt x="1835398" y="1182029"/>
                  <a:pt x="1850607" y="1190204"/>
                  <a:pt x="1866900" y="1195388"/>
                </a:cubicBezTo>
                <a:cubicBezTo>
                  <a:pt x="1885612" y="1201342"/>
                  <a:pt x="1905421" y="1203466"/>
                  <a:pt x="1924050" y="1209675"/>
                </a:cubicBezTo>
                <a:cubicBezTo>
                  <a:pt x="1948381" y="1217785"/>
                  <a:pt x="1970898" y="1230964"/>
                  <a:pt x="1995488" y="1238250"/>
                </a:cubicBezTo>
                <a:cubicBezTo>
                  <a:pt x="2014005" y="1243737"/>
                  <a:pt x="2033785" y="1243585"/>
                  <a:pt x="2052638" y="1247775"/>
                </a:cubicBezTo>
                <a:cubicBezTo>
                  <a:pt x="2076696" y="1253121"/>
                  <a:pt x="2100166" y="1260848"/>
                  <a:pt x="2124075" y="1266825"/>
                </a:cubicBezTo>
                <a:cubicBezTo>
                  <a:pt x="2144623" y="1271962"/>
                  <a:pt x="2165486" y="1275798"/>
                  <a:pt x="2185988" y="1281113"/>
                </a:cubicBezTo>
                <a:cubicBezTo>
                  <a:pt x="2282647" y="1306173"/>
                  <a:pt x="2219687" y="1297166"/>
                  <a:pt x="2305050" y="1304925"/>
                </a:cubicBezTo>
                <a:cubicBezTo>
                  <a:pt x="2343150" y="1312863"/>
                  <a:pt x="2381594" y="1319299"/>
                  <a:pt x="2419350" y="1328738"/>
                </a:cubicBezTo>
                <a:cubicBezTo>
                  <a:pt x="2432050" y="1331913"/>
                  <a:pt x="2444590" y="1335814"/>
                  <a:pt x="2457450" y="1338263"/>
                </a:cubicBezTo>
                <a:cubicBezTo>
                  <a:pt x="2477962" y="1342170"/>
                  <a:pt x="2498921" y="1343529"/>
                  <a:pt x="2519363" y="1347788"/>
                </a:cubicBezTo>
                <a:cubicBezTo>
                  <a:pt x="2609996" y="1366669"/>
                  <a:pt x="2534399" y="1355262"/>
                  <a:pt x="2619375" y="1381125"/>
                </a:cubicBezTo>
                <a:cubicBezTo>
                  <a:pt x="2666390" y="1395434"/>
                  <a:pt x="2679856" y="1395254"/>
                  <a:pt x="2724150" y="1400175"/>
                </a:cubicBezTo>
                <a:cubicBezTo>
                  <a:pt x="2798252" y="1429816"/>
                  <a:pt x="2744052" y="1411103"/>
                  <a:pt x="2814638" y="1428750"/>
                </a:cubicBezTo>
                <a:cubicBezTo>
                  <a:pt x="2869420" y="1442446"/>
                  <a:pt x="2863659" y="1444961"/>
                  <a:pt x="2919413" y="1452563"/>
                </a:cubicBezTo>
                <a:cubicBezTo>
                  <a:pt x="2936787" y="1454932"/>
                  <a:pt x="2954381" y="1455315"/>
                  <a:pt x="2971800" y="1457325"/>
                </a:cubicBezTo>
                <a:cubicBezTo>
                  <a:pt x="2995665" y="1460079"/>
                  <a:pt x="3019362" y="1464197"/>
                  <a:pt x="3043238" y="1466850"/>
                </a:cubicBezTo>
                <a:cubicBezTo>
                  <a:pt x="3062237" y="1468961"/>
                  <a:pt x="3081398" y="1469422"/>
                  <a:pt x="3100388" y="1471613"/>
                </a:cubicBezTo>
                <a:cubicBezTo>
                  <a:pt x="3122691" y="1474186"/>
                  <a:pt x="3144766" y="1478515"/>
                  <a:pt x="3167063" y="1481138"/>
                </a:cubicBezTo>
                <a:cubicBezTo>
                  <a:pt x="3183221" y="1483039"/>
                  <a:pt x="3295164" y="1494498"/>
                  <a:pt x="3324225" y="1495425"/>
                </a:cubicBezTo>
                <a:lnTo>
                  <a:pt x="3709988" y="1504950"/>
                </a:lnTo>
                <a:cubicBezTo>
                  <a:pt x="3738523" y="1510658"/>
                  <a:pt x="3759730" y="1515166"/>
                  <a:pt x="3790950" y="1519238"/>
                </a:cubicBezTo>
                <a:cubicBezTo>
                  <a:pt x="3828562" y="1524144"/>
                  <a:pt x="3827284" y="1524000"/>
                  <a:pt x="3848100" y="1524000"/>
                </a:cubicBezTo>
                <a:lnTo>
                  <a:pt x="4763" y="1543050"/>
                </a:lnTo>
                <a:cubicBezTo>
                  <a:pt x="3175" y="1028700"/>
                  <a:pt x="1588" y="514350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80376D76-3F59-C92F-B779-0584317681D2}"/>
              </a:ext>
            </a:extLst>
          </p:cNvPr>
          <p:cNvSpPr/>
          <p:nvPr/>
        </p:nvSpPr>
        <p:spPr>
          <a:xfrm>
            <a:off x="7460396" y="2504784"/>
            <a:ext cx="2540997" cy="1215267"/>
          </a:xfrm>
          <a:custGeom>
            <a:avLst/>
            <a:gdLst>
              <a:gd name="csX0" fmla="*/ 9525 w 3590925"/>
              <a:gd name="csY0" fmla="*/ 0 h 1547953"/>
              <a:gd name="csX1" fmla="*/ 9525 w 3590925"/>
              <a:gd name="csY1" fmla="*/ 0 h 1547953"/>
              <a:gd name="csX2" fmla="*/ 28575 w 3590925"/>
              <a:gd name="csY2" fmla="*/ 9525 h 1547953"/>
              <a:gd name="csX3" fmla="*/ 90488 w 3590925"/>
              <a:gd name="csY3" fmla="*/ 104775 h 1547953"/>
              <a:gd name="csX4" fmla="*/ 138113 w 3590925"/>
              <a:gd name="csY4" fmla="*/ 171450 h 1547953"/>
              <a:gd name="csX5" fmla="*/ 161925 w 3590925"/>
              <a:gd name="csY5" fmla="*/ 195263 h 1547953"/>
              <a:gd name="csX6" fmla="*/ 204788 w 3590925"/>
              <a:gd name="csY6" fmla="*/ 257175 h 1547953"/>
              <a:gd name="csX7" fmla="*/ 228600 w 3590925"/>
              <a:gd name="csY7" fmla="*/ 285750 h 1547953"/>
              <a:gd name="csX8" fmla="*/ 247650 w 3590925"/>
              <a:gd name="csY8" fmla="*/ 319088 h 1547953"/>
              <a:gd name="csX9" fmla="*/ 271463 w 3590925"/>
              <a:gd name="csY9" fmla="*/ 342900 h 1547953"/>
              <a:gd name="csX10" fmla="*/ 342900 w 3590925"/>
              <a:gd name="csY10" fmla="*/ 404813 h 1547953"/>
              <a:gd name="csX11" fmla="*/ 381000 w 3590925"/>
              <a:gd name="csY11" fmla="*/ 438150 h 1547953"/>
              <a:gd name="csX12" fmla="*/ 419100 w 3590925"/>
              <a:gd name="csY12" fmla="*/ 471488 h 1547953"/>
              <a:gd name="csX13" fmla="*/ 452438 w 3590925"/>
              <a:gd name="csY13" fmla="*/ 495300 h 1547953"/>
              <a:gd name="csX14" fmla="*/ 481013 w 3590925"/>
              <a:gd name="csY14" fmla="*/ 519113 h 1547953"/>
              <a:gd name="csX15" fmla="*/ 566738 w 3590925"/>
              <a:gd name="csY15" fmla="*/ 571500 h 1547953"/>
              <a:gd name="csX16" fmla="*/ 614363 w 3590925"/>
              <a:gd name="csY16" fmla="*/ 590550 h 1547953"/>
              <a:gd name="csX17" fmla="*/ 671513 w 3590925"/>
              <a:gd name="csY17" fmla="*/ 623888 h 1547953"/>
              <a:gd name="csX18" fmla="*/ 800100 w 3590925"/>
              <a:gd name="csY18" fmla="*/ 685800 h 1547953"/>
              <a:gd name="csX19" fmla="*/ 838200 w 3590925"/>
              <a:gd name="csY19" fmla="*/ 700088 h 1547953"/>
              <a:gd name="csX20" fmla="*/ 871538 w 3590925"/>
              <a:gd name="csY20" fmla="*/ 719138 h 1547953"/>
              <a:gd name="csX21" fmla="*/ 976313 w 3590925"/>
              <a:gd name="csY21" fmla="*/ 771525 h 1547953"/>
              <a:gd name="csX22" fmla="*/ 1009650 w 3590925"/>
              <a:gd name="csY22" fmla="*/ 795338 h 1547953"/>
              <a:gd name="csX23" fmla="*/ 1119188 w 3590925"/>
              <a:gd name="csY23" fmla="*/ 852488 h 1547953"/>
              <a:gd name="csX24" fmla="*/ 1185863 w 3590925"/>
              <a:gd name="csY24" fmla="*/ 885825 h 1547953"/>
              <a:gd name="csX25" fmla="*/ 1309688 w 3590925"/>
              <a:gd name="csY25" fmla="*/ 942975 h 1547953"/>
              <a:gd name="csX26" fmla="*/ 1376363 w 3590925"/>
              <a:gd name="csY26" fmla="*/ 971550 h 1547953"/>
              <a:gd name="csX27" fmla="*/ 1452563 w 3590925"/>
              <a:gd name="csY27" fmla="*/ 1004888 h 1547953"/>
              <a:gd name="csX28" fmla="*/ 1533525 w 3590925"/>
              <a:gd name="csY28" fmla="*/ 1042988 h 1547953"/>
              <a:gd name="csX29" fmla="*/ 1714500 w 3590925"/>
              <a:gd name="csY29" fmla="*/ 1114425 h 1547953"/>
              <a:gd name="csX30" fmla="*/ 1785938 w 3590925"/>
              <a:gd name="csY30" fmla="*/ 1143000 h 1547953"/>
              <a:gd name="csX31" fmla="*/ 1881188 w 3590925"/>
              <a:gd name="csY31" fmla="*/ 1176338 h 1547953"/>
              <a:gd name="csX32" fmla="*/ 1971675 w 3590925"/>
              <a:gd name="csY32" fmla="*/ 1200150 h 1547953"/>
              <a:gd name="csX33" fmla="*/ 2033588 w 3590925"/>
              <a:gd name="csY33" fmla="*/ 1223963 h 1547953"/>
              <a:gd name="csX34" fmla="*/ 2124075 w 3590925"/>
              <a:gd name="csY34" fmla="*/ 1247775 h 1547953"/>
              <a:gd name="csX35" fmla="*/ 2190750 w 3590925"/>
              <a:gd name="csY35" fmla="*/ 1271588 h 1547953"/>
              <a:gd name="csX36" fmla="*/ 2257425 w 3590925"/>
              <a:gd name="csY36" fmla="*/ 1290638 h 1547953"/>
              <a:gd name="csX37" fmla="*/ 2366963 w 3590925"/>
              <a:gd name="csY37" fmla="*/ 1333500 h 1547953"/>
              <a:gd name="csX38" fmla="*/ 2728913 w 3590925"/>
              <a:gd name="csY38" fmla="*/ 1419225 h 1547953"/>
              <a:gd name="csX39" fmla="*/ 2876550 w 3590925"/>
              <a:gd name="csY39" fmla="*/ 1443038 h 1547953"/>
              <a:gd name="csX40" fmla="*/ 2962275 w 3590925"/>
              <a:gd name="csY40" fmla="*/ 1447800 h 1547953"/>
              <a:gd name="csX41" fmla="*/ 3152775 w 3590925"/>
              <a:gd name="csY41" fmla="*/ 1490663 h 1547953"/>
              <a:gd name="csX42" fmla="*/ 3267075 w 3590925"/>
              <a:gd name="csY42" fmla="*/ 1509713 h 1547953"/>
              <a:gd name="csX43" fmla="*/ 3333750 w 3590925"/>
              <a:gd name="csY43" fmla="*/ 1519238 h 1547953"/>
              <a:gd name="csX44" fmla="*/ 3376613 w 3590925"/>
              <a:gd name="csY44" fmla="*/ 1528763 h 1547953"/>
              <a:gd name="csX45" fmla="*/ 3514725 w 3590925"/>
              <a:gd name="csY45" fmla="*/ 1538288 h 1547953"/>
              <a:gd name="csX46" fmla="*/ 3571875 w 3590925"/>
              <a:gd name="csY46" fmla="*/ 1543050 h 1547953"/>
              <a:gd name="csX47" fmla="*/ 3590925 w 3590925"/>
              <a:gd name="csY47" fmla="*/ 1547813 h 1547953"/>
              <a:gd name="csX48" fmla="*/ 0 w 3590925"/>
              <a:gd name="csY48" fmla="*/ 1547813 h 1547953"/>
              <a:gd name="csX49" fmla="*/ 9525 w 3590925"/>
              <a:gd name="csY49" fmla="*/ 0 h 15479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</a:cxnLst>
            <a:rect l="l" t="t" r="r" b="b"/>
            <a:pathLst>
              <a:path w="3590925" h="1547953">
                <a:moveTo>
                  <a:pt x="9525" y="0"/>
                </a:moveTo>
                <a:lnTo>
                  <a:pt x="9525" y="0"/>
                </a:lnTo>
                <a:cubicBezTo>
                  <a:pt x="15875" y="3175"/>
                  <a:pt x="23232" y="4850"/>
                  <a:pt x="28575" y="9525"/>
                </a:cubicBezTo>
                <a:cubicBezTo>
                  <a:pt x="47741" y="26296"/>
                  <a:pt x="89469" y="103101"/>
                  <a:pt x="90488" y="104775"/>
                </a:cubicBezTo>
                <a:cubicBezTo>
                  <a:pt x="111045" y="138548"/>
                  <a:pt x="112847" y="143657"/>
                  <a:pt x="138113" y="171450"/>
                </a:cubicBezTo>
                <a:cubicBezTo>
                  <a:pt x="145664" y="179756"/>
                  <a:pt x="155033" y="186402"/>
                  <a:pt x="161925" y="195263"/>
                </a:cubicBezTo>
                <a:cubicBezTo>
                  <a:pt x="177335" y="215076"/>
                  <a:pt x="188719" y="237892"/>
                  <a:pt x="204788" y="257175"/>
                </a:cubicBezTo>
                <a:cubicBezTo>
                  <a:pt x="212725" y="266700"/>
                  <a:pt x="221543" y="275556"/>
                  <a:pt x="228600" y="285750"/>
                </a:cubicBezTo>
                <a:cubicBezTo>
                  <a:pt x="235885" y="296273"/>
                  <a:pt x="239971" y="308849"/>
                  <a:pt x="247650" y="319088"/>
                </a:cubicBezTo>
                <a:cubicBezTo>
                  <a:pt x="254385" y="328068"/>
                  <a:pt x="263119" y="335391"/>
                  <a:pt x="271463" y="342900"/>
                </a:cubicBezTo>
                <a:cubicBezTo>
                  <a:pt x="294885" y="363980"/>
                  <a:pt x="319122" y="384136"/>
                  <a:pt x="342900" y="404813"/>
                </a:cubicBezTo>
                <a:lnTo>
                  <a:pt x="381000" y="438150"/>
                </a:lnTo>
                <a:cubicBezTo>
                  <a:pt x="393700" y="449263"/>
                  <a:pt x="405368" y="461680"/>
                  <a:pt x="419100" y="471488"/>
                </a:cubicBezTo>
                <a:cubicBezTo>
                  <a:pt x="430213" y="479425"/>
                  <a:pt x="441614" y="486974"/>
                  <a:pt x="452438" y="495300"/>
                </a:cubicBezTo>
                <a:cubicBezTo>
                  <a:pt x="462266" y="502860"/>
                  <a:pt x="471015" y="511781"/>
                  <a:pt x="481013" y="519113"/>
                </a:cubicBezTo>
                <a:cubicBezTo>
                  <a:pt x="503810" y="535831"/>
                  <a:pt x="540908" y="559265"/>
                  <a:pt x="566738" y="571500"/>
                </a:cubicBezTo>
                <a:cubicBezTo>
                  <a:pt x="582190" y="578819"/>
                  <a:pt x="599070" y="582904"/>
                  <a:pt x="614363" y="590550"/>
                </a:cubicBezTo>
                <a:cubicBezTo>
                  <a:pt x="634089" y="600413"/>
                  <a:pt x="651642" y="614321"/>
                  <a:pt x="671513" y="623888"/>
                </a:cubicBezTo>
                <a:cubicBezTo>
                  <a:pt x="714375" y="644525"/>
                  <a:pt x="755557" y="669096"/>
                  <a:pt x="800100" y="685800"/>
                </a:cubicBezTo>
                <a:cubicBezTo>
                  <a:pt x="812800" y="690563"/>
                  <a:pt x="825909" y="694352"/>
                  <a:pt x="838200" y="700088"/>
                </a:cubicBezTo>
                <a:cubicBezTo>
                  <a:pt x="849798" y="705501"/>
                  <a:pt x="860170" y="713258"/>
                  <a:pt x="871538" y="719138"/>
                </a:cubicBezTo>
                <a:cubicBezTo>
                  <a:pt x="906221" y="737077"/>
                  <a:pt x="944539" y="748829"/>
                  <a:pt x="976313" y="771525"/>
                </a:cubicBezTo>
                <a:cubicBezTo>
                  <a:pt x="987425" y="779463"/>
                  <a:pt x="997893" y="788391"/>
                  <a:pt x="1009650" y="795338"/>
                </a:cubicBezTo>
                <a:cubicBezTo>
                  <a:pt x="1040429" y="813526"/>
                  <a:pt x="1084933" y="835361"/>
                  <a:pt x="1119188" y="852488"/>
                </a:cubicBezTo>
                <a:lnTo>
                  <a:pt x="1185863" y="885825"/>
                </a:lnTo>
                <a:lnTo>
                  <a:pt x="1309688" y="942975"/>
                </a:lnTo>
                <a:cubicBezTo>
                  <a:pt x="1331784" y="952795"/>
                  <a:pt x="1354176" y="961936"/>
                  <a:pt x="1376363" y="971550"/>
                </a:cubicBezTo>
                <a:lnTo>
                  <a:pt x="1452563" y="1004888"/>
                </a:lnTo>
                <a:cubicBezTo>
                  <a:pt x="1479716" y="1017230"/>
                  <a:pt x="1505782" y="1032037"/>
                  <a:pt x="1533525" y="1042988"/>
                </a:cubicBezTo>
                <a:lnTo>
                  <a:pt x="1714500" y="1114425"/>
                </a:lnTo>
                <a:cubicBezTo>
                  <a:pt x="1738344" y="1123872"/>
                  <a:pt x="1761731" y="1134527"/>
                  <a:pt x="1785938" y="1143000"/>
                </a:cubicBezTo>
                <a:cubicBezTo>
                  <a:pt x="1817688" y="1154113"/>
                  <a:pt x="1848657" y="1167777"/>
                  <a:pt x="1881188" y="1176338"/>
                </a:cubicBezTo>
                <a:cubicBezTo>
                  <a:pt x="1911350" y="1184275"/>
                  <a:pt x="1942565" y="1188954"/>
                  <a:pt x="1971675" y="1200150"/>
                </a:cubicBezTo>
                <a:cubicBezTo>
                  <a:pt x="1992313" y="1208088"/>
                  <a:pt x="2012483" y="1217368"/>
                  <a:pt x="2033588" y="1223963"/>
                </a:cubicBezTo>
                <a:cubicBezTo>
                  <a:pt x="2063357" y="1233266"/>
                  <a:pt x="2094226" y="1238730"/>
                  <a:pt x="2124075" y="1247775"/>
                </a:cubicBezTo>
                <a:cubicBezTo>
                  <a:pt x="2146661" y="1254619"/>
                  <a:pt x="2168282" y="1264366"/>
                  <a:pt x="2190750" y="1271588"/>
                </a:cubicBezTo>
                <a:cubicBezTo>
                  <a:pt x="2212755" y="1278661"/>
                  <a:pt x="2235618" y="1282976"/>
                  <a:pt x="2257425" y="1290638"/>
                </a:cubicBezTo>
                <a:cubicBezTo>
                  <a:pt x="2294417" y="1303635"/>
                  <a:pt x="2329767" y="1321101"/>
                  <a:pt x="2366963" y="1333500"/>
                </a:cubicBezTo>
                <a:cubicBezTo>
                  <a:pt x="2462967" y="1365501"/>
                  <a:pt x="2652357" y="1405715"/>
                  <a:pt x="2728913" y="1419225"/>
                </a:cubicBezTo>
                <a:cubicBezTo>
                  <a:pt x="2764014" y="1425420"/>
                  <a:pt x="2838429" y="1439464"/>
                  <a:pt x="2876550" y="1443038"/>
                </a:cubicBezTo>
                <a:cubicBezTo>
                  <a:pt x="2905044" y="1445709"/>
                  <a:pt x="2933700" y="1446213"/>
                  <a:pt x="2962275" y="1447800"/>
                </a:cubicBezTo>
                <a:cubicBezTo>
                  <a:pt x="3027424" y="1463312"/>
                  <a:pt x="3087082" y="1478441"/>
                  <a:pt x="3152775" y="1490663"/>
                </a:cubicBezTo>
                <a:cubicBezTo>
                  <a:pt x="3190749" y="1497728"/>
                  <a:pt x="3228922" y="1503689"/>
                  <a:pt x="3267075" y="1509713"/>
                </a:cubicBezTo>
                <a:cubicBezTo>
                  <a:pt x="3289251" y="1513214"/>
                  <a:pt x="3311631" y="1515391"/>
                  <a:pt x="3333750" y="1519238"/>
                </a:cubicBezTo>
                <a:cubicBezTo>
                  <a:pt x="3348170" y="1521746"/>
                  <a:pt x="3362057" y="1527231"/>
                  <a:pt x="3376613" y="1528763"/>
                </a:cubicBezTo>
                <a:cubicBezTo>
                  <a:pt x="3422506" y="1533594"/>
                  <a:pt x="3468738" y="1534456"/>
                  <a:pt x="3514725" y="1538288"/>
                </a:cubicBezTo>
                <a:lnTo>
                  <a:pt x="3571875" y="1543050"/>
                </a:lnTo>
                <a:cubicBezTo>
                  <a:pt x="3584240" y="1549233"/>
                  <a:pt x="3577850" y="1547813"/>
                  <a:pt x="3590925" y="1547813"/>
                </a:cubicBezTo>
                <a:lnTo>
                  <a:pt x="0" y="1547813"/>
                </a:lnTo>
                <a:lnTo>
                  <a:pt x="9525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72BBC559-501F-BADE-4800-40A9419CBB2F}"/>
              </a:ext>
            </a:extLst>
          </p:cNvPr>
          <p:cNvCxnSpPr>
            <a:cxnSpLocks/>
          </p:cNvCxnSpPr>
          <p:nvPr/>
        </p:nvCxnSpPr>
        <p:spPr>
          <a:xfrm flipV="1">
            <a:off x="7449075" y="1849077"/>
            <a:ext cx="0" cy="34575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0AC68FE3-D090-80BF-8C5E-FE4FC6B5E692}"/>
              </a:ext>
            </a:extLst>
          </p:cNvPr>
          <p:cNvCxnSpPr>
            <a:cxnSpLocks/>
          </p:cNvCxnSpPr>
          <p:nvPr/>
        </p:nvCxnSpPr>
        <p:spPr>
          <a:xfrm>
            <a:off x="7449075" y="5306660"/>
            <a:ext cx="39050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AB80063-A57D-DE2C-1408-F4AAEB7E9669}"/>
              </a:ext>
            </a:extLst>
          </p:cNvPr>
          <p:cNvCxnSpPr>
            <a:cxnSpLocks/>
          </p:cNvCxnSpPr>
          <p:nvPr/>
        </p:nvCxnSpPr>
        <p:spPr>
          <a:xfrm>
            <a:off x="7449075" y="3720051"/>
            <a:ext cx="3804797" cy="0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458A80D8-4EE4-38D1-4BA2-0A72A7DA09AA}"/>
              </a:ext>
            </a:extLst>
          </p:cNvPr>
          <p:cNvCxnSpPr>
            <a:cxnSpLocks/>
          </p:cNvCxnSpPr>
          <p:nvPr/>
        </p:nvCxnSpPr>
        <p:spPr>
          <a:xfrm flipH="1">
            <a:off x="11253872" y="3339907"/>
            <a:ext cx="220541" cy="31904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!!arrow1">
            <a:extLst>
              <a:ext uri="{FF2B5EF4-FFF2-40B4-BE49-F238E27FC236}">
                <a16:creationId xmlns:a16="http://schemas.microsoft.com/office/drawing/2014/main" id="{66861AC2-C1F1-5674-D22F-0E98F163086C}"/>
              </a:ext>
            </a:extLst>
          </p:cNvPr>
          <p:cNvCxnSpPr>
            <a:cxnSpLocks/>
          </p:cNvCxnSpPr>
          <p:nvPr/>
        </p:nvCxnSpPr>
        <p:spPr>
          <a:xfrm flipH="1">
            <a:off x="7530508" y="2239536"/>
            <a:ext cx="341934" cy="118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9955C125-FD30-59F8-D93F-83C6FFF143E0}"/>
              </a:ext>
            </a:extLst>
          </p:cNvPr>
          <p:cNvSpPr/>
          <p:nvPr/>
        </p:nvSpPr>
        <p:spPr>
          <a:xfrm>
            <a:off x="7914420" y="4551405"/>
            <a:ext cx="2101240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Initial state of off-phase</a:t>
            </a:r>
          </a:p>
        </p:txBody>
      </p: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DDE96335-19B6-FBF7-A53B-5F8ECC13EA89}"/>
              </a:ext>
            </a:extLst>
          </p:cNvPr>
          <p:cNvCxnSpPr>
            <a:cxnSpLocks/>
          </p:cNvCxnSpPr>
          <p:nvPr/>
        </p:nvCxnSpPr>
        <p:spPr>
          <a:xfrm flipH="1">
            <a:off x="7544182" y="5072608"/>
            <a:ext cx="352995" cy="703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>
            <a:extLst>
              <a:ext uri="{FF2B5EF4-FFF2-40B4-BE49-F238E27FC236}">
                <a16:creationId xmlns:a16="http://schemas.microsoft.com/office/drawing/2014/main" id="{7BA59F2E-448A-2C6F-4E67-96E7C801FA70}"/>
              </a:ext>
            </a:extLst>
          </p:cNvPr>
          <p:cNvSpPr/>
          <p:nvPr/>
        </p:nvSpPr>
        <p:spPr>
          <a:xfrm>
            <a:off x="1070079" y="2699097"/>
            <a:ext cx="4719659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Frequent convergence processes.</a:t>
            </a: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85C0B0A2-8886-0570-C311-F8993DA1A0DC}"/>
              </a:ext>
            </a:extLst>
          </p:cNvPr>
          <p:cNvGrpSpPr/>
          <p:nvPr/>
        </p:nvGrpSpPr>
        <p:grpSpPr>
          <a:xfrm>
            <a:off x="737687" y="2675039"/>
            <a:ext cx="5411636" cy="546497"/>
            <a:chOff x="737687" y="2882503"/>
            <a:chExt cx="5411636" cy="683419"/>
          </a:xfrm>
        </p:grpSpPr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0AC51D0D-7226-B3B0-3118-C592852FA436}"/>
                </a:ext>
              </a:extLst>
            </p:cNvPr>
            <p:cNvCxnSpPr>
              <a:cxnSpLocks/>
            </p:cNvCxnSpPr>
            <p:nvPr/>
          </p:nvCxnSpPr>
          <p:spPr>
            <a:xfrm>
              <a:off x="737687" y="3556166"/>
              <a:ext cx="5411636" cy="0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>
              <a:extLst>
                <a:ext uri="{FF2B5EF4-FFF2-40B4-BE49-F238E27FC236}">
                  <a16:creationId xmlns:a16="http://schemas.microsoft.com/office/drawing/2014/main" id="{C124AEE4-AF84-36B5-9AB6-39C33CF3405E}"/>
                </a:ext>
              </a:extLst>
            </p:cNvPr>
            <p:cNvCxnSpPr>
              <a:cxnSpLocks/>
            </p:cNvCxnSpPr>
            <p:nvPr/>
          </p:nvCxnSpPr>
          <p:spPr>
            <a:xfrm>
              <a:off x="753666" y="2882503"/>
              <a:ext cx="0" cy="683419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矩形 71">
            <a:extLst>
              <a:ext uri="{FF2B5EF4-FFF2-40B4-BE49-F238E27FC236}">
                <a16:creationId xmlns:a16="http://schemas.microsoft.com/office/drawing/2014/main" id="{D01D3833-9364-2AA0-082B-1185C408B4BC}"/>
              </a:ext>
            </a:extLst>
          </p:cNvPr>
          <p:cNvSpPr/>
          <p:nvPr/>
        </p:nvSpPr>
        <p:spPr>
          <a:xfrm>
            <a:off x="1070079" y="4859963"/>
            <a:ext cx="4719659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Larger state gap to converge</a:t>
            </a: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C3AFF517-F2DB-967D-D636-D284F33008A8}"/>
              </a:ext>
            </a:extLst>
          </p:cNvPr>
          <p:cNvGrpSpPr/>
          <p:nvPr/>
        </p:nvGrpSpPr>
        <p:grpSpPr>
          <a:xfrm>
            <a:off x="737687" y="4835905"/>
            <a:ext cx="5411636" cy="546497"/>
            <a:chOff x="737687" y="2882503"/>
            <a:chExt cx="5411636" cy="683419"/>
          </a:xfrm>
        </p:grpSpPr>
        <p:cxnSp>
          <p:nvCxnSpPr>
            <p:cNvPr id="74" name="直接箭头连接符 73">
              <a:extLst>
                <a:ext uri="{FF2B5EF4-FFF2-40B4-BE49-F238E27FC236}">
                  <a16:creationId xmlns:a16="http://schemas.microsoft.com/office/drawing/2014/main" id="{46B5898C-2742-C311-198B-D544C29628B4}"/>
                </a:ext>
              </a:extLst>
            </p:cNvPr>
            <p:cNvCxnSpPr>
              <a:cxnSpLocks/>
            </p:cNvCxnSpPr>
            <p:nvPr/>
          </p:nvCxnSpPr>
          <p:spPr>
            <a:xfrm>
              <a:off x="737687" y="3556166"/>
              <a:ext cx="5411636" cy="0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箭头连接符 74">
              <a:extLst>
                <a:ext uri="{FF2B5EF4-FFF2-40B4-BE49-F238E27FC236}">
                  <a16:creationId xmlns:a16="http://schemas.microsoft.com/office/drawing/2014/main" id="{16515251-D6D3-531A-7270-DBB1B246412D}"/>
                </a:ext>
              </a:extLst>
            </p:cNvPr>
            <p:cNvCxnSpPr>
              <a:cxnSpLocks/>
            </p:cNvCxnSpPr>
            <p:nvPr/>
          </p:nvCxnSpPr>
          <p:spPr>
            <a:xfrm>
              <a:off x="753666" y="2882503"/>
              <a:ext cx="0" cy="683419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!!arrow1">
            <a:extLst>
              <a:ext uri="{FF2B5EF4-FFF2-40B4-BE49-F238E27FC236}">
                <a16:creationId xmlns:a16="http://schemas.microsoft.com/office/drawing/2014/main" id="{C744A76D-72AA-1F0B-7D73-1517E65D5BF5}"/>
              </a:ext>
            </a:extLst>
          </p:cNvPr>
          <p:cNvCxnSpPr>
            <a:cxnSpLocks/>
          </p:cNvCxnSpPr>
          <p:nvPr/>
        </p:nvCxnSpPr>
        <p:spPr>
          <a:xfrm flipV="1">
            <a:off x="8266804" y="3243451"/>
            <a:ext cx="807453" cy="25726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9F3F7645-30BC-DCBA-C184-D4FDC379A2E9}"/>
              </a:ext>
            </a:extLst>
          </p:cNvPr>
          <p:cNvSpPr/>
          <p:nvPr/>
        </p:nvSpPr>
        <p:spPr>
          <a:xfrm>
            <a:off x="9108413" y="2684300"/>
            <a:ext cx="1263005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Queue buildup</a:t>
            </a:r>
          </a:p>
        </p:txBody>
      </p:sp>
      <p:cxnSp>
        <p:nvCxnSpPr>
          <p:cNvPr id="18" name="!!arrow1">
            <a:extLst>
              <a:ext uri="{FF2B5EF4-FFF2-40B4-BE49-F238E27FC236}">
                <a16:creationId xmlns:a16="http://schemas.microsoft.com/office/drawing/2014/main" id="{510B204B-34A3-9E0D-F177-B816C53ABAE4}"/>
              </a:ext>
            </a:extLst>
          </p:cNvPr>
          <p:cNvCxnSpPr>
            <a:cxnSpLocks/>
          </p:cNvCxnSpPr>
          <p:nvPr/>
        </p:nvCxnSpPr>
        <p:spPr>
          <a:xfrm>
            <a:off x="8289517" y="4039457"/>
            <a:ext cx="755757" cy="23024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D504AF4A-4C9D-B0C2-EC1E-00F17CFB6E64}"/>
              </a:ext>
            </a:extLst>
          </p:cNvPr>
          <p:cNvSpPr/>
          <p:nvPr/>
        </p:nvSpPr>
        <p:spPr>
          <a:xfrm>
            <a:off x="9045274" y="3918208"/>
            <a:ext cx="2598192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Under-utilization</a:t>
            </a:r>
          </a:p>
        </p:txBody>
      </p:sp>
    </p:spTree>
    <p:extLst>
      <p:ext uri="{BB962C8B-B14F-4D97-AF65-F5344CB8AC3E}">
        <p14:creationId xmlns:p14="http://schemas.microsoft.com/office/powerpoint/2010/main" val="132684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42" grpId="0"/>
      <p:bldP spid="46" grpId="0"/>
      <p:bldP spid="47" grpId="0"/>
      <p:bldP spid="39" grpId="0" animBg="1"/>
      <p:bldP spid="40" grpId="0" animBg="1"/>
      <p:bldP spid="50" grpId="0"/>
      <p:bldP spid="72" grpId="0"/>
      <p:bldP spid="17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E1773-B816-02BF-EE84-E2EF9F192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DC963FD-1B9A-E46A-6F9D-D2B93337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0137ADE4-8DC4-F1F7-8156-CE625C993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6" y="608400"/>
            <a:ext cx="11516264" cy="705600"/>
          </a:xfrm>
        </p:spPr>
        <p:txBody>
          <a:bodyPr>
            <a:normAutofit/>
          </a:bodyPr>
          <a:lstStyle/>
          <a:p>
            <a:r>
              <a:rPr lang="en-US" altLang="zh-CN" dirty="0"/>
              <a:t>Principle 2: Delay &amp; Delay Gradient as Precise Signals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414213D2-ECA6-36DE-3001-EAF2B2FF08FA}"/>
              </a:ext>
            </a:extLst>
          </p:cNvPr>
          <p:cNvSpPr/>
          <p:nvPr/>
        </p:nvSpPr>
        <p:spPr>
          <a:xfrm>
            <a:off x="10574198" y="4052083"/>
            <a:ext cx="1238908" cy="397863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cxnSp>
        <p:nvCxnSpPr>
          <p:cNvPr id="64" name="连接符: 肘形 63">
            <a:extLst>
              <a:ext uri="{FF2B5EF4-FFF2-40B4-BE49-F238E27FC236}">
                <a16:creationId xmlns:a16="http://schemas.microsoft.com/office/drawing/2014/main" id="{3200D7B3-210F-A065-6818-E91154951F16}"/>
              </a:ext>
            </a:extLst>
          </p:cNvPr>
          <p:cNvCxnSpPr>
            <a:cxnSpLocks/>
            <a:stCxn id="59" idx="0"/>
            <a:endCxn id="36" idx="0"/>
          </p:cNvCxnSpPr>
          <p:nvPr/>
        </p:nvCxnSpPr>
        <p:spPr>
          <a:xfrm rot="16200000" flipV="1">
            <a:off x="9135086" y="1993516"/>
            <a:ext cx="662028" cy="3455105"/>
          </a:xfrm>
          <a:prstGeom prst="bentConnector3">
            <a:avLst>
              <a:gd name="adj1" fmla="val 145492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连接符: 肘形 64">
            <a:extLst>
              <a:ext uri="{FF2B5EF4-FFF2-40B4-BE49-F238E27FC236}">
                <a16:creationId xmlns:a16="http://schemas.microsoft.com/office/drawing/2014/main" id="{B610FA0B-22AC-65F8-B748-755093FDA540}"/>
              </a:ext>
            </a:extLst>
          </p:cNvPr>
          <p:cNvCxnSpPr>
            <a:cxnSpLocks/>
            <a:stCxn id="59" idx="2"/>
            <a:endCxn id="29" idx="2"/>
          </p:cNvCxnSpPr>
          <p:nvPr/>
        </p:nvCxnSpPr>
        <p:spPr>
          <a:xfrm rot="5400000">
            <a:off x="9218281" y="2970213"/>
            <a:ext cx="495639" cy="3455105"/>
          </a:xfrm>
          <a:prstGeom prst="bentConnector3">
            <a:avLst>
              <a:gd name="adj1" fmla="val 166621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>
            <a:extLst>
              <a:ext uri="{FF2B5EF4-FFF2-40B4-BE49-F238E27FC236}">
                <a16:creationId xmlns:a16="http://schemas.microsoft.com/office/drawing/2014/main" id="{11921654-199E-1BAD-5985-3355C339612E}"/>
              </a:ext>
            </a:extLst>
          </p:cNvPr>
          <p:cNvSpPr/>
          <p:nvPr/>
        </p:nvSpPr>
        <p:spPr>
          <a:xfrm>
            <a:off x="10617964" y="4052083"/>
            <a:ext cx="1195142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Receiver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D25F9AA4-9059-75EB-ABDD-3B3E690446FF}"/>
              </a:ext>
            </a:extLst>
          </p:cNvPr>
          <p:cNvSpPr/>
          <p:nvPr/>
        </p:nvSpPr>
        <p:spPr>
          <a:xfrm>
            <a:off x="6511319" y="2714805"/>
            <a:ext cx="1635631" cy="6118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Sender1’s</a:t>
            </a:r>
          </a:p>
          <a:p>
            <a:pPr>
              <a:lnSpc>
                <a:spcPts val="2000"/>
              </a:lnSpc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window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6B47461-F155-4896-7CFA-4C0EEB34BC1A}"/>
              </a:ext>
            </a:extLst>
          </p:cNvPr>
          <p:cNvGrpSpPr/>
          <p:nvPr/>
        </p:nvGrpSpPr>
        <p:grpSpPr>
          <a:xfrm>
            <a:off x="8885019" y="3986408"/>
            <a:ext cx="1060459" cy="526311"/>
            <a:chOff x="4464050" y="4252686"/>
            <a:chExt cx="622234" cy="443710"/>
          </a:xfrm>
        </p:grpSpPr>
        <p:cxnSp>
          <p:nvCxnSpPr>
            <p:cNvPr id="2" name="!!arrow1">
              <a:extLst>
                <a:ext uri="{FF2B5EF4-FFF2-40B4-BE49-F238E27FC236}">
                  <a16:creationId xmlns:a16="http://schemas.microsoft.com/office/drawing/2014/main" id="{DCDF4D5D-E46F-2BA2-22CA-6D37779F673C}"/>
                </a:ext>
              </a:extLst>
            </p:cNvPr>
            <p:cNvCxnSpPr>
              <a:cxnSpLocks/>
            </p:cNvCxnSpPr>
            <p:nvPr/>
          </p:nvCxnSpPr>
          <p:spPr>
            <a:xfrm>
              <a:off x="5086284" y="4252686"/>
              <a:ext cx="0" cy="44110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!!arrow1">
              <a:extLst>
                <a:ext uri="{FF2B5EF4-FFF2-40B4-BE49-F238E27FC236}">
                  <a16:creationId xmlns:a16="http://schemas.microsoft.com/office/drawing/2014/main" id="{6E9025BE-E916-AC31-5D7D-741D4C57A2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4050" y="4696396"/>
              <a:ext cx="622234" cy="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!!arrow1">
              <a:extLst>
                <a:ext uri="{FF2B5EF4-FFF2-40B4-BE49-F238E27FC236}">
                  <a16:creationId xmlns:a16="http://schemas.microsoft.com/office/drawing/2014/main" id="{03DA58B3-7D7E-9597-41F3-3F39356C07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4050" y="4252686"/>
              <a:ext cx="622234" cy="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46E7EEDA-3F4A-16F7-F011-F19AF7B35723}"/>
              </a:ext>
            </a:extLst>
          </p:cNvPr>
          <p:cNvSpPr/>
          <p:nvPr/>
        </p:nvSpPr>
        <p:spPr>
          <a:xfrm>
            <a:off x="9736458" y="3996637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632E6C6-5260-03D2-BEA4-4FFF48D94843}"/>
              </a:ext>
            </a:extLst>
          </p:cNvPr>
          <p:cNvSpPr/>
          <p:nvPr/>
        </p:nvSpPr>
        <p:spPr>
          <a:xfrm>
            <a:off x="9527437" y="3996637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9C53DF6-5BE5-8E33-29A2-F6ED8ECD7DA7}"/>
              </a:ext>
            </a:extLst>
          </p:cNvPr>
          <p:cNvSpPr/>
          <p:nvPr/>
        </p:nvSpPr>
        <p:spPr>
          <a:xfrm>
            <a:off x="9316761" y="3996637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EF5BCE9-D6D1-2826-8121-1DFEDB6A460E}"/>
              </a:ext>
            </a:extLst>
          </p:cNvPr>
          <p:cNvSpPr/>
          <p:nvPr/>
        </p:nvSpPr>
        <p:spPr>
          <a:xfrm>
            <a:off x="9101719" y="3996637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B7EA883-C14B-FF79-6235-7920FB98DA4E}"/>
              </a:ext>
            </a:extLst>
          </p:cNvPr>
          <p:cNvSpPr/>
          <p:nvPr/>
        </p:nvSpPr>
        <p:spPr>
          <a:xfrm>
            <a:off x="7006975" y="4439731"/>
            <a:ext cx="836082" cy="505855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7E2F3E2-BF8F-8A77-5710-5021B1DEFB6E}"/>
              </a:ext>
            </a:extLst>
          </p:cNvPr>
          <p:cNvGrpSpPr/>
          <p:nvPr/>
        </p:nvGrpSpPr>
        <p:grpSpPr>
          <a:xfrm>
            <a:off x="7006975" y="4439730"/>
            <a:ext cx="836082" cy="505855"/>
            <a:chOff x="4807960" y="3119922"/>
            <a:chExt cx="1200192" cy="618153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CC5A60DF-8C80-3754-7CC1-85FCAA930163}"/>
                </a:ext>
              </a:extLst>
            </p:cNvPr>
            <p:cNvSpPr/>
            <p:nvPr/>
          </p:nvSpPr>
          <p:spPr>
            <a:xfrm>
              <a:off x="5708104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52859E1-D18C-9BAE-C842-F0155F12DF69}"/>
                </a:ext>
              </a:extLst>
            </p:cNvPr>
            <p:cNvSpPr/>
            <p:nvPr/>
          </p:nvSpPr>
          <p:spPr>
            <a:xfrm>
              <a:off x="5408056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DC987BA-A200-5F4D-9E12-B5A9805A31CB}"/>
                </a:ext>
              </a:extLst>
            </p:cNvPr>
            <p:cNvSpPr/>
            <p:nvPr/>
          </p:nvSpPr>
          <p:spPr>
            <a:xfrm>
              <a:off x="5108008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D33B3EA2-40A7-BA33-BFBC-CE11100C1A30}"/>
                </a:ext>
              </a:extLst>
            </p:cNvPr>
            <p:cNvSpPr/>
            <p:nvPr/>
          </p:nvSpPr>
          <p:spPr>
            <a:xfrm>
              <a:off x="4807960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91AB956E-F6A5-C5F7-3234-F97DFF629972}"/>
              </a:ext>
            </a:extLst>
          </p:cNvPr>
          <p:cNvSpPr/>
          <p:nvPr/>
        </p:nvSpPr>
        <p:spPr>
          <a:xfrm>
            <a:off x="7006975" y="3390056"/>
            <a:ext cx="836082" cy="5058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BD909D1-AD4D-856D-7E5C-18A0F198B5FA}"/>
              </a:ext>
            </a:extLst>
          </p:cNvPr>
          <p:cNvGrpSpPr/>
          <p:nvPr/>
        </p:nvGrpSpPr>
        <p:grpSpPr>
          <a:xfrm>
            <a:off x="7006975" y="3390055"/>
            <a:ext cx="836082" cy="505855"/>
            <a:chOff x="4807960" y="3119922"/>
            <a:chExt cx="1200192" cy="61815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AEED5039-3AF0-A6A6-C88A-7E0AE158A909}"/>
                </a:ext>
              </a:extLst>
            </p:cNvPr>
            <p:cNvSpPr/>
            <p:nvPr/>
          </p:nvSpPr>
          <p:spPr>
            <a:xfrm>
              <a:off x="5708104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1365979D-F879-F78A-C8F8-3BCD2CEBEC66}"/>
                </a:ext>
              </a:extLst>
            </p:cNvPr>
            <p:cNvSpPr/>
            <p:nvPr/>
          </p:nvSpPr>
          <p:spPr>
            <a:xfrm>
              <a:off x="5408056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D4163985-3BFE-EF5B-5FCF-003BDB213255}"/>
                </a:ext>
              </a:extLst>
            </p:cNvPr>
            <p:cNvSpPr/>
            <p:nvPr/>
          </p:nvSpPr>
          <p:spPr>
            <a:xfrm>
              <a:off x="5108008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C0095906-FE65-4EFB-0C24-022B883CBBAF}"/>
                </a:ext>
              </a:extLst>
            </p:cNvPr>
            <p:cNvSpPr/>
            <p:nvPr/>
          </p:nvSpPr>
          <p:spPr>
            <a:xfrm>
              <a:off x="4807960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</p:grp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E76C93E3-577B-43C6-6E5B-834EBC1ABA1E}"/>
              </a:ext>
            </a:extLst>
          </p:cNvPr>
          <p:cNvCxnSpPr/>
          <p:nvPr/>
        </p:nvCxnSpPr>
        <p:spPr>
          <a:xfrm>
            <a:off x="7885675" y="3642982"/>
            <a:ext cx="971413" cy="5820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25ECE783-B90A-8B2F-77E0-31B460F81F24}"/>
              </a:ext>
            </a:extLst>
          </p:cNvPr>
          <p:cNvSpPr/>
          <p:nvPr/>
        </p:nvSpPr>
        <p:spPr>
          <a:xfrm>
            <a:off x="8408226" y="3405644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72CB55EE-37F8-D48C-A34C-01E54F595824}"/>
              </a:ext>
            </a:extLst>
          </p:cNvPr>
          <p:cNvCxnSpPr>
            <a:cxnSpLocks/>
          </p:cNvCxnSpPr>
          <p:nvPr/>
        </p:nvCxnSpPr>
        <p:spPr>
          <a:xfrm flipV="1">
            <a:off x="7904253" y="4224982"/>
            <a:ext cx="952835" cy="46767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4FC32A0F-B4EF-B107-8477-3AC9D1C50F6F}"/>
              </a:ext>
            </a:extLst>
          </p:cNvPr>
          <p:cNvSpPr/>
          <p:nvPr/>
        </p:nvSpPr>
        <p:spPr>
          <a:xfrm>
            <a:off x="8127547" y="4566194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904EA777-54E6-EC40-CEE5-9BC677517C46}"/>
              </a:ext>
            </a:extLst>
          </p:cNvPr>
          <p:cNvCxnSpPr>
            <a:cxnSpLocks/>
            <a:stCxn id="17" idx="3"/>
            <a:endCxn id="59" idx="1"/>
          </p:cNvCxnSpPr>
          <p:nvPr/>
        </p:nvCxnSpPr>
        <p:spPr>
          <a:xfrm>
            <a:off x="9945478" y="4249565"/>
            <a:ext cx="628720" cy="145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>
            <a:extLst>
              <a:ext uri="{FF2B5EF4-FFF2-40B4-BE49-F238E27FC236}">
                <a16:creationId xmlns:a16="http://schemas.microsoft.com/office/drawing/2014/main" id="{F218C0A6-038C-AEEF-7439-9887B85F08CD}"/>
              </a:ext>
            </a:extLst>
          </p:cNvPr>
          <p:cNvSpPr/>
          <p:nvPr/>
        </p:nvSpPr>
        <p:spPr>
          <a:xfrm>
            <a:off x="10312834" y="3642982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7D47ACF7-2F05-4C0B-FE4E-1EEA82C2F4F3}"/>
              </a:ext>
            </a:extLst>
          </p:cNvPr>
          <p:cNvSpPr/>
          <p:nvPr/>
        </p:nvSpPr>
        <p:spPr>
          <a:xfrm>
            <a:off x="10025814" y="3642982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0858199B-62F4-96BD-21BD-64DA93ADE40E}"/>
              </a:ext>
            </a:extLst>
          </p:cNvPr>
          <p:cNvSpPr/>
          <p:nvPr/>
        </p:nvSpPr>
        <p:spPr>
          <a:xfrm>
            <a:off x="6699453" y="4073046"/>
            <a:ext cx="1490258" cy="3777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S2’s win.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A3447559-5852-7D71-FEAC-D1F6C8E9EC1B}"/>
                  </a:ext>
                </a:extLst>
              </p:cNvPr>
              <p:cNvSpPr/>
              <p:nvPr/>
            </p:nvSpPr>
            <p:spPr>
              <a:xfrm>
                <a:off x="567317" y="2988512"/>
                <a:ext cx="5098253" cy="866904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𝑑</m:t>
                      </m:r>
                      <m:d>
                        <m:d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d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𝑅𝑇</m:t>
                      </m:r>
                      <m:sSub>
                        <m:sSub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𝑏𝑎𝑠𝑒</m:t>
                          </m:r>
                        </m:sub>
                      </m:sSub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d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𝑅𝑇</m:t>
                      </m:r>
                      <m:sSub>
                        <m:sSub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𝑏𝑎𝑠𝑒</m:t>
                          </m:r>
                        </m:sub>
                      </m:sSub>
                      <m:r>
                        <a:rPr lang="en-US" altLang="zh-CN" sz="2400" b="0" i="1" spc="-200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+</m:t>
                      </m:r>
                      <m:f>
                        <m:fPr>
                          <m:ctrlP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CN" sz="2400" b="0" i="1" spc="-200" dirty="0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pc="-200" dirty="0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b="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altLang="zh-CN" sz="2400" b="0" i="1" spc="-200" dirty="0">
                  <a:solidFill>
                    <a:schemeClr val="bg1"/>
                  </a:solidFill>
                  <a:latin typeface="Cambria Math" panose="02040503050406030204" pitchFamily="18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A3447559-5852-7D71-FEAC-D1F6C8E9EC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17" y="2988512"/>
                <a:ext cx="5098253" cy="8669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C1F3516B-C447-CC6B-0B57-A363BF2BADE4}"/>
                  </a:ext>
                </a:extLst>
              </p:cNvPr>
              <p:cNvSpPr txBox="1"/>
              <p:nvPr/>
            </p:nvSpPr>
            <p:spPr>
              <a:xfrm>
                <a:off x="1210114" y="3803297"/>
                <a:ext cx="4658408" cy="866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𝑅𝑇</m:t>
                      </m:r>
                      <m:sSub>
                        <m:sSubPr>
                          <m:ctrlPr>
                            <a:rPr lang="en-US" altLang="zh-CN" sz="2400" i="1" spc="-200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𝑏𝑎𝑠𝑒</m:t>
                          </m:r>
                        </m:sub>
                      </m:sSub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+</m:t>
                      </m:r>
                      <m:f>
                        <m:f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∑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−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𝐵𝐷</m:t>
                          </m:r>
                          <m:sSub>
                            <m:sSub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𝑏𝑎𝑠𝑒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∑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altLang="zh-CN" sz="2400" i="1" spc="-200" dirty="0">
                  <a:latin typeface="Cambria Math" panose="02040503050406030204" pitchFamily="18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C1F3516B-C447-CC6B-0B57-A363BF2BA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14" y="3803297"/>
                <a:ext cx="4658408" cy="866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8C39D4C7-C389-50D7-2892-A676E4F97F7A}"/>
                  </a:ext>
                </a:extLst>
              </p:cNvPr>
              <p:cNvSpPr txBox="1"/>
              <p:nvPr/>
            </p:nvSpPr>
            <p:spPr>
              <a:xfrm>
                <a:off x="1179252" y="4660199"/>
                <a:ext cx="1436915" cy="866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pc="-200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≤</m:t>
                      </m:r>
                      <m:f>
                        <m:fPr>
                          <m:ctrlP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∑</m:t>
                          </m:r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𝑤</m:t>
                          </m:r>
                          <m:d>
                            <m:dPr>
                              <m:ctrlP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400" i="1" spc="-200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i="1" spc="-200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altLang="zh-CN" sz="2400" i="1" spc="-200" dirty="0">
                  <a:latin typeface="Cambria Math" panose="02040503050406030204" pitchFamily="18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8C39D4C7-C389-50D7-2892-A676E4F97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252" y="4660199"/>
                <a:ext cx="1436915" cy="8669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矩形: 圆角 110">
            <a:extLst>
              <a:ext uri="{FF2B5EF4-FFF2-40B4-BE49-F238E27FC236}">
                <a16:creationId xmlns:a16="http://schemas.microsoft.com/office/drawing/2014/main" id="{9258BA73-9A10-38B9-B917-5EB73F180B04}"/>
              </a:ext>
            </a:extLst>
          </p:cNvPr>
          <p:cNvSpPr/>
          <p:nvPr/>
        </p:nvSpPr>
        <p:spPr>
          <a:xfrm>
            <a:off x="464457" y="2295131"/>
            <a:ext cx="5514643" cy="3707411"/>
          </a:xfrm>
          <a:prstGeom prst="roundRect">
            <a:avLst>
              <a:gd name="adj" fmla="val 10242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A8C70E52-3A6E-9799-6186-6A2C9DC11201}"/>
              </a:ext>
            </a:extLst>
          </p:cNvPr>
          <p:cNvSpPr txBox="1"/>
          <p:nvPr/>
        </p:nvSpPr>
        <p:spPr>
          <a:xfrm>
            <a:off x="1135654" y="1985754"/>
            <a:ext cx="396157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Analytical Formulation</a:t>
            </a:r>
          </a:p>
        </p:txBody>
      </p:sp>
      <p:sp>
        <p:nvSpPr>
          <p:cNvPr id="113" name="矩形: 圆角 112">
            <a:extLst>
              <a:ext uri="{FF2B5EF4-FFF2-40B4-BE49-F238E27FC236}">
                <a16:creationId xmlns:a16="http://schemas.microsoft.com/office/drawing/2014/main" id="{9A39FC3F-D01D-77BE-6DE1-638F4759FE99}"/>
              </a:ext>
            </a:extLst>
          </p:cNvPr>
          <p:cNvSpPr/>
          <p:nvPr/>
        </p:nvSpPr>
        <p:spPr>
          <a:xfrm>
            <a:off x="6411227" y="2295131"/>
            <a:ext cx="5514643" cy="3707411"/>
          </a:xfrm>
          <a:prstGeom prst="roundRect">
            <a:avLst>
              <a:gd name="adj" fmla="val 10242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37C6E71E-4EF6-BEFB-3681-EEDBCACDD411}"/>
              </a:ext>
            </a:extLst>
          </p:cNvPr>
          <p:cNvSpPr txBox="1"/>
          <p:nvPr/>
        </p:nvSpPr>
        <p:spPr>
          <a:xfrm>
            <a:off x="7709773" y="1985754"/>
            <a:ext cx="307164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Visual Illustration</a:t>
            </a: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3680EFDB-FDB9-5E1C-E4FC-557114D932D6}"/>
              </a:ext>
            </a:extLst>
          </p:cNvPr>
          <p:cNvSpPr/>
          <p:nvPr/>
        </p:nvSpPr>
        <p:spPr>
          <a:xfrm>
            <a:off x="1584187" y="4692659"/>
            <a:ext cx="923486" cy="37939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99957AE-931D-8F28-E47C-0B0D619D549A}"/>
              </a:ext>
            </a:extLst>
          </p:cNvPr>
          <p:cNvSpPr txBox="1"/>
          <p:nvPr/>
        </p:nvSpPr>
        <p:spPr>
          <a:xfrm>
            <a:off x="1415743" y="1506352"/>
            <a:ext cx="9365672" cy="3863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108000">
            <a:spAutoFit/>
          </a:bodyPr>
          <a:lstStyle>
            <a:defPPr>
              <a:defRPr lang="zh-CN"/>
            </a:defPPr>
            <a:lvl1pPr algn="ctr">
              <a:lnSpc>
                <a:spcPts val="2200"/>
              </a:lnSpc>
              <a:defRPr sz="2800" b="1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defRPr>
            </a:lvl1pPr>
          </a:lstStyle>
          <a:p>
            <a:r>
              <a:rPr lang="en-US" altLang="zh-CN" dirty="0"/>
              <a:t>Precise congestion state can be extracted from delay! 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B17C7BC-36A6-A2C1-879A-E1E651F304EC}"/>
              </a:ext>
            </a:extLst>
          </p:cNvPr>
          <p:cNvSpPr txBox="1"/>
          <p:nvPr/>
        </p:nvSpPr>
        <p:spPr>
          <a:xfrm>
            <a:off x="2471165" y="4692657"/>
            <a:ext cx="3453107" cy="938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400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The total window size of flows passing through the bottleneck</a:t>
            </a:r>
            <a:endParaRPr lang="zh-CN" altLang="en-US" sz="2400" dirty="0">
              <a:solidFill>
                <a:srgbClr val="7030A0"/>
              </a:solidFill>
              <a:latin typeface="Trebuchet MS" panose="020B0603020202020204" pitchFamily="34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7663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515E6-3C12-C5CA-3E82-1F1F81F1B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F560A99-B3D4-74C6-DB57-D5953C405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BE255130-AF60-7C9B-4FAD-65E4E54C1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6" y="608400"/>
            <a:ext cx="11516264" cy="705600"/>
          </a:xfrm>
        </p:spPr>
        <p:txBody>
          <a:bodyPr>
            <a:normAutofit/>
          </a:bodyPr>
          <a:lstStyle/>
          <a:p>
            <a:r>
              <a:rPr lang="en-US" altLang="zh-CN" dirty="0"/>
              <a:t>Principle 2: Delay &amp; Delay Gradient as Precise Signals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5B4A180-519E-6B8E-3B4A-E504F4C67B45}"/>
              </a:ext>
            </a:extLst>
          </p:cNvPr>
          <p:cNvSpPr txBox="1"/>
          <p:nvPr/>
        </p:nvSpPr>
        <p:spPr>
          <a:xfrm>
            <a:off x="635540" y="1506352"/>
            <a:ext cx="10926078" cy="4492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10800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8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Similarly, an analogous relationship holds for the delay gradient</a:t>
            </a:r>
            <a:endParaRPr lang="zh-CN" altLang="en-US" sz="2800" b="1" dirty="0">
              <a:solidFill>
                <a:srgbClr val="7030A0"/>
              </a:solidFill>
              <a:latin typeface="Trebuchet MS" panose="020B0603020202020204" pitchFamily="34" charset="0"/>
              <a:ea typeface="+mn-lt"/>
              <a:cs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17D98315-866E-7B2E-41E6-16CB8BE13BC5}"/>
                  </a:ext>
                </a:extLst>
              </p:cNvPr>
              <p:cNvSpPr/>
              <p:nvPr/>
            </p:nvSpPr>
            <p:spPr>
              <a:xfrm>
                <a:off x="1824971" y="2876066"/>
                <a:ext cx="2499819" cy="996042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𝑑</m:t>
                      </m:r>
                      <m:d>
                        <m:dPr>
                          <m:ctrlPr>
                            <a:rPr lang="en-US" altLang="zh-CN" sz="2800" b="0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dPr>
                        <m:e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𝑡</m:t>
                          </m:r>
                        </m:e>
                      </m:d>
                      <m:r>
                        <a:rPr lang="en-US" altLang="zh-CN" sz="2800" i="1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≤</m:t>
                      </m:r>
                      <m:f>
                        <m:fPr>
                          <m:ctrlPr>
                            <a:rPr lang="en-US" altLang="zh-CN" sz="2800" i="1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800" i="1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∑</m:t>
                          </m:r>
                          <m:r>
                            <a:rPr lang="en-US" altLang="zh-CN" sz="2800" i="1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𝑤</m:t>
                          </m:r>
                          <m:d>
                            <m:dPr>
                              <m:ctrlPr>
                                <a:rPr lang="en-US" altLang="zh-CN" sz="28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8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800" i="1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altLang="zh-CN" sz="2800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17D98315-866E-7B2E-41E6-16CB8BE13B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971" y="2876066"/>
                <a:ext cx="2499819" cy="9960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DD85F969-5D1D-6066-B7E7-322EB7A8F940}"/>
                  </a:ext>
                </a:extLst>
              </p:cNvPr>
              <p:cNvSpPr/>
              <p:nvPr/>
            </p:nvSpPr>
            <p:spPr>
              <a:xfrm>
                <a:off x="7602676" y="2876066"/>
                <a:ext cx="2925408" cy="996042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𝑔</m:t>
                      </m:r>
                      <m:d>
                        <m:dPr>
                          <m:ctrlPr>
                            <a:rPr lang="en-US" altLang="zh-CN" sz="2800" b="0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dPr>
                        <m:e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𝑡</m:t>
                          </m:r>
                        </m:e>
                      </m:d>
                      <m:r>
                        <a:rPr lang="en-US" altLang="zh-CN" sz="2800" i="1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≤</m:t>
                      </m:r>
                      <m:f>
                        <m:fPr>
                          <m:ctrlPr>
                            <a:rPr lang="en-US" altLang="zh-CN" sz="2800" i="1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800" i="1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∑</m:t>
                          </m:r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CN" sz="28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2800" i="1" dirty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800" i="1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𝜇</m:t>
                          </m:r>
                        </m:den>
                      </m:f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−1</m:t>
                      </m:r>
                    </m:oMath>
                  </m:oMathPara>
                </a14:m>
                <a:endParaRPr lang="en-US" altLang="zh-CN" sz="2800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DD85F969-5D1D-6066-B7E7-322EB7A8F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676" y="2876066"/>
                <a:ext cx="2925408" cy="996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文本框 60">
            <a:extLst>
              <a:ext uri="{FF2B5EF4-FFF2-40B4-BE49-F238E27FC236}">
                <a16:creationId xmlns:a16="http://schemas.microsoft.com/office/drawing/2014/main" id="{03D27B10-0739-913A-6B30-9992EC09D4C3}"/>
              </a:ext>
            </a:extLst>
          </p:cNvPr>
          <p:cNvSpPr txBox="1"/>
          <p:nvPr/>
        </p:nvSpPr>
        <p:spPr>
          <a:xfrm>
            <a:off x="3937000" y="2012714"/>
            <a:ext cx="7810722" cy="374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(Please see our paper for details on the delay gradient)</a:t>
            </a:r>
            <a:endParaRPr lang="zh-CN" altLang="en-US" sz="2400" dirty="0">
              <a:latin typeface="Trebuchet MS" panose="020B0603020202020204" pitchFamily="34" charset="0"/>
              <a:ea typeface="+mn-lt"/>
              <a:cs typeface="+mn-lt"/>
            </a:endParaRPr>
          </a:p>
        </p:txBody>
      </p:sp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CB9E65D6-7FA9-4CF0-2DEB-E05EA503CEF1}"/>
              </a:ext>
            </a:extLst>
          </p:cNvPr>
          <p:cNvSpPr/>
          <p:nvPr/>
        </p:nvSpPr>
        <p:spPr>
          <a:xfrm>
            <a:off x="422895" y="2753768"/>
            <a:ext cx="5514643" cy="3354932"/>
          </a:xfrm>
          <a:prstGeom prst="roundRect">
            <a:avLst>
              <a:gd name="adj" fmla="val 10242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F2E8A813-2668-C473-0CD8-06D4622DF49D}"/>
              </a:ext>
            </a:extLst>
          </p:cNvPr>
          <p:cNvSpPr/>
          <p:nvPr/>
        </p:nvSpPr>
        <p:spPr>
          <a:xfrm>
            <a:off x="6369665" y="2753767"/>
            <a:ext cx="5514643" cy="3354933"/>
          </a:xfrm>
          <a:prstGeom prst="roundRect">
            <a:avLst>
              <a:gd name="adj" fmla="val 10242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5B382D44-6307-AED1-86D1-BA8F78CC8217}"/>
              </a:ext>
            </a:extLst>
          </p:cNvPr>
          <p:cNvSpPr txBox="1"/>
          <p:nvPr/>
        </p:nvSpPr>
        <p:spPr>
          <a:xfrm>
            <a:off x="664770" y="3872108"/>
            <a:ext cx="50363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Equality holding when the queue is neither empty nor overflowing, and flows are </a:t>
            </a:r>
            <a:r>
              <a:rPr lang="en-US" altLang="zh-CN" sz="24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bounded by window.</a:t>
            </a:r>
            <a:endParaRPr lang="zh-CN" altLang="en-US" sz="2400" b="1" dirty="0">
              <a:solidFill>
                <a:srgbClr val="7030A0"/>
              </a:solidFill>
              <a:latin typeface="Trebuchet MS" panose="020B0603020202020204" pitchFamily="34" charset="0"/>
              <a:ea typeface="+mn-lt"/>
              <a:cs typeface="+mn-lt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D5B4D16C-E264-AC93-6996-9C92982FF4F1}"/>
              </a:ext>
            </a:extLst>
          </p:cNvPr>
          <p:cNvSpPr txBox="1"/>
          <p:nvPr/>
        </p:nvSpPr>
        <p:spPr>
          <a:xfrm>
            <a:off x="1558638" y="2444390"/>
            <a:ext cx="303248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Delay — Window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FA74EFE8-029A-0B35-5E13-07C02F51EDFF}"/>
              </a:ext>
            </a:extLst>
          </p:cNvPr>
          <p:cNvSpPr txBox="1"/>
          <p:nvPr/>
        </p:nvSpPr>
        <p:spPr>
          <a:xfrm>
            <a:off x="7146197" y="2444390"/>
            <a:ext cx="396157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Delay gradient — Rate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3E638FA3-5978-46FF-06E4-2B4954FC77C3}"/>
              </a:ext>
            </a:extLst>
          </p:cNvPr>
          <p:cNvSpPr txBox="1"/>
          <p:nvPr/>
        </p:nvSpPr>
        <p:spPr>
          <a:xfrm>
            <a:off x="6610705" y="3872108"/>
            <a:ext cx="5075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Equality holding when the queue is neither empty nor overflowing, and flows are </a:t>
            </a:r>
            <a:r>
              <a:rPr lang="en-US" altLang="zh-CN" sz="24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bounded by rate.</a:t>
            </a:r>
            <a:endParaRPr lang="zh-CN" altLang="en-US" sz="2400" b="1" dirty="0">
              <a:solidFill>
                <a:srgbClr val="7030A0"/>
              </a:solidFill>
              <a:latin typeface="Trebuchet MS" panose="020B0603020202020204" pitchFamily="34" charset="0"/>
              <a:ea typeface="+mn-lt"/>
              <a:cs typeface="+mn-lt"/>
            </a:endParaRPr>
          </a:p>
        </p:txBody>
      </p:sp>
      <p:cxnSp>
        <p:nvCxnSpPr>
          <p:cNvPr id="74" name="连接符: 肘形 73">
            <a:extLst>
              <a:ext uri="{FF2B5EF4-FFF2-40B4-BE49-F238E27FC236}">
                <a16:creationId xmlns:a16="http://schemas.microsoft.com/office/drawing/2014/main" id="{FC1DD737-F568-FB9A-C5BF-F51CD156348F}"/>
              </a:ext>
            </a:extLst>
          </p:cNvPr>
          <p:cNvCxnSpPr>
            <a:stCxn id="67" idx="2"/>
            <a:endCxn id="70" idx="2"/>
          </p:cNvCxnSpPr>
          <p:nvPr/>
        </p:nvCxnSpPr>
        <p:spPr>
          <a:xfrm rot="16200000" flipH="1">
            <a:off x="6165651" y="1905079"/>
            <a:ext cx="12700" cy="5965384"/>
          </a:xfrm>
          <a:prstGeom prst="bentConnector3">
            <a:avLst>
              <a:gd name="adj1" fmla="val 1800000"/>
            </a:avLst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>
            <a:extLst>
              <a:ext uri="{FF2B5EF4-FFF2-40B4-BE49-F238E27FC236}">
                <a16:creationId xmlns:a16="http://schemas.microsoft.com/office/drawing/2014/main" id="{EE360DF9-A3BD-6065-F8F3-AAE1AAD0AAA4}"/>
              </a:ext>
            </a:extLst>
          </p:cNvPr>
          <p:cNvSpPr txBox="1"/>
          <p:nvPr/>
        </p:nvSpPr>
        <p:spPr>
          <a:xfrm>
            <a:off x="1244016" y="5131774"/>
            <a:ext cx="10251298" cy="400110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The two signals are precise under mutually exclusive conditions</a:t>
            </a:r>
            <a:endParaRPr lang="zh-CN" altLang="en-US" sz="2600" b="1" dirty="0">
              <a:solidFill>
                <a:srgbClr val="7030A0"/>
              </a:solidFill>
              <a:latin typeface="Trebuchet MS" panose="020B0603020202020204" pitchFamily="34" charset="0"/>
              <a:ea typeface="+mn-lt"/>
              <a:cs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BD2C485-1A67-9C1C-63D4-D14722D53972}"/>
              </a:ext>
            </a:extLst>
          </p:cNvPr>
          <p:cNvSpPr txBox="1"/>
          <p:nvPr/>
        </p:nvSpPr>
        <p:spPr>
          <a:xfrm>
            <a:off x="1540037" y="5544082"/>
            <a:ext cx="9659256" cy="400110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Therefore, they should</a:t>
            </a:r>
            <a:r>
              <a:rPr lang="zh-CN" altLang="en-US" sz="26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6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be</a:t>
            </a:r>
            <a:r>
              <a:rPr lang="zh-CN" altLang="en-US" sz="26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6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used</a:t>
            </a:r>
            <a:r>
              <a:rPr lang="zh-CN" altLang="en-US" sz="26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6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complementarily</a:t>
            </a:r>
            <a:endParaRPr lang="zh-CN" altLang="en-US" sz="2600" b="1" dirty="0">
              <a:solidFill>
                <a:srgbClr val="7030A0"/>
              </a:solidFill>
              <a:latin typeface="Trebuchet MS" panose="020B0603020202020204" pitchFamily="34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544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BB27E-77C9-7233-6481-6451B7389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4CD5FC3-4C96-A85C-11F5-15D225356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E34A2C24-8636-5B66-604F-1679E8C67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5" y="608400"/>
            <a:ext cx="11298551" cy="705600"/>
          </a:xfrm>
        </p:spPr>
        <p:txBody>
          <a:bodyPr>
            <a:normAutofit/>
          </a:bodyPr>
          <a:lstStyle/>
          <a:p>
            <a:r>
              <a:rPr lang="en-US" altLang="zh-CN" spc="-70" dirty="0"/>
              <a:t>OSCAR: </a:t>
            </a:r>
            <a:r>
              <a:rPr lang="en-US" altLang="zh-CN" u="sng" spc="-70" dirty="0"/>
              <a:t>O</a:t>
            </a:r>
            <a:r>
              <a:rPr lang="en-US" altLang="zh-CN" spc="-70" dirty="0"/>
              <a:t>(1)-</a:t>
            </a:r>
            <a:r>
              <a:rPr lang="en-US" altLang="zh-CN" u="sng" spc="-70" dirty="0"/>
              <a:t>S</a:t>
            </a:r>
            <a:r>
              <a:rPr lang="en-US" altLang="zh-CN" spc="-70" dirty="0"/>
              <a:t>tep </a:t>
            </a:r>
            <a:r>
              <a:rPr lang="en-US" altLang="zh-CN" u="sng" spc="-70" dirty="0"/>
              <a:t>C</a:t>
            </a:r>
            <a:r>
              <a:rPr lang="en-US" altLang="zh-CN" spc="-70" dirty="0"/>
              <a:t>onvergence </a:t>
            </a:r>
            <a:r>
              <a:rPr lang="en-US" altLang="zh-CN" u="sng" spc="-70" dirty="0"/>
              <a:t>A</a:t>
            </a:r>
            <a:r>
              <a:rPr lang="en-US" altLang="zh-CN" spc="-70" dirty="0"/>
              <a:t>nd </a:t>
            </a:r>
            <a:r>
              <a:rPr lang="en-US" altLang="zh-CN" u="sng" spc="-70" dirty="0"/>
              <a:t>R</a:t>
            </a:r>
            <a:r>
              <a:rPr lang="en-US" altLang="zh-CN" spc="-70" dirty="0"/>
              <a:t>eadily-deployable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DE54ECE-5619-8453-C522-4EA9DB945395}"/>
              </a:ext>
            </a:extLst>
          </p:cNvPr>
          <p:cNvSpPr/>
          <p:nvPr/>
        </p:nvSpPr>
        <p:spPr>
          <a:xfrm>
            <a:off x="7606429" y="2792441"/>
            <a:ext cx="1432004" cy="1890741"/>
          </a:xfrm>
          <a:prstGeom prst="rect">
            <a:avLst/>
          </a:prstGeom>
          <a:solidFill>
            <a:srgbClr val="FBC02D">
              <a:alpha val="49804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748D3A6-0954-B19A-DBEB-49F59CED958A}"/>
              </a:ext>
            </a:extLst>
          </p:cNvPr>
          <p:cNvSpPr/>
          <p:nvPr/>
        </p:nvSpPr>
        <p:spPr>
          <a:xfrm>
            <a:off x="4927706" y="2791379"/>
            <a:ext cx="1942112" cy="1881321"/>
          </a:xfrm>
          <a:prstGeom prst="rect">
            <a:avLst/>
          </a:prstGeom>
          <a:solidFill>
            <a:srgbClr val="0E2841">
              <a:lumMod val="25000"/>
              <a:lumOff val="75000"/>
              <a:alpha val="5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D5E3734-77BE-833B-AF77-991A87DCC9BB}"/>
                  </a:ext>
                </a:extLst>
              </p:cNvPr>
              <p:cNvSpPr txBox="1"/>
              <p:nvPr/>
            </p:nvSpPr>
            <p:spPr>
              <a:xfrm>
                <a:off x="3368068" y="2998153"/>
                <a:ext cx="782625" cy="523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CN" sz="2800" dirty="0">
                  <a:solidFill>
                    <a:prstClr val="black"/>
                  </a:solidFill>
                  <a:latin typeface="等线" panose="0211000402020202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D5E3734-77BE-833B-AF77-991A87DCC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068" y="2998153"/>
                <a:ext cx="782625" cy="523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2B60D498-0728-394F-C52D-E56BA18725B3}"/>
                  </a:ext>
                </a:extLst>
              </p:cNvPr>
              <p:cNvSpPr txBox="1"/>
              <p:nvPr/>
            </p:nvSpPr>
            <p:spPr>
              <a:xfrm>
                <a:off x="7606426" y="2998153"/>
                <a:ext cx="1565251" cy="523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CN" altLang="en-US" sz="2800" dirty="0">
                  <a:solidFill>
                    <a:prstClr val="black"/>
                  </a:solidFill>
                  <a:latin typeface="等线" panose="0211000402020202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2B60D498-0728-394F-C52D-E56BA1872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426" y="2998153"/>
                <a:ext cx="1565251" cy="523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31D3289-D30D-EA4A-7CB6-8CC755039A76}"/>
                  </a:ext>
                </a:extLst>
              </p:cNvPr>
              <p:cNvSpPr txBox="1"/>
              <p:nvPr/>
            </p:nvSpPr>
            <p:spPr>
              <a:xfrm>
                <a:off x="4939345" y="2768440"/>
                <a:ext cx="1930476" cy="988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𝑡𝑎𝑟𝑔𝑒𝑡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sz="2800" dirty="0">
                  <a:solidFill>
                    <a:prstClr val="black"/>
                  </a:solidFill>
                  <a:latin typeface="等线" panose="0211000402020202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31D3289-D30D-EA4A-7CB6-8CC755039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345" y="2768440"/>
                <a:ext cx="1930476" cy="9882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FB35C4C-99D8-13D1-9E85-E3EB3F596D1A}"/>
                  </a:ext>
                </a:extLst>
              </p:cNvPr>
              <p:cNvSpPr txBox="1"/>
              <p:nvPr/>
            </p:nvSpPr>
            <p:spPr>
              <a:xfrm>
                <a:off x="4284144" y="2998153"/>
                <a:ext cx="521750" cy="523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2800" dirty="0">
                  <a:solidFill>
                    <a:prstClr val="black"/>
                  </a:solidFill>
                  <a:latin typeface="等线" panose="0211000402020202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FB35C4C-99D8-13D1-9E85-E3EB3F596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144" y="2998153"/>
                <a:ext cx="521750" cy="523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FC5E622D-BCD7-DBD0-E585-AC781F6DCE9E}"/>
                  </a:ext>
                </a:extLst>
              </p:cNvPr>
              <p:cNvSpPr txBox="1"/>
              <p:nvPr/>
            </p:nvSpPr>
            <p:spPr>
              <a:xfrm>
                <a:off x="7003271" y="2998153"/>
                <a:ext cx="469703" cy="523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</m:oMath>
                  </m:oMathPara>
                </a14:m>
                <a:endParaRPr lang="zh-CN" altLang="en-US" sz="2800" dirty="0">
                  <a:solidFill>
                    <a:prstClr val="black"/>
                  </a:solidFill>
                  <a:latin typeface="等线" panose="0211000402020202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FC5E622D-BCD7-DBD0-E585-AC781F6DC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271" y="2998153"/>
                <a:ext cx="469703" cy="5232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B33C8CD-DBBC-BEBC-A8B1-D5586AF6A668}"/>
                  </a:ext>
                </a:extLst>
              </p:cNvPr>
              <p:cNvSpPr txBox="1"/>
              <p:nvPr/>
            </p:nvSpPr>
            <p:spPr>
              <a:xfrm>
                <a:off x="3368068" y="3945992"/>
                <a:ext cx="782625" cy="523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CN" sz="2800" dirty="0">
                  <a:solidFill>
                    <a:prstClr val="black"/>
                  </a:solidFill>
                  <a:latin typeface="等线" panose="0211000402020202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B33C8CD-DBBC-BEBC-A8B1-D5586AF6A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068" y="3945992"/>
                <a:ext cx="782625" cy="5232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4B03122B-DD1F-DE33-15FB-DFB7EC3AE844}"/>
                  </a:ext>
                </a:extLst>
              </p:cNvPr>
              <p:cNvSpPr txBox="1"/>
              <p:nvPr/>
            </p:nvSpPr>
            <p:spPr>
              <a:xfrm>
                <a:off x="7606426" y="3945992"/>
                <a:ext cx="1565251" cy="523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CN" altLang="en-US" sz="2800" dirty="0">
                  <a:solidFill>
                    <a:prstClr val="black"/>
                  </a:solidFill>
                  <a:latin typeface="等线" panose="0211000402020202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4B03122B-DD1F-DE33-15FB-DFB7EC3AE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426" y="3945992"/>
                <a:ext cx="1565251" cy="5232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82BC900-7CBE-4CA5-6E1F-834FD031856D}"/>
                  </a:ext>
                </a:extLst>
              </p:cNvPr>
              <p:cNvSpPr txBox="1"/>
              <p:nvPr/>
            </p:nvSpPr>
            <p:spPr>
              <a:xfrm>
                <a:off x="4939345" y="3717115"/>
                <a:ext cx="1930476" cy="978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sz="2800" dirty="0">
                  <a:solidFill>
                    <a:prstClr val="black"/>
                  </a:solidFill>
                  <a:latin typeface="等线" panose="0211000402020202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82BC900-7CBE-4CA5-6E1F-834FD0318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345" y="3717115"/>
                <a:ext cx="1930476" cy="978217"/>
              </a:xfrm>
              <a:prstGeom prst="rect">
                <a:avLst/>
              </a:prstGeom>
              <a:blipFill>
                <a:blip r:embed="rId10"/>
                <a:stretch>
                  <a:fillRect r="-3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8ABCF75-0DAD-CD2D-FFA2-FE1B8E048016}"/>
                  </a:ext>
                </a:extLst>
              </p:cNvPr>
              <p:cNvSpPr txBox="1"/>
              <p:nvPr/>
            </p:nvSpPr>
            <p:spPr>
              <a:xfrm>
                <a:off x="4284144" y="3945992"/>
                <a:ext cx="521750" cy="523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2800" dirty="0">
                  <a:solidFill>
                    <a:prstClr val="black"/>
                  </a:solidFill>
                  <a:latin typeface="等线" panose="0211000402020202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8ABCF75-0DAD-CD2D-FFA2-FE1B8E048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144" y="3945992"/>
                <a:ext cx="521750" cy="5232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0A3EDD73-C711-BA75-371C-871C70642D78}"/>
                  </a:ext>
                </a:extLst>
              </p:cNvPr>
              <p:cNvSpPr txBox="1"/>
              <p:nvPr/>
            </p:nvSpPr>
            <p:spPr>
              <a:xfrm>
                <a:off x="7003271" y="3945992"/>
                <a:ext cx="469703" cy="523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</m:oMath>
                  </m:oMathPara>
                </a14:m>
                <a:endParaRPr lang="zh-CN" altLang="en-US" sz="2800" dirty="0">
                  <a:solidFill>
                    <a:prstClr val="black"/>
                  </a:solidFill>
                  <a:latin typeface="等线" panose="0211000402020202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0A3EDD73-C711-BA75-371C-871C70642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271" y="3945992"/>
                <a:ext cx="469703" cy="5232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文本框 59">
            <a:extLst>
              <a:ext uri="{FF2B5EF4-FFF2-40B4-BE49-F238E27FC236}">
                <a16:creationId xmlns:a16="http://schemas.microsoft.com/office/drawing/2014/main" id="{ACEC18D6-8CCB-A57E-8337-46DA9F5CD8C8}"/>
              </a:ext>
            </a:extLst>
          </p:cNvPr>
          <p:cNvSpPr txBox="1"/>
          <p:nvPr/>
        </p:nvSpPr>
        <p:spPr>
          <a:xfrm>
            <a:off x="2864143" y="1444250"/>
            <a:ext cx="642500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000" b="1" spc="-60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OSCAR has a</a:t>
            </a:r>
            <a:r>
              <a:rPr lang="zh-CN" altLang="en-US" sz="3000" b="1" spc="-60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3000" b="1" spc="-60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simple control law</a:t>
            </a:r>
          </a:p>
        </p:txBody>
      </p:sp>
    </p:spTree>
    <p:extLst>
      <p:ext uri="{BB962C8B-B14F-4D97-AF65-F5344CB8AC3E}">
        <p14:creationId xmlns:p14="http://schemas.microsoft.com/office/powerpoint/2010/main" val="3185002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01316-29AA-D8E3-B507-E1D1AAA74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F671849-6C48-C148-09CA-A7DAE602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23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A05F9889-55EE-1678-AF02-3765A5D40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5" y="608400"/>
            <a:ext cx="11224387" cy="705600"/>
          </a:xfrm>
        </p:spPr>
        <p:txBody>
          <a:bodyPr>
            <a:normAutofit/>
          </a:bodyPr>
          <a:lstStyle/>
          <a:p>
            <a:r>
              <a:rPr lang="en-US" altLang="zh-CN" spc="-70" dirty="0"/>
              <a:t>OSCAR: </a:t>
            </a:r>
            <a:r>
              <a:rPr lang="en-US" altLang="zh-CN" u="sng" spc="-70" dirty="0"/>
              <a:t>O</a:t>
            </a:r>
            <a:r>
              <a:rPr lang="en-US" altLang="zh-CN" spc="-70" dirty="0"/>
              <a:t>(1)-</a:t>
            </a:r>
            <a:r>
              <a:rPr lang="en-US" altLang="zh-CN" u="sng" spc="-70" dirty="0"/>
              <a:t>S</a:t>
            </a:r>
            <a:r>
              <a:rPr lang="en-US" altLang="zh-CN" spc="-70" dirty="0"/>
              <a:t>tep </a:t>
            </a:r>
            <a:r>
              <a:rPr lang="en-US" altLang="zh-CN" u="sng" spc="-70" dirty="0"/>
              <a:t>C</a:t>
            </a:r>
            <a:r>
              <a:rPr lang="en-US" altLang="zh-CN" spc="-70" dirty="0"/>
              <a:t>onvergence </a:t>
            </a:r>
            <a:r>
              <a:rPr lang="en-US" altLang="zh-CN" u="sng" spc="-70" dirty="0"/>
              <a:t>A</a:t>
            </a:r>
            <a:r>
              <a:rPr lang="en-US" altLang="zh-CN" spc="-70" dirty="0"/>
              <a:t>nd </a:t>
            </a:r>
            <a:r>
              <a:rPr lang="en-US" altLang="zh-CN" u="sng" spc="-70" dirty="0"/>
              <a:t>R</a:t>
            </a:r>
            <a:r>
              <a:rPr lang="en-US" altLang="zh-CN" spc="-70" dirty="0"/>
              <a:t>eadily-deployable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216A677-34FA-1E2F-2E6F-0FF65A2A3DEF}"/>
              </a:ext>
            </a:extLst>
          </p:cNvPr>
          <p:cNvSpPr/>
          <p:nvPr/>
        </p:nvSpPr>
        <p:spPr>
          <a:xfrm>
            <a:off x="6314657" y="3336318"/>
            <a:ext cx="1432004" cy="1890741"/>
          </a:xfrm>
          <a:prstGeom prst="rect">
            <a:avLst/>
          </a:prstGeom>
          <a:solidFill>
            <a:srgbClr val="FBC02D">
              <a:alpha val="49804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BB323AE-C12C-E51F-43B5-621A0E8B99B2}"/>
              </a:ext>
            </a:extLst>
          </p:cNvPr>
          <p:cNvSpPr/>
          <p:nvPr/>
        </p:nvSpPr>
        <p:spPr>
          <a:xfrm>
            <a:off x="3635934" y="3335256"/>
            <a:ext cx="1942112" cy="1881321"/>
          </a:xfrm>
          <a:prstGeom prst="rect">
            <a:avLst/>
          </a:prstGeom>
          <a:solidFill>
            <a:srgbClr val="0E2841">
              <a:lumMod val="25000"/>
              <a:lumOff val="75000"/>
              <a:alpha val="5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6EFD53D-7494-DDCB-F08E-26D575281391}"/>
                  </a:ext>
                </a:extLst>
              </p:cNvPr>
              <p:cNvSpPr txBox="1"/>
              <p:nvPr/>
            </p:nvSpPr>
            <p:spPr>
              <a:xfrm>
                <a:off x="2076296" y="3542030"/>
                <a:ext cx="782625" cy="523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CN" sz="2800" dirty="0">
                  <a:solidFill>
                    <a:prstClr val="black"/>
                  </a:solidFill>
                  <a:latin typeface="等线" panose="0211000402020202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6EFD53D-7494-DDCB-F08E-26D575281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296" y="3542030"/>
                <a:ext cx="782625" cy="523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D39BC9EF-7652-0845-217D-5E1296A9498B}"/>
                  </a:ext>
                </a:extLst>
              </p:cNvPr>
              <p:cNvSpPr txBox="1"/>
              <p:nvPr/>
            </p:nvSpPr>
            <p:spPr>
              <a:xfrm>
                <a:off x="6314654" y="3542030"/>
                <a:ext cx="1565251" cy="523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zh-CN" altLang="en-US" sz="2800" dirty="0">
                  <a:solidFill>
                    <a:prstClr val="black"/>
                  </a:solidFill>
                  <a:latin typeface="等线" panose="0211000402020202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D39BC9EF-7652-0845-217D-5E1296A94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654" y="3542030"/>
                <a:ext cx="1565251" cy="523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EAAC681-7108-5999-1933-A685483338E4}"/>
                  </a:ext>
                </a:extLst>
              </p:cNvPr>
              <p:cNvSpPr txBox="1"/>
              <p:nvPr/>
            </p:nvSpPr>
            <p:spPr>
              <a:xfrm>
                <a:off x="3647573" y="3312317"/>
                <a:ext cx="1930476" cy="988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𝑡𝑎𝑟𝑔𝑒𝑡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altLang="zh-CN" sz="2800" dirty="0">
                  <a:solidFill>
                    <a:prstClr val="black"/>
                  </a:solidFill>
                  <a:latin typeface="等线" panose="0211000402020202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EAAC681-7108-5999-1933-A68548333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573" y="3312317"/>
                <a:ext cx="1930476" cy="9882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20A0021-7E20-0E2C-9893-1830F876A25B}"/>
                  </a:ext>
                </a:extLst>
              </p:cNvPr>
              <p:cNvSpPr txBox="1"/>
              <p:nvPr/>
            </p:nvSpPr>
            <p:spPr>
              <a:xfrm>
                <a:off x="2992372" y="3542030"/>
                <a:ext cx="521750" cy="523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2800" dirty="0">
                  <a:solidFill>
                    <a:prstClr val="black"/>
                  </a:solidFill>
                  <a:latin typeface="等线" panose="0211000402020202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20A0021-7E20-0E2C-9893-1830F876A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372" y="3542030"/>
                <a:ext cx="521750" cy="523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557BDF4-0A06-63E3-C550-7EFE47E85EF5}"/>
                  </a:ext>
                </a:extLst>
              </p:cNvPr>
              <p:cNvSpPr txBox="1"/>
              <p:nvPr/>
            </p:nvSpPr>
            <p:spPr>
              <a:xfrm>
                <a:off x="5711499" y="3542030"/>
                <a:ext cx="469703" cy="523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</m:oMath>
                  </m:oMathPara>
                </a14:m>
                <a:endParaRPr lang="zh-CN" altLang="en-US" sz="2800" dirty="0">
                  <a:solidFill>
                    <a:prstClr val="black"/>
                  </a:solidFill>
                  <a:latin typeface="等线" panose="0211000402020202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557BDF4-0A06-63E3-C550-7EFE47E85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499" y="3542030"/>
                <a:ext cx="469703" cy="5232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B6A7DEB-C05F-7913-5D21-16DEAB31415B}"/>
                  </a:ext>
                </a:extLst>
              </p:cNvPr>
              <p:cNvSpPr txBox="1"/>
              <p:nvPr/>
            </p:nvSpPr>
            <p:spPr>
              <a:xfrm>
                <a:off x="2076296" y="4489869"/>
                <a:ext cx="782625" cy="523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CN" sz="2800" dirty="0">
                  <a:solidFill>
                    <a:prstClr val="black"/>
                  </a:solidFill>
                  <a:latin typeface="等线" panose="0211000402020202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B6A7DEB-C05F-7913-5D21-16DEAB314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296" y="4489869"/>
                <a:ext cx="782625" cy="5232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3D223B7-360B-68FF-5399-FCEDE337771B}"/>
                  </a:ext>
                </a:extLst>
              </p:cNvPr>
              <p:cNvSpPr txBox="1"/>
              <p:nvPr/>
            </p:nvSpPr>
            <p:spPr>
              <a:xfrm>
                <a:off x="6314654" y="4489869"/>
                <a:ext cx="1565251" cy="523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zh-CN" altLang="en-US" sz="2800" dirty="0">
                  <a:solidFill>
                    <a:prstClr val="black"/>
                  </a:solidFill>
                  <a:latin typeface="等线" panose="0211000402020202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3D223B7-360B-68FF-5399-FCEDE3377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654" y="4489869"/>
                <a:ext cx="1565251" cy="5232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DD478075-2AF6-51C8-8E88-23FE9B9712E3}"/>
                  </a:ext>
                </a:extLst>
              </p:cNvPr>
              <p:cNvSpPr txBox="1"/>
              <p:nvPr/>
            </p:nvSpPr>
            <p:spPr>
              <a:xfrm>
                <a:off x="3647573" y="4260992"/>
                <a:ext cx="1930476" cy="978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zh-CN" altLang="en-US" sz="2800" dirty="0">
                  <a:solidFill>
                    <a:prstClr val="black"/>
                  </a:solidFill>
                  <a:latin typeface="等线" panose="0211000402020202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DD478075-2AF6-51C8-8E88-23FE9B971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573" y="4260992"/>
                <a:ext cx="1930476" cy="978217"/>
              </a:xfrm>
              <a:prstGeom prst="rect">
                <a:avLst/>
              </a:prstGeom>
              <a:blipFill>
                <a:blip r:embed="rId10"/>
                <a:stretch>
                  <a:fillRect r="-3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D5A5A385-CDFF-FAD6-EE4E-D08A646BE5D5}"/>
                  </a:ext>
                </a:extLst>
              </p:cNvPr>
              <p:cNvSpPr txBox="1"/>
              <p:nvPr/>
            </p:nvSpPr>
            <p:spPr>
              <a:xfrm>
                <a:off x="2992372" y="4489869"/>
                <a:ext cx="521750" cy="523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2800" dirty="0">
                  <a:solidFill>
                    <a:prstClr val="black"/>
                  </a:solidFill>
                  <a:latin typeface="等线" panose="0211000402020202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D5A5A385-CDFF-FAD6-EE4E-D08A646BE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372" y="4489869"/>
                <a:ext cx="521750" cy="5232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5E4A360B-3A81-2EA3-32F1-A8DD9B88B85B}"/>
                  </a:ext>
                </a:extLst>
              </p:cNvPr>
              <p:cNvSpPr txBox="1"/>
              <p:nvPr/>
            </p:nvSpPr>
            <p:spPr>
              <a:xfrm>
                <a:off x="5711499" y="4489869"/>
                <a:ext cx="469703" cy="523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</m:oMath>
                  </m:oMathPara>
                </a14:m>
                <a:endParaRPr lang="zh-CN" altLang="en-US" sz="2800" dirty="0">
                  <a:solidFill>
                    <a:prstClr val="black"/>
                  </a:solidFill>
                  <a:latin typeface="等线" panose="0211000402020202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5E4A360B-3A81-2EA3-32F1-A8DD9B88B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499" y="4489869"/>
                <a:ext cx="469703" cy="5232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左大括号 42">
            <a:extLst>
              <a:ext uri="{FF2B5EF4-FFF2-40B4-BE49-F238E27FC236}">
                <a16:creationId xmlns:a16="http://schemas.microsoft.com/office/drawing/2014/main" id="{19D355DB-6067-C56A-322B-29A2CDDD250F}"/>
              </a:ext>
            </a:extLst>
          </p:cNvPr>
          <p:cNvSpPr/>
          <p:nvPr/>
        </p:nvSpPr>
        <p:spPr>
          <a:xfrm rot="5400000">
            <a:off x="4450896" y="2174742"/>
            <a:ext cx="325986" cy="1928311"/>
          </a:xfrm>
          <a:prstGeom prst="leftBrace">
            <a:avLst>
              <a:gd name="adj1" fmla="val 64444"/>
              <a:gd name="adj2" fmla="val 7682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左大括号 43">
            <a:extLst>
              <a:ext uri="{FF2B5EF4-FFF2-40B4-BE49-F238E27FC236}">
                <a16:creationId xmlns:a16="http://schemas.microsoft.com/office/drawing/2014/main" id="{F3E8258B-1B9E-F8BB-995A-71E0AAC19EB9}"/>
              </a:ext>
            </a:extLst>
          </p:cNvPr>
          <p:cNvSpPr/>
          <p:nvPr/>
        </p:nvSpPr>
        <p:spPr>
          <a:xfrm rot="5400000">
            <a:off x="6860761" y="2429798"/>
            <a:ext cx="325986" cy="1418200"/>
          </a:xfrm>
          <a:prstGeom prst="leftBrace">
            <a:avLst>
              <a:gd name="adj1" fmla="val 64444"/>
              <a:gd name="adj2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5" name="左大括号 44">
            <a:extLst>
              <a:ext uri="{FF2B5EF4-FFF2-40B4-BE49-F238E27FC236}">
                <a16:creationId xmlns:a16="http://schemas.microsoft.com/office/drawing/2014/main" id="{5DFAB943-6304-C0DA-C69B-9E58D9DC4A6C}"/>
              </a:ext>
            </a:extLst>
          </p:cNvPr>
          <p:cNvSpPr/>
          <p:nvPr/>
        </p:nvSpPr>
        <p:spPr>
          <a:xfrm rot="10800000">
            <a:off x="7818294" y="3364983"/>
            <a:ext cx="301377" cy="1851593"/>
          </a:xfrm>
          <a:prstGeom prst="leftBrace">
            <a:avLst>
              <a:gd name="adj1" fmla="val 64444"/>
              <a:gd name="adj2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9A3BF6E7-3F09-6406-00A1-58BCA4A4FF6C}"/>
              </a:ext>
            </a:extLst>
          </p:cNvPr>
          <p:cNvSpPr txBox="1"/>
          <p:nvPr/>
        </p:nvSpPr>
        <p:spPr>
          <a:xfrm>
            <a:off x="1814741" y="2097720"/>
            <a:ext cx="3992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How to calculate congestion signals precisely?</a:t>
            </a:r>
            <a:endParaRPr lang="zh-CN" altLang="en-US" sz="2400" dirty="0">
              <a:latin typeface="Trebuchet MS" panose="020B0603020202020204" pitchFamily="34" charset="0"/>
              <a:ea typeface="+mn-lt"/>
              <a:cs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A3D81F6-AF31-9F5B-8D92-36CD38464BC7}"/>
              </a:ext>
            </a:extLst>
          </p:cNvPr>
          <p:cNvSpPr txBox="1"/>
          <p:nvPr/>
        </p:nvSpPr>
        <p:spPr>
          <a:xfrm>
            <a:off x="6195191" y="2097722"/>
            <a:ext cx="3960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How to select the reference state for updates?</a:t>
            </a:r>
            <a:endParaRPr lang="zh-CN" altLang="en-US" sz="2400" dirty="0">
              <a:latin typeface="Trebuchet MS" panose="020B0603020202020204" pitchFamily="34" charset="0"/>
              <a:ea typeface="+mn-lt"/>
              <a:cs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2100AE4D-0A36-45DF-2083-D3867D50118A}"/>
              </a:ext>
            </a:extLst>
          </p:cNvPr>
          <p:cNvSpPr txBox="1"/>
          <p:nvPr/>
        </p:nvSpPr>
        <p:spPr>
          <a:xfrm>
            <a:off x="8144777" y="3660827"/>
            <a:ext cx="3237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How to avoid conflicts between independent control loops?</a:t>
            </a:r>
          </a:p>
        </p:txBody>
      </p:sp>
      <p:sp>
        <p:nvSpPr>
          <p:cNvPr id="54" name="左大括号 53">
            <a:extLst>
              <a:ext uri="{FF2B5EF4-FFF2-40B4-BE49-F238E27FC236}">
                <a16:creationId xmlns:a16="http://schemas.microsoft.com/office/drawing/2014/main" id="{9C31A701-C20E-7987-B996-EA19D0D8AB6F}"/>
              </a:ext>
            </a:extLst>
          </p:cNvPr>
          <p:cNvSpPr/>
          <p:nvPr/>
        </p:nvSpPr>
        <p:spPr>
          <a:xfrm rot="16200000">
            <a:off x="5536143" y="3402218"/>
            <a:ext cx="325986" cy="4095058"/>
          </a:xfrm>
          <a:prstGeom prst="leftBrace">
            <a:avLst>
              <a:gd name="adj1" fmla="val 64444"/>
              <a:gd name="adj2" fmla="val 5316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78CE429E-AED7-CAF4-0480-17EB7C2A013C}"/>
              </a:ext>
            </a:extLst>
          </p:cNvPr>
          <p:cNvSpPr txBox="1"/>
          <p:nvPr/>
        </p:nvSpPr>
        <p:spPr>
          <a:xfrm>
            <a:off x="4054603" y="5646105"/>
            <a:ext cx="350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How to make MIMD fair?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D6D16A30-E312-D9A9-33BF-2248F742781E}"/>
              </a:ext>
            </a:extLst>
          </p:cNvPr>
          <p:cNvSpPr txBox="1"/>
          <p:nvPr/>
        </p:nvSpPr>
        <p:spPr>
          <a:xfrm>
            <a:off x="5491461" y="1444250"/>
            <a:ext cx="5939721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700" b="1" spc="-60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,</a:t>
            </a:r>
            <a:r>
              <a:rPr lang="zh-CN" altLang="en-US" sz="2700" b="1" spc="-60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700" b="1" spc="-60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and four novel technical challenges.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614212B-232D-F259-A8F0-B8C3597930D7}"/>
              </a:ext>
            </a:extLst>
          </p:cNvPr>
          <p:cNvSpPr txBox="1"/>
          <p:nvPr/>
        </p:nvSpPr>
        <p:spPr>
          <a:xfrm>
            <a:off x="688051" y="1444250"/>
            <a:ext cx="5006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700" b="1" spc="-60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OSCAR has a</a:t>
            </a:r>
            <a:r>
              <a:rPr lang="zh-CN" altLang="en-US" sz="2700" b="1" spc="-60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700" b="1" spc="-60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simple control law</a:t>
            </a:r>
          </a:p>
        </p:txBody>
      </p:sp>
    </p:spTree>
    <p:extLst>
      <p:ext uri="{BB962C8B-B14F-4D97-AF65-F5344CB8AC3E}">
        <p14:creationId xmlns:p14="http://schemas.microsoft.com/office/powerpoint/2010/main" val="3154170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37DDC-6EBC-0D5D-30FF-6970FF6D6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1F0D9A4-7FAE-78E2-A75A-4D0C8C91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24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56592F6C-B13B-2A19-36C8-369ED8A5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5" y="608400"/>
            <a:ext cx="11224387" cy="705600"/>
          </a:xfrm>
        </p:spPr>
        <p:txBody>
          <a:bodyPr>
            <a:normAutofit/>
          </a:bodyPr>
          <a:lstStyle/>
          <a:p>
            <a:r>
              <a:rPr lang="en-US" altLang="zh-CN" dirty="0"/>
              <a:t>OSCAR Design 1: Batched Least Square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C916F35A-BBAE-08EE-6F71-117CB8ADD9C1}"/>
              </a:ext>
            </a:extLst>
          </p:cNvPr>
          <p:cNvSpPr/>
          <p:nvPr/>
        </p:nvSpPr>
        <p:spPr>
          <a:xfrm>
            <a:off x="754824" y="1596107"/>
            <a:ext cx="4849091" cy="4520675"/>
          </a:xfrm>
          <a:prstGeom prst="roundRect">
            <a:avLst>
              <a:gd name="adj" fmla="val 10242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C4946601-5818-9013-06AC-A430386CE04E}"/>
              </a:ext>
            </a:extLst>
          </p:cNvPr>
          <p:cNvSpPr txBox="1"/>
          <p:nvPr/>
        </p:nvSpPr>
        <p:spPr>
          <a:xfrm>
            <a:off x="1081231" y="1334497"/>
            <a:ext cx="419627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Naive: divide </a:t>
            </a:r>
            <a:r>
              <a:rPr lang="en-US" altLang="zh-CN" sz="2800" b="1" dirty="0">
                <a:solidFill>
                  <a:srgbClr val="7030A0"/>
                </a:solidFill>
                <a:ea typeface="+mn-lt"/>
                <a:cs typeface="+mn-lt"/>
              </a:rPr>
              <a:t>&amp;</a:t>
            </a:r>
            <a:r>
              <a:rPr lang="en-US" altLang="zh-CN" sz="28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 EWMA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8C75283F-A2F3-4D16-8125-C29ED2A30A3D}"/>
                  </a:ext>
                </a:extLst>
              </p:cNvPr>
              <p:cNvSpPr txBox="1"/>
              <p:nvPr/>
            </p:nvSpPr>
            <p:spPr>
              <a:xfrm>
                <a:off x="1022351" y="1936956"/>
                <a:ext cx="44195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>
                    <a:latin typeface="Trebuchet MS" panose="020B0603020202020204" pitchFamily="34" charset="0"/>
                    <a:ea typeface="+mn-lt"/>
                    <a:cs typeface="+mn-lt"/>
                  </a:rPr>
                  <a:t>1. Record </a:t>
                </a:r>
                <a14:m>
                  <m:oMath xmlns:m="http://schemas.openxmlformats.org/officeDocument/2006/math">
                    <m:r>
                      <a:rPr lang="en-US" altLang="zh-CN" sz="2200" b="0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𝑠</m:t>
                    </m:r>
                    <m:r>
                      <a:rPr lang="en-US" altLang="zh-CN" sz="2200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𝑒𝑛𝑑𝑇</m:t>
                    </m:r>
                    <m:sSub>
                      <m:sSubPr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altLang="zh-CN" sz="220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𝑠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0</m:t>
                        </m:r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…</m:t>
                        </m:r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200" i="1" dirty="0">
                    <a:latin typeface="Trebuchet MS" panose="020B0603020202020204" pitchFamily="34" charset="0"/>
                    <a:ea typeface="+mn-lt"/>
                    <a:cs typeface="+mn-lt"/>
                  </a:rPr>
                  <a:t> </a:t>
                </a:r>
                <a:r>
                  <a:rPr lang="en-US" altLang="zh-CN" sz="2200" dirty="0">
                    <a:latin typeface="Trebuchet MS" panose="020B0603020202020204" pitchFamily="34" charset="0"/>
                    <a:ea typeface="+mn-lt"/>
                    <a:cs typeface="+mn-lt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𝑟𝑡</m:t>
                        </m:r>
                        <m:r>
                          <a:rPr lang="en-US" altLang="zh-CN" sz="2200" i="1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𝑡</m:t>
                        </m:r>
                      </m:e>
                      <m:sub>
                        <m:r>
                          <a:rPr lang="en-US" altLang="zh-CN" sz="2200" i="1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0</m:t>
                        </m:r>
                        <m:r>
                          <a:rPr lang="en-US" altLang="zh-CN" sz="2200" i="1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…</m:t>
                        </m:r>
                        <m:r>
                          <a:rPr lang="en-US" altLang="zh-CN" sz="2200" i="1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𝑛</m:t>
                        </m:r>
                      </m:sub>
                    </m:sSub>
                  </m:oMath>
                </a14:m>
                <a:endParaRPr lang="zh-CN" altLang="en-US" sz="2200" dirty="0">
                  <a:latin typeface="Trebuchet MS" panose="020B0603020202020204" pitchFamily="34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8C75283F-A2F3-4D16-8125-C29ED2A30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51" y="1936956"/>
                <a:ext cx="4419599" cy="430887"/>
              </a:xfrm>
              <a:prstGeom prst="rect">
                <a:avLst/>
              </a:prstGeom>
              <a:blipFill>
                <a:blip r:embed="rId3"/>
                <a:stretch>
                  <a:fillRect l="-1793" t="-11429" b="-2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B06456DC-C048-9E91-B8EE-C0FCDA93AC5A}"/>
                  </a:ext>
                </a:extLst>
              </p:cNvPr>
              <p:cNvSpPr txBox="1"/>
              <p:nvPr/>
            </p:nvSpPr>
            <p:spPr>
              <a:xfrm>
                <a:off x="1022351" y="2350166"/>
                <a:ext cx="4514849" cy="660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>
                    <a:latin typeface="Trebuchet MS" panose="020B0603020202020204" pitchFamily="34" charset="0"/>
                    <a:ea typeface="+mn-lt"/>
                    <a:cs typeface="+mn-lt"/>
                  </a:rPr>
                  <a:t>2. Divide:</a:t>
                </a:r>
                <a:r>
                  <a:rPr lang="zh-CN" altLang="en-US" sz="2200" dirty="0">
                    <a:latin typeface="Trebuchet MS" panose="020B0603020202020204" pitchFamily="34" charset="0"/>
                    <a:ea typeface="+mn-lt"/>
                    <a:cs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𝑟𝑡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𝑟𝑡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−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𝑠𝑒𝑛𝑑𝑇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 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𝑠𝑒𝑛𝑑𝑇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−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zh-CN" altLang="en-US" sz="2400" i="1" dirty="0">
                  <a:latin typeface="Trebuchet MS" panose="020B0603020202020204" pitchFamily="34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B06456DC-C048-9E91-B8EE-C0FCDA93A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51" y="2350166"/>
                <a:ext cx="4514849" cy="660245"/>
              </a:xfrm>
              <a:prstGeom prst="rect">
                <a:avLst/>
              </a:prstGeom>
              <a:blipFill>
                <a:blip r:embed="rId4"/>
                <a:stretch>
                  <a:fillRect l="-17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3A45A8B2-8E20-05A8-20E4-B7865ECACE79}"/>
                  </a:ext>
                </a:extLst>
              </p:cNvPr>
              <p:cNvSpPr txBox="1"/>
              <p:nvPr/>
            </p:nvSpPr>
            <p:spPr>
              <a:xfrm>
                <a:off x="1022351" y="2967335"/>
                <a:ext cx="45148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>
                    <a:latin typeface="Trebuchet MS" panose="020B0603020202020204" pitchFamily="34" charset="0"/>
                    <a:ea typeface="+mn-lt"/>
                    <a:cs typeface="+mn-lt"/>
                  </a:rPr>
                  <a:t>3. EWMA:</a:t>
                </a:r>
                <a:r>
                  <a:rPr lang="zh-CN" altLang="en-US" sz="2200" dirty="0">
                    <a:latin typeface="Trebuchet MS" panose="020B0603020202020204" pitchFamily="34" charset="0"/>
                    <a:ea typeface="+mn-lt"/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𝑔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⋅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𝑔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+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1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𝛼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⋅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2400" i="1" dirty="0">
                  <a:latin typeface="Trebuchet MS" panose="020B0603020202020204" pitchFamily="34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3A45A8B2-8E20-05A8-20E4-B7865ECAC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51" y="2967335"/>
                <a:ext cx="4514849" cy="461665"/>
              </a:xfrm>
              <a:prstGeom prst="rect">
                <a:avLst/>
              </a:prstGeom>
              <a:blipFill>
                <a:blip r:embed="rId5"/>
                <a:stretch>
                  <a:fillRect l="-1757" t="-3947" b="-23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90509AD4-8A6E-8F8B-1F15-B2CC2FA665BD}"/>
              </a:ext>
            </a:extLst>
          </p:cNvPr>
          <p:cNvSpPr txBox="1"/>
          <p:nvPr/>
        </p:nvSpPr>
        <p:spPr>
          <a:xfrm>
            <a:off x="933160" y="3554432"/>
            <a:ext cx="4492417" cy="8002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Problem: </a:t>
            </a:r>
            <a:r>
              <a:rPr lang="en-US" altLang="zh-CN" sz="22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Noise amplification by small denominator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CF2C545-CB37-8290-00E7-8DEAACCCBF7E}"/>
                  </a:ext>
                </a:extLst>
              </p:cNvPr>
              <p:cNvSpPr txBox="1"/>
              <p:nvPr/>
            </p:nvSpPr>
            <p:spPr>
              <a:xfrm>
                <a:off x="1441316" y="4282340"/>
                <a:ext cx="3210465" cy="700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𝑟𝑡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𝑟𝑡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𝑖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−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𝑠𝑒𝑛𝑑𝑇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 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𝑠𝑒𝑛𝑑𝑇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𝑖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−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CF2C545-CB37-8290-00E7-8DEAACCCB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16" y="4282340"/>
                <a:ext cx="3210465" cy="7002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163F6C0C-7F5D-9AB9-E256-172AC0CA94C8}"/>
              </a:ext>
            </a:extLst>
          </p:cNvPr>
          <p:cNvSpPr/>
          <p:nvPr/>
        </p:nvSpPr>
        <p:spPr>
          <a:xfrm>
            <a:off x="2085732" y="4692926"/>
            <a:ext cx="2495550" cy="31439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DF0E7DA-C61E-0D0A-0EFB-C9C09D14AF8A}"/>
              </a:ext>
            </a:extLst>
          </p:cNvPr>
          <p:cNvSpPr txBox="1"/>
          <p:nvPr/>
        </p:nvSpPr>
        <p:spPr>
          <a:xfrm>
            <a:off x="952354" y="5094536"/>
            <a:ext cx="45595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The interval between packets is at </a:t>
            </a:r>
            <a:r>
              <a:rPr lang="en-US" altLang="zh-CN" sz="22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~10ns </a:t>
            </a:r>
            <a:r>
              <a:rPr lang="en-US" altLang="zh-CN" sz="22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level in high-speed network.</a:t>
            </a:r>
            <a:endParaRPr lang="zh-CN" altLang="en-US" sz="2200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34AF7AB-AE89-6051-EF19-00C66996DEFE}"/>
              </a:ext>
            </a:extLst>
          </p:cNvPr>
          <p:cNvGrpSpPr/>
          <p:nvPr/>
        </p:nvGrpSpPr>
        <p:grpSpPr>
          <a:xfrm>
            <a:off x="6171589" y="1334497"/>
            <a:ext cx="5265586" cy="4782285"/>
            <a:chOff x="6171589" y="1334497"/>
            <a:chExt cx="5265586" cy="4782285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6BA3437A-D720-BF45-06A9-493BFD05EBB9}"/>
                </a:ext>
              </a:extLst>
            </p:cNvPr>
            <p:cNvSpPr/>
            <p:nvPr/>
          </p:nvSpPr>
          <p:spPr>
            <a:xfrm>
              <a:off x="6171589" y="1596107"/>
              <a:ext cx="5185277" cy="4520675"/>
            </a:xfrm>
            <a:prstGeom prst="roundRect">
              <a:avLst>
                <a:gd name="adj" fmla="val 10242"/>
              </a:avLst>
            </a:prstGeom>
            <a:noFill/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D2CA3E8B-4090-E863-3F43-F82DFF38ACB1}"/>
                </a:ext>
              </a:extLst>
            </p:cNvPr>
            <p:cNvSpPr txBox="1"/>
            <p:nvPr/>
          </p:nvSpPr>
          <p:spPr>
            <a:xfrm>
              <a:off x="6511791" y="1334497"/>
              <a:ext cx="462098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spc="-100" dirty="0">
                  <a:solidFill>
                    <a:srgbClr val="7030A0"/>
                  </a:solidFill>
                  <a:latin typeface="Trebuchet MS" panose="020B0603020202020204" pitchFamily="34" charset="0"/>
                  <a:ea typeface="+mn-lt"/>
                  <a:cs typeface="+mn-lt"/>
                </a:rPr>
                <a:t>Batched Least Squares (BLS)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D42134BA-7EF8-2A46-F36A-D445611A6B4C}"/>
                    </a:ext>
                  </a:extLst>
                </p:cNvPr>
                <p:cNvSpPr txBox="1"/>
                <p:nvPr/>
              </p:nvSpPr>
              <p:spPr>
                <a:xfrm>
                  <a:off x="6395677" y="1914542"/>
                  <a:ext cx="4737100" cy="791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200" dirty="0">
                      <a:latin typeface="Trebuchet MS" panose="020B0603020202020204" pitchFamily="34" charset="0"/>
                      <a:ea typeface="+mn-lt"/>
                      <a:cs typeface="+mn-lt"/>
                    </a:rPr>
                    <a:t>Denoting </a:t>
                  </a:r>
                  <a14:m>
                    <m:oMath xmlns:m="http://schemas.openxmlformats.org/officeDocument/2006/math">
                      <m:r>
                        <a:rPr lang="en-US" altLang="zh-CN" sz="2200" i="1" dirty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𝑠𝑒𝑛𝑑𝑇</m:t>
                      </m:r>
                      <m:sSub>
                        <m:sSubPr>
                          <m:ctrlPr>
                            <a:rPr lang="en-US" altLang="zh-CN" sz="2200" i="1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200" i="1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CN" sz="2200" dirty="0">
                      <a:latin typeface="Trebuchet MS" panose="020B0603020202020204" pitchFamily="34" charset="0"/>
                      <a:ea typeface="+mn-lt"/>
                      <a:cs typeface="+mn-lt"/>
                    </a:rPr>
                    <a:t> as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200" i="1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200" i="1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CN" sz="2200" dirty="0">
                      <a:latin typeface="Trebuchet MS" panose="020B0603020202020204" pitchFamily="34" charset="0"/>
                      <a:ea typeface="+mn-lt"/>
                      <a:cs typeface="+mn-lt"/>
                    </a:rPr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200" i="1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200" i="1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𝑟𝑡𝑡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CN" sz="2200" dirty="0">
                      <a:latin typeface="Trebuchet MS" panose="020B0603020202020204" pitchFamily="34" charset="0"/>
                      <a:ea typeface="+mn-lt"/>
                      <a:cs typeface="+mn-lt"/>
                    </a:rPr>
                    <a:t> as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200" i="1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200" i="1" dirty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CN" sz="2200" dirty="0">
                      <a:latin typeface="Trebuchet MS" panose="020B0603020202020204" pitchFamily="34" charset="0"/>
                      <a:ea typeface="+mn-lt"/>
                      <a:cs typeface="+mn-lt"/>
                    </a:rPr>
                    <a:t>, estimate </a:t>
                  </a:r>
                  <a14:m>
                    <m:oMath xmlns:m="http://schemas.openxmlformats.org/officeDocument/2006/math"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𝑔</m:t>
                      </m:r>
                    </m:oMath>
                  </a14:m>
                  <a:r>
                    <a:rPr lang="en-US" altLang="zh-CN" sz="2200" dirty="0">
                      <a:latin typeface="Trebuchet MS" panose="020B0603020202020204" pitchFamily="34" charset="0"/>
                      <a:ea typeface="+mn-lt"/>
                      <a:cs typeface="+mn-lt"/>
                    </a:rPr>
                    <a:t> over batch period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τ</m:t>
                      </m:r>
                    </m:oMath>
                  </a14:m>
                  <a:r>
                    <a:rPr lang="en-US" altLang="zh-CN" sz="2200" dirty="0">
                      <a:latin typeface="Trebuchet MS" panose="020B0603020202020204" pitchFamily="34" charset="0"/>
                      <a:ea typeface="+mn-lt"/>
                      <a:cs typeface="+mn-lt"/>
                    </a:rPr>
                    <a:t>. </a:t>
                  </a:r>
                  <a:endParaRPr lang="zh-CN" altLang="en-US" sz="2200" dirty="0">
                    <a:latin typeface="Trebuchet MS" panose="020B0603020202020204" pitchFamily="34" charset="0"/>
                    <a:ea typeface="+mn-lt"/>
                    <a:cs typeface="+mn-lt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D42134BA-7EF8-2A46-F36A-D445611A6B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5677" y="1914542"/>
                  <a:ext cx="4737100" cy="791692"/>
                </a:xfrm>
                <a:prstGeom prst="rect">
                  <a:avLst/>
                </a:prstGeom>
                <a:blipFill>
                  <a:blip r:embed="rId7"/>
                  <a:stretch>
                    <a:fillRect l="-1673" t="-6154" r="-644" b="-146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4C81CB44-5460-6850-3544-1D3921244834}"/>
                    </a:ext>
                  </a:extLst>
                </p:cNvPr>
                <p:cNvSpPr txBox="1"/>
                <p:nvPr/>
              </p:nvSpPr>
              <p:spPr>
                <a:xfrm>
                  <a:off x="6882846" y="2905286"/>
                  <a:ext cx="3613704" cy="7934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>
                    <a:defRPr sz="2000" b="0" i="1">
                      <a:latin typeface="Cambria Math" panose="02040503050406030204" pitchFamily="18" charset="0"/>
                      <a:ea typeface="+mn-lt"/>
                      <a:cs typeface="+mn-lt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mtClean="0">
                                <a:latin typeface="Cambria Math" panose="02040503050406030204" pitchFamily="18" charset="0"/>
                              </a:rPr>
                              <m:t>⋅∑</m:t>
                            </m:r>
                            <m:d>
                              <m:d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∑</m:t>
                            </m:r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∑</m:t>
                            </m:r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mtClean="0">
                                <a:latin typeface="Cambria Math" panose="02040503050406030204" pitchFamily="18" charset="0"/>
                              </a:rPr>
                              <m:t>⋅∑</m:t>
                            </m:r>
                            <m:d>
                              <m:d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altLang="zh-CN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∑</m:t>
                                    </m:r>
                                    <m:sSub>
                                      <m:sSubPr>
                                        <m:ctrlPr>
                                          <a:rPr lang="en-US" altLang="zh-CN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4C81CB44-5460-6850-3544-1D39212448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2846" y="2905286"/>
                  <a:ext cx="3613704" cy="7934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D410A9A0-D86C-136A-4A91-876CC4917C95}"/>
                    </a:ext>
                  </a:extLst>
                </p:cNvPr>
                <p:cNvSpPr txBox="1"/>
                <p:nvPr/>
              </p:nvSpPr>
              <p:spPr>
                <a:xfrm>
                  <a:off x="6248331" y="4223105"/>
                  <a:ext cx="5010509" cy="7878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200" dirty="0">
                      <a:solidFill>
                        <a:srgbClr val="7030A0"/>
                      </a:solidFill>
                      <a:latin typeface="Trebuchet MS" panose="020B0603020202020204" pitchFamily="34" charset="0"/>
                      <a:ea typeface="+mn-lt"/>
                      <a:cs typeface="+mn-lt"/>
                    </a:rPr>
                    <a:t>It o</a:t>
                  </a:r>
                  <a:r>
                    <a:rPr lang="zh-CN" altLang="en-US" sz="2200" dirty="0">
                      <a:solidFill>
                        <a:srgbClr val="7030A0"/>
                      </a:solidFill>
                      <a:latin typeface="Trebuchet MS" panose="020B0603020202020204" pitchFamily="34" charset="0"/>
                      <a:ea typeface="+mn-lt"/>
                      <a:cs typeface="+mn-lt"/>
                    </a:rPr>
                    <a:t>nly need</a:t>
                  </a:r>
                  <a:r>
                    <a:rPr lang="en-US" altLang="zh-CN" sz="2200" dirty="0">
                      <a:solidFill>
                        <a:srgbClr val="7030A0"/>
                      </a:solidFill>
                      <a:latin typeface="Trebuchet MS" panose="020B0603020202020204" pitchFamily="34" charset="0"/>
                      <a:ea typeface="+mn-lt"/>
                      <a:cs typeface="+mn-lt"/>
                    </a:rPr>
                    <a:t>s</a:t>
                  </a:r>
                  <a:r>
                    <a:rPr lang="zh-CN" altLang="en-US" sz="2200" dirty="0">
                      <a:solidFill>
                        <a:srgbClr val="7030A0"/>
                      </a:solidFill>
                      <a:latin typeface="Trebuchet MS" panose="020B0603020202020204" pitchFamily="34" charset="0"/>
                      <a:ea typeface="+mn-lt"/>
                      <a:cs typeface="+mn-lt"/>
                    </a:rPr>
                    <a:t> to store five cumulative values</a:t>
                  </a:r>
                  <a14:m>
                    <m:oMath xmlns:m="http://schemas.openxmlformats.org/officeDocument/2006/math">
                      <m:r>
                        <a:rPr lang="en-US" altLang="zh-CN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:</m:t>
                      </m:r>
                      <m:r>
                        <a:rPr lang="en-US" altLang="zh-CN" sz="22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𝑛</m:t>
                      </m:r>
                      <m:r>
                        <a:rPr lang="en-US" altLang="zh-CN" sz="22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,∑</m:t>
                      </m:r>
                      <m:sSub>
                        <m:sSubPr>
                          <m:ctrlPr>
                            <a:rPr lang="en-US" altLang="zh-CN" sz="2200" i="1" dirty="0" err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200" i="1" dirty="0" err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200" i="1" dirty="0" err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𝑖</m:t>
                          </m:r>
                        </m:sub>
                      </m:sSub>
                      <m:r>
                        <a:rPr lang="en-US" altLang="zh-CN" sz="2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,</m:t>
                      </m:r>
                      <m:r>
                        <a:rPr lang="en-US" altLang="zh-CN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∑</m:t>
                      </m:r>
                      <m:sSub>
                        <m:sSubPr>
                          <m:ctrlPr>
                            <a:rPr lang="en-US" altLang="zh-CN" sz="2200" i="1" dirty="0" err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200" i="1" dirty="0" err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200" i="1" dirty="0" err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𝑖</m:t>
                          </m:r>
                        </m:sub>
                      </m:sSub>
                      <m:r>
                        <a:rPr lang="en-US" altLang="zh-CN" sz="2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,</m:t>
                      </m:r>
                      <m:r>
                        <a:rPr lang="en-US" altLang="zh-CN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∑</m:t>
                      </m:r>
                      <m:sSubSup>
                        <m:sSubSupPr>
                          <m:ctrlPr>
                            <a:rPr lang="en-US" altLang="zh-CN" sz="22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SupPr>
                        <m:e>
                          <m:r>
                            <a:rPr lang="en-US" altLang="zh-CN" sz="22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2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2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2</m:t>
                          </m:r>
                        </m:sup>
                      </m:sSubSup>
                      <m:r>
                        <a:rPr lang="en-US" altLang="zh-CN" sz="2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,</m:t>
                      </m:r>
                      <m:r>
                        <a:rPr lang="en-US" altLang="zh-CN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∑</m:t>
                      </m:r>
                      <m:sSub>
                        <m:sSubPr>
                          <m:ctrlPr>
                            <a:rPr lang="en-US" altLang="zh-CN" sz="2200" i="1" dirty="0" err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200" i="1" dirty="0" err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200" i="1" dirty="0" err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CN" sz="2200" i="1" dirty="0" err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bPr>
                        <m:e>
                          <m:r>
                            <a:rPr lang="en-US" altLang="zh-CN" sz="2200" i="1" dirty="0" err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200" i="1" dirty="0" err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CN" sz="2200" i="1" dirty="0">
                      <a:solidFill>
                        <a:srgbClr val="7030A0"/>
                      </a:solidFill>
                      <a:latin typeface="Trebuchet MS" panose="020B0603020202020204" pitchFamily="34" charset="0"/>
                      <a:ea typeface="+mn-lt"/>
                      <a:cs typeface="+mn-lt"/>
                    </a:rPr>
                    <a:t>.</a:t>
                  </a:r>
                  <a:endParaRPr lang="zh-CN" altLang="en-US" sz="2200" i="1" dirty="0">
                    <a:solidFill>
                      <a:srgbClr val="7030A0"/>
                    </a:solidFill>
                    <a:latin typeface="Trebuchet MS" panose="020B0603020202020204" pitchFamily="34" charset="0"/>
                    <a:ea typeface="+mn-lt"/>
                    <a:cs typeface="+mn-lt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D410A9A0-D86C-136A-4A91-876CC4917C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331" y="4223105"/>
                  <a:ext cx="5010509" cy="787844"/>
                </a:xfrm>
                <a:prstGeom prst="rect">
                  <a:avLst/>
                </a:prstGeom>
                <a:blipFill>
                  <a:blip r:embed="rId9"/>
                  <a:stretch>
                    <a:fillRect l="-1582" t="-6202" r="-487" b="-1395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DA418C02-CB32-A5D2-77A0-60F37A2673E6}"/>
                </a:ext>
              </a:extLst>
            </p:cNvPr>
            <p:cNvSpPr txBox="1"/>
            <p:nvPr/>
          </p:nvSpPr>
          <p:spPr>
            <a:xfrm>
              <a:off x="6195238" y="3815755"/>
              <a:ext cx="5241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spc="-50" dirty="0">
                  <a:solidFill>
                    <a:srgbClr val="7030A0"/>
                  </a:solidFill>
                  <a:latin typeface="Trebuchet MS" panose="020B0603020202020204" pitchFamily="34" charset="0"/>
                  <a:ea typeface="+mn-lt"/>
                  <a:cs typeface="+mn-lt"/>
                </a:rPr>
                <a:t>Constant time and space complexity </a:t>
              </a:r>
              <a:endParaRPr lang="zh-CN" altLang="en-US" sz="2400" b="1" spc="-50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0E3E3585-707A-5375-F85F-BC2C4474FEDA}"/>
                    </a:ext>
                  </a:extLst>
                </p:cNvPr>
                <p:cNvSpPr txBox="1"/>
                <p:nvPr/>
              </p:nvSpPr>
              <p:spPr>
                <a:xfrm>
                  <a:off x="6395677" y="5331156"/>
                  <a:ext cx="486316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1" spc="-1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</m:oMath>
                  </a14:m>
                  <a:r>
                    <a:rPr lang="en-US" altLang="zh-CN" spc="-1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anose="020B0603020202020204" pitchFamily="34" charset="0"/>
                      <a:ea typeface="+mn-lt"/>
                      <a:cs typeface="+mn-lt"/>
                    </a:rPr>
                    <a:t> set to half of base RTT. Timestamp </a:t>
                  </a:r>
                  <a:r>
                    <a:rPr lang="en-US" altLang="zh-CN" spc="-1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anose="020B0603020202020204" pitchFamily="34" charset="0"/>
                      <a:ea typeface="+mn-lt"/>
                      <a:cs typeface="+mn-lt"/>
                    </a:rPr>
                    <a:t>warparound</a:t>
                  </a:r>
                  <a:r>
                    <a:rPr lang="en-US" altLang="zh-CN" spc="-1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anose="020B0603020202020204" pitchFamily="34" charset="0"/>
                      <a:ea typeface="+mn-lt"/>
                      <a:cs typeface="+mn-lt"/>
                    </a:rPr>
                    <a:t> solved gracefully. Please see paper for details. </a:t>
                  </a:r>
                  <a:endParaRPr lang="zh-CN" altLang="en-US" spc="-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+mn-lt"/>
                    <a:cs typeface="+mn-lt"/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0E3E3585-707A-5375-F85F-BC2C4474FE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5677" y="5331156"/>
                  <a:ext cx="4863163" cy="646331"/>
                </a:xfrm>
                <a:prstGeom prst="rect">
                  <a:avLst/>
                </a:prstGeom>
                <a:blipFill>
                  <a:blip r:embed="rId10"/>
                  <a:stretch>
                    <a:fillRect t="-6604" r="-2005" b="-132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856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B8B81-3F6D-AE44-A72F-1F091DEAD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7DEE06F-C591-CB5A-07DD-1DED8A480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25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00C3447D-566E-0D18-A7A6-591707D55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5" y="608400"/>
            <a:ext cx="11224387" cy="705600"/>
          </a:xfrm>
        </p:spPr>
        <p:txBody>
          <a:bodyPr>
            <a:normAutofit/>
          </a:bodyPr>
          <a:lstStyle/>
          <a:p>
            <a:r>
              <a:rPr lang="en-US" altLang="zh-CN" dirty="0"/>
              <a:t>OSCAR Design 2: Reference State Selection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748FE2A5-C7BE-DE1F-F346-5E42472E3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52" y="2519567"/>
            <a:ext cx="8762416" cy="641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62365BC-A759-43D5-4EA4-D908C3BD6D20}"/>
                  </a:ext>
                </a:extLst>
              </p:cNvPr>
              <p:cNvSpPr txBox="1"/>
              <p:nvPr/>
            </p:nvSpPr>
            <p:spPr>
              <a:xfrm>
                <a:off x="792560" y="3153228"/>
                <a:ext cx="1185033" cy="417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𝑤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Trebuchet MS" panose="020B0603020202020204" pitchFamily="34" charset="0"/>
                    <a:ea typeface="+mn-lt"/>
                    <a:cs typeface="+mn-lt"/>
                  </a:rPr>
                  <a:t>=BDP</a:t>
                </a:r>
                <a:endParaRPr lang="zh-CN" altLang="en-US" sz="2200" dirty="0">
                  <a:latin typeface="Trebuchet MS" panose="020B0603020202020204" pitchFamily="34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62365BC-A759-43D5-4EA4-D908C3BD6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60" y="3153228"/>
                <a:ext cx="1185033" cy="417452"/>
              </a:xfrm>
              <a:prstGeom prst="rect">
                <a:avLst/>
              </a:prstGeom>
              <a:blipFill>
                <a:blip r:embed="rId4"/>
                <a:stretch>
                  <a:fillRect t="-10145" r="-2577" b="-30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3F2733E-FC7E-3150-771B-3CD8FDF7A4FE}"/>
                  </a:ext>
                </a:extLst>
              </p:cNvPr>
              <p:cNvSpPr txBox="1"/>
              <p:nvPr/>
            </p:nvSpPr>
            <p:spPr>
              <a:xfrm>
                <a:off x="2736596" y="3085640"/>
                <a:ext cx="1320378" cy="55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𝑤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Trebuchet MS" panose="020B0603020202020204" pitchFamily="34" charset="0"/>
                    <a:ea typeface="+mn-lt"/>
                    <a:cs typeface="+mn-lt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200" dirty="0">
                    <a:latin typeface="Trebuchet MS" panose="020B0603020202020204" pitchFamily="34" charset="0"/>
                    <a:ea typeface="+mn-lt"/>
                    <a:cs typeface="+mn-lt"/>
                  </a:rPr>
                  <a:t>BDP</a:t>
                </a:r>
                <a:endParaRPr lang="zh-CN" altLang="en-US" sz="2200" dirty="0">
                  <a:latin typeface="Trebuchet MS" panose="020B0603020202020204" pitchFamily="34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3F2733E-FC7E-3150-771B-3CD8FDF7A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596" y="3085640"/>
                <a:ext cx="1320378" cy="552628"/>
              </a:xfrm>
              <a:prstGeom prst="rect">
                <a:avLst/>
              </a:prstGeom>
              <a:blipFill>
                <a:blip r:embed="rId5"/>
                <a:stretch>
                  <a:fillRect r="-461" b="-109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5E20E52-B6A5-8165-5E29-CCFDBAB3CBAD}"/>
                  </a:ext>
                </a:extLst>
              </p:cNvPr>
              <p:cNvSpPr txBox="1"/>
              <p:nvPr/>
            </p:nvSpPr>
            <p:spPr>
              <a:xfrm>
                <a:off x="4056974" y="3085640"/>
                <a:ext cx="1320378" cy="55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𝑤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Trebuchet MS" panose="020B0603020202020204" pitchFamily="34" charset="0"/>
                    <a:ea typeface="+mn-lt"/>
                    <a:cs typeface="+mn-lt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200" dirty="0">
                    <a:latin typeface="Trebuchet MS" panose="020B0603020202020204" pitchFamily="34" charset="0"/>
                    <a:ea typeface="+mn-lt"/>
                    <a:cs typeface="+mn-lt"/>
                  </a:rPr>
                  <a:t>BDP</a:t>
                </a:r>
                <a:endParaRPr lang="zh-CN" altLang="en-US" sz="2200" dirty="0">
                  <a:latin typeface="Trebuchet MS" panose="020B0603020202020204" pitchFamily="34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5E20E52-B6A5-8165-5E29-CCFDBAB3C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74" y="3085640"/>
                <a:ext cx="1320378" cy="552628"/>
              </a:xfrm>
              <a:prstGeom prst="rect">
                <a:avLst/>
              </a:prstGeom>
              <a:blipFill>
                <a:blip r:embed="rId6"/>
                <a:stretch>
                  <a:fillRect r="-926" b="-109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6C4D408F-205A-73A4-C2FA-D8387B89AFC1}"/>
              </a:ext>
            </a:extLst>
          </p:cNvPr>
          <p:cNvSpPr txBox="1"/>
          <p:nvPr/>
        </p:nvSpPr>
        <p:spPr>
          <a:xfrm>
            <a:off x="1869688" y="3757585"/>
            <a:ext cx="1129139" cy="537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half the window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  <a:ea typeface="+mn-lt"/>
              <a:cs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D85D655-C080-BCF7-51B8-BF4FFD271AF4}"/>
              </a:ext>
            </a:extLst>
          </p:cNvPr>
          <p:cNvSpPr txBox="1"/>
          <p:nvPr/>
        </p:nvSpPr>
        <p:spPr>
          <a:xfrm>
            <a:off x="3450596" y="3757585"/>
            <a:ext cx="1129139" cy="537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half the window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  <a:ea typeface="+mn-lt"/>
              <a:cs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6F3DA50-A242-015F-B82C-79DAD8793DDB}"/>
              </a:ext>
            </a:extLst>
          </p:cNvPr>
          <p:cNvCxnSpPr>
            <a:cxnSpLocks/>
          </p:cNvCxnSpPr>
          <p:nvPr/>
        </p:nvCxnSpPr>
        <p:spPr>
          <a:xfrm>
            <a:off x="1337783" y="3625262"/>
            <a:ext cx="0" cy="127486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AFC64B2-459C-6768-6B62-CE9FF6BB95AB}"/>
              </a:ext>
            </a:extLst>
          </p:cNvPr>
          <p:cNvCxnSpPr>
            <a:cxnSpLocks/>
          </p:cNvCxnSpPr>
          <p:nvPr/>
        </p:nvCxnSpPr>
        <p:spPr>
          <a:xfrm>
            <a:off x="3294124" y="3625262"/>
            <a:ext cx="0" cy="127486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95C5948-910F-463C-0090-3AA8020689A2}"/>
              </a:ext>
            </a:extLst>
          </p:cNvPr>
          <p:cNvCxnSpPr>
            <a:cxnSpLocks/>
          </p:cNvCxnSpPr>
          <p:nvPr/>
        </p:nvCxnSpPr>
        <p:spPr>
          <a:xfrm>
            <a:off x="4579735" y="3625262"/>
            <a:ext cx="0" cy="127486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B64AB71A-D833-23EE-9398-844DEF0316FA}"/>
              </a:ext>
            </a:extLst>
          </p:cNvPr>
          <p:cNvCxnSpPr>
            <a:cxnSpLocks/>
          </p:cNvCxnSpPr>
          <p:nvPr/>
        </p:nvCxnSpPr>
        <p:spPr>
          <a:xfrm>
            <a:off x="7249710" y="3625262"/>
            <a:ext cx="0" cy="91432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407BBF1-1C62-6486-3A6C-39D4186DB65A}"/>
              </a:ext>
            </a:extLst>
          </p:cNvPr>
          <p:cNvCxnSpPr>
            <a:cxnSpLocks/>
          </p:cNvCxnSpPr>
          <p:nvPr/>
        </p:nvCxnSpPr>
        <p:spPr>
          <a:xfrm>
            <a:off x="8221729" y="3625262"/>
            <a:ext cx="0" cy="91432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D50A9B1C-A4CF-6556-761D-7FD5EC0C1742}"/>
              </a:ext>
            </a:extLst>
          </p:cNvPr>
          <p:cNvCxnSpPr>
            <a:cxnSpLocks/>
          </p:cNvCxnSpPr>
          <p:nvPr/>
        </p:nvCxnSpPr>
        <p:spPr>
          <a:xfrm>
            <a:off x="9193747" y="3625262"/>
            <a:ext cx="0" cy="91432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4FF3E693-BD33-AE06-0F40-7682DC6BEA1D}"/>
              </a:ext>
            </a:extLst>
          </p:cNvPr>
          <p:cNvCxnSpPr>
            <a:cxnSpLocks/>
          </p:cNvCxnSpPr>
          <p:nvPr/>
        </p:nvCxnSpPr>
        <p:spPr>
          <a:xfrm>
            <a:off x="10165766" y="3625262"/>
            <a:ext cx="0" cy="91432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FEDB0FA-CAA5-AFC7-8093-22360FD9CC69}"/>
                  </a:ext>
                </a:extLst>
              </p:cNvPr>
              <p:cNvSpPr txBox="1"/>
              <p:nvPr/>
            </p:nvSpPr>
            <p:spPr>
              <a:xfrm>
                <a:off x="6657194" y="3153228"/>
                <a:ext cx="1185033" cy="417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𝑤</m:t>
                    </m:r>
                  </m:oMath>
                </a14:m>
                <a:r>
                  <a:rPr lang="en-US" altLang="zh-CN" sz="2200" dirty="0">
                    <a:latin typeface="Trebuchet MS" panose="020B0603020202020204" pitchFamily="34" charset="0"/>
                    <a:ea typeface="+mn-lt"/>
                    <a:cs typeface="+mn-lt"/>
                  </a:rPr>
                  <a:t>=BDP</a:t>
                </a:r>
                <a:endParaRPr lang="zh-CN" altLang="en-US" sz="2200" dirty="0">
                  <a:latin typeface="Trebuchet MS" panose="020B0603020202020204" pitchFamily="34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FEDB0FA-CAA5-AFC7-8093-22360FD9C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194" y="3153228"/>
                <a:ext cx="1185033" cy="417452"/>
              </a:xfrm>
              <a:prstGeom prst="rect">
                <a:avLst/>
              </a:prstGeom>
              <a:blipFill>
                <a:blip r:embed="rId7"/>
                <a:stretch>
                  <a:fillRect t="-10145" b="-30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C3DDEB8-8FF6-429B-6FDF-8FFA11ED0A63}"/>
                  </a:ext>
                </a:extLst>
              </p:cNvPr>
              <p:cNvSpPr txBox="1"/>
              <p:nvPr/>
            </p:nvSpPr>
            <p:spPr>
              <a:xfrm>
                <a:off x="7678428" y="3153228"/>
                <a:ext cx="1185033" cy="417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𝑤</m:t>
                    </m:r>
                  </m:oMath>
                </a14:m>
                <a:r>
                  <a:rPr lang="en-US" altLang="zh-CN" sz="2200" dirty="0">
                    <a:latin typeface="Trebuchet MS" panose="020B0603020202020204" pitchFamily="34" charset="0"/>
                    <a:ea typeface="+mn-lt"/>
                    <a:cs typeface="+mn-lt"/>
                  </a:rPr>
                  <a:t>=BDP</a:t>
                </a:r>
                <a:endParaRPr lang="zh-CN" altLang="en-US" sz="2200" dirty="0">
                  <a:latin typeface="Trebuchet MS" panose="020B0603020202020204" pitchFamily="34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C3DDEB8-8FF6-429B-6FDF-8FFA11ED0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428" y="3153228"/>
                <a:ext cx="1185033" cy="417452"/>
              </a:xfrm>
              <a:prstGeom prst="rect">
                <a:avLst/>
              </a:prstGeom>
              <a:blipFill>
                <a:blip r:embed="rId8"/>
                <a:stretch>
                  <a:fillRect t="-10145" b="-30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221F8009-614B-FDFA-D333-DD7F709D2260}"/>
                  </a:ext>
                </a:extLst>
              </p:cNvPr>
              <p:cNvSpPr txBox="1"/>
              <p:nvPr/>
            </p:nvSpPr>
            <p:spPr>
              <a:xfrm>
                <a:off x="8713620" y="3085640"/>
                <a:ext cx="1386284" cy="55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𝑤</m:t>
                    </m:r>
                  </m:oMath>
                </a14:m>
                <a:r>
                  <a:rPr lang="en-US" altLang="zh-CN" sz="2200" dirty="0">
                    <a:latin typeface="Trebuchet MS" panose="020B0603020202020204" pitchFamily="34" charset="0"/>
                    <a:ea typeface="+mn-lt"/>
                    <a:cs typeface="+mn-lt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200" dirty="0">
                    <a:latin typeface="Trebuchet MS" panose="020B0603020202020204" pitchFamily="34" charset="0"/>
                    <a:ea typeface="+mn-lt"/>
                    <a:cs typeface="+mn-lt"/>
                  </a:rPr>
                  <a:t>BDP</a:t>
                </a:r>
                <a:endParaRPr lang="zh-CN" altLang="en-US" sz="2200" dirty="0">
                  <a:latin typeface="Trebuchet MS" panose="020B0603020202020204" pitchFamily="34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221F8009-614B-FDFA-D333-DD7F709D2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620" y="3085640"/>
                <a:ext cx="1386284" cy="552628"/>
              </a:xfrm>
              <a:prstGeom prst="rect">
                <a:avLst/>
              </a:prstGeom>
              <a:blipFill>
                <a:blip r:embed="rId9"/>
                <a:stretch>
                  <a:fillRect b="-109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8EBE545-FF76-4111-6FA7-973CE40429F7}"/>
                  </a:ext>
                </a:extLst>
              </p:cNvPr>
              <p:cNvSpPr txBox="1"/>
              <p:nvPr/>
            </p:nvSpPr>
            <p:spPr>
              <a:xfrm>
                <a:off x="9803280" y="3085640"/>
                <a:ext cx="1386284" cy="55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𝑤</m:t>
                    </m:r>
                  </m:oMath>
                </a14:m>
                <a:r>
                  <a:rPr lang="en-US" altLang="zh-CN" sz="2200" dirty="0">
                    <a:latin typeface="Trebuchet MS" panose="020B0603020202020204" pitchFamily="34" charset="0"/>
                    <a:ea typeface="+mn-lt"/>
                    <a:cs typeface="+mn-lt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200" dirty="0">
                    <a:latin typeface="Trebuchet MS" panose="020B0603020202020204" pitchFamily="34" charset="0"/>
                    <a:ea typeface="+mn-lt"/>
                    <a:cs typeface="+mn-lt"/>
                  </a:rPr>
                  <a:t>BDP</a:t>
                </a:r>
                <a:endParaRPr lang="zh-CN" altLang="en-US" sz="2200" dirty="0">
                  <a:latin typeface="Trebuchet MS" panose="020B0603020202020204" pitchFamily="34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8EBE545-FF76-4111-6FA7-973CE4042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280" y="3085640"/>
                <a:ext cx="1386284" cy="552628"/>
              </a:xfrm>
              <a:prstGeom prst="rect">
                <a:avLst/>
              </a:prstGeom>
              <a:blipFill>
                <a:blip r:embed="rId10"/>
                <a:stretch>
                  <a:fillRect b="-109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>
            <a:extLst>
              <a:ext uri="{FF2B5EF4-FFF2-40B4-BE49-F238E27FC236}">
                <a16:creationId xmlns:a16="http://schemas.microsoft.com/office/drawing/2014/main" id="{17CC5ABD-CBD2-A17B-E4B5-A89B2F68F0F7}"/>
              </a:ext>
            </a:extLst>
          </p:cNvPr>
          <p:cNvSpPr txBox="1"/>
          <p:nvPr/>
        </p:nvSpPr>
        <p:spPr>
          <a:xfrm>
            <a:off x="926439" y="5490012"/>
            <a:ext cx="489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HPCC's reference state selection</a:t>
            </a:r>
            <a:endParaRPr lang="zh-CN" altLang="en-US" sz="2400" dirty="0">
              <a:latin typeface="Trebuchet MS" panose="020B0603020202020204" pitchFamily="34" charset="0"/>
              <a:ea typeface="+mn-lt"/>
              <a:cs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A0669B7-F701-50D8-4D29-AB573826BFB5}"/>
              </a:ext>
            </a:extLst>
          </p:cNvPr>
          <p:cNvSpPr txBox="1"/>
          <p:nvPr/>
        </p:nvSpPr>
        <p:spPr>
          <a:xfrm>
            <a:off x="6298539" y="5490012"/>
            <a:ext cx="489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OSCAR's reference state selection</a:t>
            </a:r>
            <a:endParaRPr lang="zh-CN" altLang="en-US" sz="2400" dirty="0">
              <a:latin typeface="Trebuchet MS" panose="020B0603020202020204" pitchFamily="34" charset="0"/>
              <a:ea typeface="+mn-lt"/>
              <a:cs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889CA4D-67C1-4729-24A3-48AA9F89C5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560" y="4102194"/>
            <a:ext cx="10396800" cy="145400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99526F2-4810-1470-5499-1D1BB23AD6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9735" y="4705379"/>
            <a:ext cx="360000" cy="360000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D3CC8537-F9CA-0E45-0729-18082DA3C101}"/>
              </a:ext>
            </a:extLst>
          </p:cNvPr>
          <p:cNvSpPr/>
          <p:nvPr/>
        </p:nvSpPr>
        <p:spPr>
          <a:xfrm>
            <a:off x="3151960" y="4253238"/>
            <a:ext cx="1790330" cy="77284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5535CD2-F1AC-6D9E-8287-A7115782F3A6}"/>
              </a:ext>
            </a:extLst>
          </p:cNvPr>
          <p:cNvSpPr txBox="1"/>
          <p:nvPr/>
        </p:nvSpPr>
        <p:spPr>
          <a:xfrm>
            <a:off x="926439" y="1483626"/>
            <a:ext cx="10466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HPCC: reacts to past signal using an 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unsynchronized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 state 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578A31D-A25E-C2D2-6767-52C46882E593}"/>
              </a:ext>
            </a:extLst>
          </p:cNvPr>
          <p:cNvSpPr txBox="1"/>
          <p:nvPr/>
        </p:nvSpPr>
        <p:spPr>
          <a:xfrm>
            <a:off x="1162625" y="1926524"/>
            <a:ext cx="10101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OSCAR: reacts to signal using the </a:t>
            </a:r>
            <a:r>
              <a:rPr lang="en-US" altLang="zh-CN" sz="24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synchronized state </a:t>
            </a: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that produced it</a:t>
            </a:r>
            <a:endParaRPr lang="zh-CN" altLang="en-US" sz="2400" b="1" dirty="0">
              <a:latin typeface="Trebuchet MS" panose="020B0603020202020204" pitchFamily="34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409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5" grpId="0"/>
      <p:bldP spid="29" grpId="0"/>
      <p:bldP spid="30" grpId="0"/>
      <p:bldP spid="31" grpId="0"/>
      <p:bldP spid="32" grpId="0"/>
      <p:bldP spid="24" grpId="0" animBg="1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67852-EEA9-9A13-0311-62F808B21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3F2C2D5-EF64-10BE-9D81-54F20C7F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26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E4585296-8E67-3933-A7C9-AB8092321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5" y="608400"/>
            <a:ext cx="11224387" cy="705600"/>
          </a:xfrm>
        </p:spPr>
        <p:txBody>
          <a:bodyPr>
            <a:normAutofit/>
          </a:bodyPr>
          <a:lstStyle/>
          <a:p>
            <a:r>
              <a:rPr lang="en-US" altLang="zh-CN" dirty="0"/>
              <a:t>OSCAR Design 3: Coordinating Two Loops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C02CB3A-B5B2-33E7-7ACC-E9BCDCC25DFA}"/>
              </a:ext>
            </a:extLst>
          </p:cNvPr>
          <p:cNvSpPr txBox="1"/>
          <p:nvPr/>
        </p:nvSpPr>
        <p:spPr>
          <a:xfrm>
            <a:off x="657224" y="1697085"/>
            <a:ext cx="105124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Theorem:</a:t>
            </a:r>
            <a:r>
              <a:rPr lang="zh-CN" altLang="en-US" sz="2400" b="1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Convergence is only possible when the window and rate are at </a:t>
            </a:r>
            <a:r>
              <a:rPr lang="en-US" altLang="zh-CN" sz="24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the same ratio</a:t>
            </a: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 relative to their respective targets. </a:t>
            </a:r>
            <a:r>
              <a:rPr lang="en-US" altLang="zh-CN" sz="24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Call that ratio </a:t>
            </a:r>
            <a:r>
              <a:rPr lang="en-US" altLang="zh-CN" sz="2400" b="1" i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u</a:t>
            </a:r>
            <a:r>
              <a:rPr lang="en-US" altLang="zh-CN" sz="24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. </a:t>
            </a:r>
            <a:endParaRPr lang="zh-CN" altLang="en-US" sz="2400" b="1" dirty="0">
              <a:solidFill>
                <a:srgbClr val="7030A0"/>
              </a:solidFill>
              <a:latin typeface="Trebuchet MS" panose="020B0603020202020204" pitchFamily="34" charset="0"/>
              <a:ea typeface="+mn-lt"/>
              <a:cs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79980B5-8C59-4311-A192-552EF842470F}"/>
              </a:ext>
            </a:extLst>
          </p:cNvPr>
          <p:cNvSpPr txBox="1"/>
          <p:nvPr/>
        </p:nvSpPr>
        <p:spPr>
          <a:xfrm>
            <a:off x="6393544" y="2511057"/>
            <a:ext cx="49830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(Please see Theorem 4.1 in paper for details.) </a:t>
            </a:r>
            <a:endParaRPr lang="zh-CN" altLang="en-US" sz="2000" spc="-1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+mn-lt"/>
              <a:cs typeface="+mn-lt"/>
            </a:endParaRPr>
          </a:p>
        </p:txBody>
      </p: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AD0F26DD-1B36-C8E8-09B1-681E1659FFAA}"/>
              </a:ext>
            </a:extLst>
          </p:cNvPr>
          <p:cNvGrpSpPr/>
          <p:nvPr/>
        </p:nvGrpSpPr>
        <p:grpSpPr>
          <a:xfrm>
            <a:off x="744762" y="3167213"/>
            <a:ext cx="2757714" cy="1046440"/>
            <a:chOff x="805543" y="3167213"/>
            <a:chExt cx="2757714" cy="1046440"/>
          </a:xfrm>
        </p:grpSpPr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0B8A13CA-8757-06ED-D319-340A79E7507A}"/>
                </a:ext>
              </a:extLst>
            </p:cNvPr>
            <p:cNvSpPr/>
            <p:nvPr/>
          </p:nvSpPr>
          <p:spPr>
            <a:xfrm>
              <a:off x="907142" y="3297601"/>
              <a:ext cx="2656115" cy="830997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34CEEE94-D7D1-6D8C-DF4F-CEABD9FEE845}"/>
                </a:ext>
              </a:extLst>
            </p:cNvPr>
            <p:cNvSpPr txBox="1"/>
            <p:nvPr/>
          </p:nvSpPr>
          <p:spPr>
            <a:xfrm>
              <a:off x="805543" y="3167213"/>
              <a:ext cx="11176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7030A0"/>
                  </a:solidFill>
                  <a:latin typeface="Trebuchet MS" panose="020B0603020202020204" pitchFamily="34" charset="0"/>
                  <a:ea typeface="+mn-lt"/>
                  <a:cs typeface="+mn-lt"/>
                </a:rPr>
                <a:t>Delay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BA9487E7-7B59-68A0-E272-CBE6E8C65261}"/>
                </a:ext>
              </a:extLst>
            </p:cNvPr>
            <p:cNvSpPr txBox="1"/>
            <p:nvPr/>
          </p:nvSpPr>
          <p:spPr>
            <a:xfrm>
              <a:off x="1690915" y="3690433"/>
              <a:ext cx="153125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7030A0"/>
                  </a:solidFill>
                  <a:latin typeface="Trebuchet MS" panose="020B0603020202020204" pitchFamily="34" charset="0"/>
                  <a:ea typeface="+mn-lt"/>
                  <a:cs typeface="+mn-lt"/>
                </a:defRPr>
              </a:lvl1pPr>
            </a:lstStyle>
            <a:p>
              <a:r>
                <a:rPr lang="en-US" altLang="zh-CN" dirty="0"/>
                <a:t>Window</a:t>
              </a:r>
              <a:endParaRPr lang="zh-CN" altLang="en-US" dirty="0"/>
            </a:p>
          </p:txBody>
        </p:sp>
        <p:cxnSp>
          <p:nvCxnSpPr>
            <p:cNvPr id="53" name="连接符: 肘形 52">
              <a:extLst>
                <a:ext uri="{FF2B5EF4-FFF2-40B4-BE49-F238E27FC236}">
                  <a16:creationId xmlns:a16="http://schemas.microsoft.com/office/drawing/2014/main" id="{BDCE63AA-D099-3153-4D2C-43DCB3DD47D3}"/>
                </a:ext>
              </a:extLst>
            </p:cNvPr>
            <p:cNvCxnSpPr>
              <a:cxnSpLocks/>
              <a:stCxn id="41" idx="3"/>
              <a:endCxn id="51" idx="0"/>
            </p:cNvCxnSpPr>
            <p:nvPr/>
          </p:nvCxnSpPr>
          <p:spPr>
            <a:xfrm>
              <a:off x="1923143" y="3428823"/>
              <a:ext cx="533401" cy="261610"/>
            </a:xfrm>
            <a:prstGeom prst="bentConnector2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连接符: 肘形 53">
              <a:extLst>
                <a:ext uri="{FF2B5EF4-FFF2-40B4-BE49-F238E27FC236}">
                  <a16:creationId xmlns:a16="http://schemas.microsoft.com/office/drawing/2014/main" id="{CF8FBC4C-4327-4331-FEED-FE11CD11C1F1}"/>
                </a:ext>
              </a:extLst>
            </p:cNvPr>
            <p:cNvCxnSpPr>
              <a:cxnSpLocks/>
              <a:stCxn id="51" idx="1"/>
              <a:endCxn id="41" idx="2"/>
            </p:cNvCxnSpPr>
            <p:nvPr/>
          </p:nvCxnSpPr>
          <p:spPr>
            <a:xfrm rot="10800000">
              <a:off x="1364343" y="3690433"/>
              <a:ext cx="326572" cy="261610"/>
            </a:xfrm>
            <a:prstGeom prst="bentConnector2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31C89B57-6322-4E89-C8AA-EDFB6FFDBE09}"/>
              </a:ext>
            </a:extLst>
          </p:cNvPr>
          <p:cNvGrpSpPr/>
          <p:nvPr/>
        </p:nvGrpSpPr>
        <p:grpSpPr>
          <a:xfrm>
            <a:off x="744762" y="4606484"/>
            <a:ext cx="2757714" cy="1046440"/>
            <a:chOff x="805543" y="4606484"/>
            <a:chExt cx="2757714" cy="1046440"/>
          </a:xfrm>
        </p:grpSpPr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7154307F-D442-F610-3479-9E4A91C72CFE}"/>
                </a:ext>
              </a:extLst>
            </p:cNvPr>
            <p:cNvSpPr/>
            <p:nvPr/>
          </p:nvSpPr>
          <p:spPr>
            <a:xfrm>
              <a:off x="907142" y="4723645"/>
              <a:ext cx="2656115" cy="830997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3670F9F5-EC49-58BC-35F2-9CC8E8A75FFE}"/>
                </a:ext>
              </a:extLst>
            </p:cNvPr>
            <p:cNvSpPr txBox="1"/>
            <p:nvPr/>
          </p:nvSpPr>
          <p:spPr>
            <a:xfrm>
              <a:off x="805543" y="4606484"/>
              <a:ext cx="169817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7030A0"/>
                  </a:solidFill>
                  <a:latin typeface="Trebuchet MS" panose="020B0603020202020204" pitchFamily="34" charset="0"/>
                  <a:ea typeface="+mn-lt"/>
                  <a:cs typeface="+mn-lt"/>
                </a:rPr>
                <a:t>Gradient</a:t>
              </a: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D29171C1-41D8-F90D-DE8E-EE495D399FB1}"/>
                </a:ext>
              </a:extLst>
            </p:cNvPr>
            <p:cNvSpPr txBox="1"/>
            <p:nvPr/>
          </p:nvSpPr>
          <p:spPr>
            <a:xfrm>
              <a:off x="2235199" y="5129704"/>
              <a:ext cx="95794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7030A0"/>
                  </a:solidFill>
                  <a:latin typeface="Trebuchet MS" panose="020B0603020202020204" pitchFamily="34" charset="0"/>
                  <a:ea typeface="+mn-lt"/>
                  <a:cs typeface="+mn-lt"/>
                </a:defRPr>
              </a:lvl1pPr>
            </a:lstStyle>
            <a:p>
              <a:r>
                <a:rPr lang="en-US" altLang="zh-CN" dirty="0"/>
                <a:t>Rate</a:t>
              </a:r>
              <a:endParaRPr lang="zh-CN" altLang="en-US" dirty="0"/>
            </a:p>
          </p:txBody>
        </p:sp>
        <p:cxnSp>
          <p:nvCxnSpPr>
            <p:cNvPr id="59" name="连接符: 肘形 58">
              <a:extLst>
                <a:ext uri="{FF2B5EF4-FFF2-40B4-BE49-F238E27FC236}">
                  <a16:creationId xmlns:a16="http://schemas.microsoft.com/office/drawing/2014/main" id="{E7886DD0-3E13-2129-8C7B-4F7DA9FAB88B}"/>
                </a:ext>
              </a:extLst>
            </p:cNvPr>
            <p:cNvCxnSpPr>
              <a:cxnSpLocks/>
              <a:stCxn id="57" idx="3"/>
              <a:endCxn id="58" idx="0"/>
            </p:cNvCxnSpPr>
            <p:nvPr/>
          </p:nvCxnSpPr>
          <p:spPr>
            <a:xfrm>
              <a:off x="2503715" y="4868094"/>
              <a:ext cx="210456" cy="261610"/>
            </a:xfrm>
            <a:prstGeom prst="bentConnector2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连接符: 肘形 59">
              <a:extLst>
                <a:ext uri="{FF2B5EF4-FFF2-40B4-BE49-F238E27FC236}">
                  <a16:creationId xmlns:a16="http://schemas.microsoft.com/office/drawing/2014/main" id="{815867EA-06FC-A1E9-82E1-B472C2498E9E}"/>
                </a:ext>
              </a:extLst>
            </p:cNvPr>
            <p:cNvCxnSpPr>
              <a:cxnSpLocks/>
              <a:stCxn id="58" idx="1"/>
              <a:endCxn id="57" idx="2"/>
            </p:cNvCxnSpPr>
            <p:nvPr/>
          </p:nvCxnSpPr>
          <p:spPr>
            <a:xfrm rot="10800000">
              <a:off x="1654629" y="5129704"/>
              <a:ext cx="580570" cy="261610"/>
            </a:xfrm>
            <a:prstGeom prst="bentConnector2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D252473D-89C8-483E-88E6-D0090276CF1A}"/>
                  </a:ext>
                </a:extLst>
              </p:cNvPr>
              <p:cNvSpPr txBox="1"/>
              <p:nvPr/>
            </p:nvSpPr>
            <p:spPr>
              <a:xfrm>
                <a:off x="4072162" y="3444564"/>
                <a:ext cx="2746830" cy="558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𝑡𝑎𝑟𝑔𝑒𝑡</m:t>
                          </m:r>
                        </m:sub>
                      </m:sSub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D252473D-89C8-483E-88E6-D0090276C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162" y="3444564"/>
                <a:ext cx="2746830" cy="558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92FCDB4E-5357-8414-D61E-458826C4DAB8}"/>
                  </a:ext>
                </a:extLst>
              </p:cNvPr>
              <p:cNvSpPr txBox="1"/>
              <p:nvPr/>
            </p:nvSpPr>
            <p:spPr>
              <a:xfrm>
                <a:off x="4079418" y="4868094"/>
                <a:ext cx="2510973" cy="558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𝑡𝑎𝑟𝑔𝑒𝑡</m:t>
                          </m:r>
                        </m:sub>
                      </m:sSub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92FCDB4E-5357-8414-D61E-458826C4D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418" y="4868094"/>
                <a:ext cx="2510973" cy="558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FC5808E9-8756-27D7-3E1F-5CE432841122}"/>
                  </a:ext>
                </a:extLst>
              </p:cNvPr>
              <p:cNvSpPr txBox="1"/>
              <p:nvPr/>
            </p:nvSpPr>
            <p:spPr>
              <a:xfrm>
                <a:off x="7428592" y="4244514"/>
                <a:ext cx="4572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FC5808E9-8756-27D7-3E1F-5CE432841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592" y="4244514"/>
                <a:ext cx="4572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B0961076-7BB0-090F-8A50-E77DBA551B66}"/>
                  </a:ext>
                </a:extLst>
              </p:cNvPr>
              <p:cNvSpPr txBox="1"/>
              <p:nvPr/>
            </p:nvSpPr>
            <p:spPr>
              <a:xfrm>
                <a:off x="8288563" y="3403952"/>
                <a:ext cx="2881086" cy="558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𝑡𝑎𝑟𝑔𝑒𝑡</m:t>
                          </m:r>
                        </m:sub>
                      </m:sSub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B0961076-7BB0-090F-8A50-E77DBA551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563" y="3403952"/>
                <a:ext cx="2881086" cy="5582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867C4CAC-4A03-BA96-7A5D-C7CC6491F097}"/>
                  </a:ext>
                </a:extLst>
              </p:cNvPr>
              <p:cNvSpPr txBox="1"/>
              <p:nvPr/>
            </p:nvSpPr>
            <p:spPr>
              <a:xfrm>
                <a:off x="8288563" y="4883835"/>
                <a:ext cx="2881086" cy="558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𝑡𝑎𝑟𝑔𝑒𝑡</m:t>
                          </m:r>
                        </m:sub>
                      </m:sSub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867C4CAC-4A03-BA96-7A5D-C7CC6491F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563" y="4883835"/>
                <a:ext cx="2881086" cy="5582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直接箭头连接符 97">
            <a:extLst>
              <a:ext uri="{FF2B5EF4-FFF2-40B4-BE49-F238E27FC236}">
                <a16:creationId xmlns:a16="http://schemas.microsoft.com/office/drawing/2014/main" id="{DF64F775-889D-ED58-AC66-D123F4041DC0}"/>
              </a:ext>
            </a:extLst>
          </p:cNvPr>
          <p:cNvCxnSpPr>
            <a:cxnSpLocks/>
            <a:endCxn id="94" idx="1"/>
          </p:cNvCxnSpPr>
          <p:nvPr/>
        </p:nvCxnSpPr>
        <p:spPr>
          <a:xfrm>
            <a:off x="6516574" y="4060798"/>
            <a:ext cx="912018" cy="44532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箭头连接符 100">
            <a:extLst>
              <a:ext uri="{FF2B5EF4-FFF2-40B4-BE49-F238E27FC236}">
                <a16:creationId xmlns:a16="http://schemas.microsoft.com/office/drawing/2014/main" id="{0BE5D72F-008A-56F3-8B41-1710798D7FF0}"/>
              </a:ext>
            </a:extLst>
          </p:cNvPr>
          <p:cNvCxnSpPr>
            <a:cxnSpLocks/>
            <a:endCxn id="94" idx="1"/>
          </p:cNvCxnSpPr>
          <p:nvPr/>
        </p:nvCxnSpPr>
        <p:spPr>
          <a:xfrm flipV="1">
            <a:off x="6453640" y="4506124"/>
            <a:ext cx="974952" cy="43495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D1B2157A-CF69-8350-140D-5E82F1A5241B}"/>
              </a:ext>
            </a:extLst>
          </p:cNvPr>
          <p:cNvCxnSpPr>
            <a:cxnSpLocks/>
            <a:stCxn id="94" idx="3"/>
          </p:cNvCxnSpPr>
          <p:nvPr/>
        </p:nvCxnSpPr>
        <p:spPr>
          <a:xfrm flipV="1">
            <a:off x="7885792" y="4002794"/>
            <a:ext cx="947058" cy="50333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箭头连接符 106">
            <a:extLst>
              <a:ext uri="{FF2B5EF4-FFF2-40B4-BE49-F238E27FC236}">
                <a16:creationId xmlns:a16="http://schemas.microsoft.com/office/drawing/2014/main" id="{17DD8D2A-1774-8089-1ADB-E0B40DC82C69}"/>
              </a:ext>
            </a:extLst>
          </p:cNvPr>
          <p:cNvCxnSpPr>
            <a:cxnSpLocks/>
            <a:stCxn id="94" idx="3"/>
          </p:cNvCxnSpPr>
          <p:nvPr/>
        </p:nvCxnSpPr>
        <p:spPr>
          <a:xfrm>
            <a:off x="7885792" y="4506124"/>
            <a:ext cx="947058" cy="37771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109">
            <a:extLst>
              <a:ext uri="{FF2B5EF4-FFF2-40B4-BE49-F238E27FC236}">
                <a16:creationId xmlns:a16="http://schemas.microsoft.com/office/drawing/2014/main" id="{F9AAC053-499B-6383-F316-EC24B6516523}"/>
              </a:ext>
            </a:extLst>
          </p:cNvPr>
          <p:cNvCxnSpPr>
            <a:cxnSpLocks/>
            <a:endCxn id="91" idx="1"/>
          </p:cNvCxnSpPr>
          <p:nvPr/>
        </p:nvCxnSpPr>
        <p:spPr>
          <a:xfrm>
            <a:off x="3219448" y="3723679"/>
            <a:ext cx="852714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箭头连接符 119">
            <a:extLst>
              <a:ext uri="{FF2B5EF4-FFF2-40B4-BE49-F238E27FC236}">
                <a16:creationId xmlns:a16="http://schemas.microsoft.com/office/drawing/2014/main" id="{8944476C-E097-6DAF-0B53-DB5673A0168E}"/>
              </a:ext>
            </a:extLst>
          </p:cNvPr>
          <p:cNvCxnSpPr>
            <a:cxnSpLocks/>
          </p:cNvCxnSpPr>
          <p:nvPr/>
        </p:nvCxnSpPr>
        <p:spPr>
          <a:xfrm>
            <a:off x="3219448" y="5189622"/>
            <a:ext cx="852714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文本框 122">
            <a:extLst>
              <a:ext uri="{FF2B5EF4-FFF2-40B4-BE49-F238E27FC236}">
                <a16:creationId xmlns:a16="http://schemas.microsoft.com/office/drawing/2014/main" id="{D853BAB5-C9A7-2E4E-E542-7A5E650EC9DB}"/>
              </a:ext>
            </a:extLst>
          </p:cNvPr>
          <p:cNvSpPr txBox="1"/>
          <p:nvPr/>
        </p:nvSpPr>
        <p:spPr>
          <a:xfrm>
            <a:off x="8915510" y="4008601"/>
            <a:ext cx="12662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Project back</a:t>
            </a:r>
            <a:endParaRPr lang="zh-CN" altLang="en-US" sz="2400" b="1" dirty="0">
              <a:solidFill>
                <a:srgbClr val="7030A0"/>
              </a:solidFill>
              <a:latin typeface="Trebuchet MS" panose="020B0603020202020204" pitchFamily="34" charset="0"/>
              <a:ea typeface="+mn-lt"/>
              <a:cs typeface="+mn-lt"/>
            </a:endParaRPr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124DA7C7-DD6F-3EA4-2D32-99328DAA645F}"/>
              </a:ext>
            </a:extLst>
          </p:cNvPr>
          <p:cNvSpPr txBox="1"/>
          <p:nvPr/>
        </p:nvSpPr>
        <p:spPr>
          <a:xfrm>
            <a:off x="3190419" y="3154729"/>
            <a:ext cx="9869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Unify</a:t>
            </a:r>
            <a:endParaRPr lang="zh-CN" altLang="en-US" sz="2400" b="1" dirty="0">
              <a:solidFill>
                <a:srgbClr val="7030A0"/>
              </a:solidFill>
              <a:latin typeface="Trebuchet MS" panose="020B0603020202020204" pitchFamily="34" charset="0"/>
              <a:ea typeface="+mn-lt"/>
              <a:cs typeface="+mn-lt"/>
            </a:endParaRP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4928AADD-D9C9-4CB4-4F73-95706CF1719C}"/>
              </a:ext>
            </a:extLst>
          </p:cNvPr>
          <p:cNvSpPr txBox="1"/>
          <p:nvPr/>
        </p:nvSpPr>
        <p:spPr>
          <a:xfrm>
            <a:off x="3190419" y="4710251"/>
            <a:ext cx="9869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Unify</a:t>
            </a:r>
            <a:endParaRPr lang="zh-CN" altLang="en-US" sz="2400" b="1" dirty="0">
              <a:solidFill>
                <a:srgbClr val="7030A0"/>
              </a:solidFill>
              <a:latin typeface="Trebuchet MS" panose="020B0603020202020204" pitchFamily="34" charset="0"/>
              <a:ea typeface="+mn-lt"/>
              <a:cs typeface="+mn-lt"/>
            </a:endParaRPr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6E39AD79-9CD6-1026-C5D5-6B4DDDE214EF}"/>
              </a:ext>
            </a:extLst>
          </p:cNvPr>
          <p:cNvSpPr txBox="1"/>
          <p:nvPr/>
        </p:nvSpPr>
        <p:spPr>
          <a:xfrm>
            <a:off x="4714421" y="4008602"/>
            <a:ext cx="17194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24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Merge into one ratio</a:t>
            </a:r>
            <a:endParaRPr lang="zh-CN" altLang="en-US" sz="2400" b="1" dirty="0">
              <a:solidFill>
                <a:srgbClr val="7030A0"/>
              </a:solidFill>
              <a:latin typeface="Trebuchet MS" panose="020B0603020202020204" pitchFamily="34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02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91" grpId="0"/>
      <p:bldP spid="92" grpId="0"/>
      <p:bldP spid="94" grpId="0"/>
      <p:bldP spid="95" grpId="0"/>
      <p:bldP spid="96" grpId="0"/>
      <p:bldP spid="123" grpId="0"/>
      <p:bldP spid="124" grpId="0"/>
      <p:bldP spid="129" grpId="0"/>
      <p:bldP spid="1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8091B-1216-E7A1-EEF6-5B1F97A61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84FF743-6EE5-398A-6AD5-0B9EDB94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27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A723DAC-97A4-20D2-E6A5-D86CA40E2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5" y="608400"/>
            <a:ext cx="11224387" cy="705600"/>
          </a:xfrm>
        </p:spPr>
        <p:txBody>
          <a:bodyPr>
            <a:normAutofit/>
          </a:bodyPr>
          <a:lstStyle/>
          <a:p>
            <a:r>
              <a:rPr lang="en-US" altLang="zh-CN" dirty="0"/>
              <a:t>OSCAR Design 3: Coordinating Two Loops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4C4382E-BBE5-5D6E-D214-15070F725935}"/>
                  </a:ext>
                </a:extLst>
              </p:cNvPr>
              <p:cNvSpPr txBox="1"/>
              <p:nvPr/>
            </p:nvSpPr>
            <p:spPr>
              <a:xfrm>
                <a:off x="2734167" y="3267502"/>
                <a:ext cx="1154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4C4382E-BBE5-5D6E-D214-15070F72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167" y="3267502"/>
                <a:ext cx="115416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ADCE1313-73E8-F0D0-B22A-12F491F15307}"/>
              </a:ext>
            </a:extLst>
          </p:cNvPr>
          <p:cNvSpPr txBox="1"/>
          <p:nvPr/>
        </p:nvSpPr>
        <p:spPr>
          <a:xfrm>
            <a:off x="657224" y="1697085"/>
            <a:ext cx="10512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It is impossible to always satisfy the target of both loops simultaneously.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B3167B6-7063-01DA-2FBA-D1BC102119FA}"/>
              </a:ext>
            </a:extLst>
          </p:cNvPr>
          <p:cNvSpPr/>
          <p:nvPr/>
        </p:nvSpPr>
        <p:spPr>
          <a:xfrm>
            <a:off x="4649274" y="4033033"/>
            <a:ext cx="1238908" cy="397863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cxnSp>
        <p:nvCxnSpPr>
          <p:cNvPr id="8" name="连接符: 肘形 7">
            <a:extLst>
              <a:ext uri="{FF2B5EF4-FFF2-40B4-BE49-F238E27FC236}">
                <a16:creationId xmlns:a16="http://schemas.microsoft.com/office/drawing/2014/main" id="{4B750233-8E59-0C3E-E8A2-1D0A91349A81}"/>
              </a:ext>
            </a:extLst>
          </p:cNvPr>
          <p:cNvCxnSpPr>
            <a:cxnSpLocks/>
            <a:stCxn id="7" idx="0"/>
            <a:endCxn id="29" idx="0"/>
          </p:cNvCxnSpPr>
          <p:nvPr/>
        </p:nvCxnSpPr>
        <p:spPr>
          <a:xfrm rot="16200000" flipV="1">
            <a:off x="3210162" y="1974466"/>
            <a:ext cx="662028" cy="3455105"/>
          </a:xfrm>
          <a:prstGeom prst="bentConnector3">
            <a:avLst>
              <a:gd name="adj1" fmla="val 145492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连接符: 肘形 8">
            <a:extLst>
              <a:ext uri="{FF2B5EF4-FFF2-40B4-BE49-F238E27FC236}">
                <a16:creationId xmlns:a16="http://schemas.microsoft.com/office/drawing/2014/main" id="{6D415AF1-78DE-C1FF-C211-8465B2900CD6}"/>
              </a:ext>
            </a:extLst>
          </p:cNvPr>
          <p:cNvCxnSpPr>
            <a:cxnSpLocks/>
            <a:stCxn id="7" idx="2"/>
            <a:endCxn id="23" idx="2"/>
          </p:cNvCxnSpPr>
          <p:nvPr/>
        </p:nvCxnSpPr>
        <p:spPr>
          <a:xfrm rot="5400000">
            <a:off x="3293357" y="2951163"/>
            <a:ext cx="495639" cy="3455105"/>
          </a:xfrm>
          <a:prstGeom prst="bentConnector3">
            <a:avLst>
              <a:gd name="adj1" fmla="val 166621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4F488B98-CB14-7897-AFA8-18E8B63064D4}"/>
              </a:ext>
            </a:extLst>
          </p:cNvPr>
          <p:cNvSpPr/>
          <p:nvPr/>
        </p:nvSpPr>
        <p:spPr>
          <a:xfrm>
            <a:off x="4693040" y="4033033"/>
            <a:ext cx="1195142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Receiver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19FB817-14A9-6835-B1B1-F6FE3B8692C0}"/>
              </a:ext>
            </a:extLst>
          </p:cNvPr>
          <p:cNvSpPr/>
          <p:nvPr/>
        </p:nvSpPr>
        <p:spPr>
          <a:xfrm>
            <a:off x="2551161" y="4577414"/>
            <a:ext cx="1886733" cy="6118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Bottleneck</a:t>
            </a:r>
          </a:p>
          <a:p>
            <a:pPr algn="ctr">
              <a:lnSpc>
                <a:spcPts val="2000"/>
              </a:lnSpc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queue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1796E8F-DC8A-9CFA-4C0E-46C0BE167D6F}"/>
              </a:ext>
            </a:extLst>
          </p:cNvPr>
          <p:cNvSpPr/>
          <p:nvPr/>
        </p:nvSpPr>
        <p:spPr>
          <a:xfrm>
            <a:off x="586395" y="2695755"/>
            <a:ext cx="1635631" cy="6118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Sender1’s</a:t>
            </a:r>
          </a:p>
          <a:p>
            <a:pPr>
              <a:lnSpc>
                <a:spcPts val="2000"/>
              </a:lnSpc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window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D81E289-DB8D-4834-4FE3-5629605F47C7}"/>
              </a:ext>
            </a:extLst>
          </p:cNvPr>
          <p:cNvGrpSpPr/>
          <p:nvPr/>
        </p:nvGrpSpPr>
        <p:grpSpPr>
          <a:xfrm>
            <a:off x="2960095" y="3967358"/>
            <a:ext cx="1060459" cy="526311"/>
            <a:chOff x="4464050" y="4252686"/>
            <a:chExt cx="622234" cy="443710"/>
          </a:xfrm>
        </p:grpSpPr>
        <p:cxnSp>
          <p:nvCxnSpPr>
            <p:cNvPr id="14" name="!!arrow1">
              <a:extLst>
                <a:ext uri="{FF2B5EF4-FFF2-40B4-BE49-F238E27FC236}">
                  <a16:creationId xmlns:a16="http://schemas.microsoft.com/office/drawing/2014/main" id="{4A21A900-FFDE-CB24-1FD1-6271154ACB72}"/>
                </a:ext>
              </a:extLst>
            </p:cNvPr>
            <p:cNvCxnSpPr>
              <a:cxnSpLocks/>
            </p:cNvCxnSpPr>
            <p:nvPr/>
          </p:nvCxnSpPr>
          <p:spPr>
            <a:xfrm>
              <a:off x="5086284" y="4252686"/>
              <a:ext cx="0" cy="44110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!!arrow1">
              <a:extLst>
                <a:ext uri="{FF2B5EF4-FFF2-40B4-BE49-F238E27FC236}">
                  <a16:creationId xmlns:a16="http://schemas.microsoft.com/office/drawing/2014/main" id="{DBF52DC1-528D-11D6-D63B-8882909CC8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4050" y="4696396"/>
              <a:ext cx="622234" cy="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!!arrow1">
              <a:extLst>
                <a:ext uri="{FF2B5EF4-FFF2-40B4-BE49-F238E27FC236}">
                  <a16:creationId xmlns:a16="http://schemas.microsoft.com/office/drawing/2014/main" id="{7F302EBB-CD5C-F2DA-A66D-9EE0D31AF8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4050" y="4252686"/>
              <a:ext cx="622234" cy="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631264A8-A04F-5D89-B778-FB85D761691F}"/>
              </a:ext>
            </a:extLst>
          </p:cNvPr>
          <p:cNvSpPr/>
          <p:nvPr/>
        </p:nvSpPr>
        <p:spPr>
          <a:xfrm>
            <a:off x="3811534" y="3977587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376CC28-D3ED-C4B2-210F-C3B9A59BE7C5}"/>
              </a:ext>
            </a:extLst>
          </p:cNvPr>
          <p:cNvSpPr/>
          <p:nvPr/>
        </p:nvSpPr>
        <p:spPr>
          <a:xfrm>
            <a:off x="3602513" y="3977587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9C425DD-9E37-065F-F2CB-546E354DF293}"/>
              </a:ext>
            </a:extLst>
          </p:cNvPr>
          <p:cNvSpPr/>
          <p:nvPr/>
        </p:nvSpPr>
        <p:spPr>
          <a:xfrm>
            <a:off x="3391837" y="3977587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512C93B-6A90-F4F5-F685-6D2AD59DB738}"/>
              </a:ext>
            </a:extLst>
          </p:cNvPr>
          <p:cNvSpPr/>
          <p:nvPr/>
        </p:nvSpPr>
        <p:spPr>
          <a:xfrm>
            <a:off x="3176795" y="3977587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DAE2D5C-B9DB-D117-4D83-5090AD8274A3}"/>
              </a:ext>
            </a:extLst>
          </p:cNvPr>
          <p:cNvSpPr/>
          <p:nvPr/>
        </p:nvSpPr>
        <p:spPr>
          <a:xfrm>
            <a:off x="1082051" y="4420681"/>
            <a:ext cx="836082" cy="505855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29FA5CB-AC5B-83D5-9F5B-85CD8427BAC2}"/>
              </a:ext>
            </a:extLst>
          </p:cNvPr>
          <p:cNvGrpSpPr/>
          <p:nvPr/>
        </p:nvGrpSpPr>
        <p:grpSpPr>
          <a:xfrm>
            <a:off x="1082051" y="4420680"/>
            <a:ext cx="836082" cy="505855"/>
            <a:chOff x="4807960" y="3119922"/>
            <a:chExt cx="1200192" cy="618153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CEB806E-B0D8-04CF-A2D5-107EA115BB7E}"/>
                </a:ext>
              </a:extLst>
            </p:cNvPr>
            <p:cNvSpPr/>
            <p:nvPr/>
          </p:nvSpPr>
          <p:spPr>
            <a:xfrm>
              <a:off x="5708104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C4C77CAA-465E-A3CA-ADF4-3C65D3850984}"/>
                </a:ext>
              </a:extLst>
            </p:cNvPr>
            <p:cNvSpPr/>
            <p:nvPr/>
          </p:nvSpPr>
          <p:spPr>
            <a:xfrm>
              <a:off x="5408056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468954EB-B863-34ED-B09D-8A0CCBC6D1AB}"/>
                </a:ext>
              </a:extLst>
            </p:cNvPr>
            <p:cNvSpPr/>
            <p:nvPr/>
          </p:nvSpPr>
          <p:spPr>
            <a:xfrm>
              <a:off x="5108008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AA07971-AF1A-CDDD-CFC7-A75C0E81A7EF}"/>
                </a:ext>
              </a:extLst>
            </p:cNvPr>
            <p:cNvSpPr/>
            <p:nvPr/>
          </p:nvSpPr>
          <p:spPr>
            <a:xfrm>
              <a:off x="4807960" y="3119922"/>
              <a:ext cx="300048" cy="618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72FBA9AB-1438-12E6-071E-98A366F4E5BE}"/>
              </a:ext>
            </a:extLst>
          </p:cNvPr>
          <p:cNvSpPr/>
          <p:nvPr/>
        </p:nvSpPr>
        <p:spPr>
          <a:xfrm>
            <a:off x="1082051" y="3371006"/>
            <a:ext cx="836082" cy="5058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4E7E81C-7EB0-1D10-0C77-65BA0DF9EF1A}"/>
              </a:ext>
            </a:extLst>
          </p:cNvPr>
          <p:cNvGrpSpPr/>
          <p:nvPr/>
        </p:nvGrpSpPr>
        <p:grpSpPr>
          <a:xfrm>
            <a:off x="1082051" y="3371005"/>
            <a:ext cx="836082" cy="505855"/>
            <a:chOff x="4807960" y="3119922"/>
            <a:chExt cx="1200192" cy="61815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9EE82CCB-48B2-1524-BFBD-9C3F8F2A19A0}"/>
                </a:ext>
              </a:extLst>
            </p:cNvPr>
            <p:cNvSpPr/>
            <p:nvPr/>
          </p:nvSpPr>
          <p:spPr>
            <a:xfrm>
              <a:off x="5708104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3D012F7-BEB9-279C-72A9-D8FAB9FC22AB}"/>
                </a:ext>
              </a:extLst>
            </p:cNvPr>
            <p:cNvSpPr/>
            <p:nvPr/>
          </p:nvSpPr>
          <p:spPr>
            <a:xfrm>
              <a:off x="5408056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1181575-92CD-9F5F-4194-3586496D9689}"/>
                </a:ext>
              </a:extLst>
            </p:cNvPr>
            <p:cNvSpPr/>
            <p:nvPr/>
          </p:nvSpPr>
          <p:spPr>
            <a:xfrm>
              <a:off x="5108008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679A51F8-EF0D-3FF5-E8C7-465175C28EFA}"/>
                </a:ext>
              </a:extLst>
            </p:cNvPr>
            <p:cNvSpPr/>
            <p:nvPr/>
          </p:nvSpPr>
          <p:spPr>
            <a:xfrm>
              <a:off x="4807960" y="3119922"/>
              <a:ext cx="300048" cy="618153"/>
            </a:xfrm>
            <a:prstGeom prst="rect">
              <a:avLst/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</p:grp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2832EB28-96EB-EAF7-8989-342B9D3EB773}"/>
              </a:ext>
            </a:extLst>
          </p:cNvPr>
          <p:cNvCxnSpPr/>
          <p:nvPr/>
        </p:nvCxnSpPr>
        <p:spPr>
          <a:xfrm>
            <a:off x="1960751" y="3623932"/>
            <a:ext cx="971413" cy="5820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DE371662-7EBA-8351-4F71-48F6CE673F09}"/>
              </a:ext>
            </a:extLst>
          </p:cNvPr>
          <p:cNvSpPr/>
          <p:nvPr/>
        </p:nvSpPr>
        <p:spPr>
          <a:xfrm>
            <a:off x="2483302" y="3386594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6AB65880-6487-6B83-463E-7268D60EC8E5}"/>
              </a:ext>
            </a:extLst>
          </p:cNvPr>
          <p:cNvCxnSpPr>
            <a:cxnSpLocks/>
          </p:cNvCxnSpPr>
          <p:nvPr/>
        </p:nvCxnSpPr>
        <p:spPr>
          <a:xfrm flipV="1">
            <a:off x="1979329" y="4205932"/>
            <a:ext cx="952835" cy="46767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C1A296A4-C1DF-05C7-1573-BF771FC5B82C}"/>
              </a:ext>
            </a:extLst>
          </p:cNvPr>
          <p:cNvSpPr/>
          <p:nvPr/>
        </p:nvSpPr>
        <p:spPr>
          <a:xfrm>
            <a:off x="2202623" y="4547144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2C2747E9-D97A-517E-AA70-4036B77A2275}"/>
              </a:ext>
            </a:extLst>
          </p:cNvPr>
          <p:cNvCxnSpPr>
            <a:cxnSpLocks/>
            <a:stCxn id="17" idx="3"/>
            <a:endCxn id="7" idx="1"/>
          </p:cNvCxnSpPr>
          <p:nvPr/>
        </p:nvCxnSpPr>
        <p:spPr>
          <a:xfrm>
            <a:off x="4020554" y="4230515"/>
            <a:ext cx="628720" cy="145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2D8BB43A-2CA1-55FE-6313-36958E7297D2}"/>
              </a:ext>
            </a:extLst>
          </p:cNvPr>
          <p:cNvSpPr/>
          <p:nvPr/>
        </p:nvSpPr>
        <p:spPr>
          <a:xfrm>
            <a:off x="4387910" y="3623932"/>
            <a:ext cx="209020" cy="505855"/>
          </a:xfrm>
          <a:prstGeom prst="rect">
            <a:avLst/>
          </a:prstGeom>
          <a:solidFill>
            <a:srgbClr val="F4B183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3FA60354-5AAA-4233-F1C5-BFCBE5A617F8}"/>
              </a:ext>
            </a:extLst>
          </p:cNvPr>
          <p:cNvSpPr/>
          <p:nvPr/>
        </p:nvSpPr>
        <p:spPr>
          <a:xfrm>
            <a:off x="4100890" y="3623932"/>
            <a:ext cx="209020" cy="505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9E854DCA-3FA1-5DB7-512E-D59873E29945}"/>
              </a:ext>
            </a:extLst>
          </p:cNvPr>
          <p:cNvSpPr/>
          <p:nvPr/>
        </p:nvSpPr>
        <p:spPr>
          <a:xfrm>
            <a:off x="774529" y="4053996"/>
            <a:ext cx="1490258" cy="3777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S2’s win.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90983CE6-EF98-A966-4540-D3C2B15B3AE3}"/>
              </a:ext>
            </a:extLst>
          </p:cNvPr>
          <p:cNvCxnSpPr>
            <a:cxnSpLocks/>
          </p:cNvCxnSpPr>
          <p:nvPr/>
        </p:nvCxnSpPr>
        <p:spPr>
          <a:xfrm>
            <a:off x="3600857" y="3624612"/>
            <a:ext cx="0" cy="93843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2A7C9F74-0511-F500-269B-59D918C98067}"/>
                  </a:ext>
                </a:extLst>
              </p:cNvPr>
              <p:cNvSpPr/>
              <p:nvPr/>
            </p:nvSpPr>
            <p:spPr>
              <a:xfrm>
                <a:off x="3124356" y="3175169"/>
                <a:ext cx="953002" cy="399405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𝑡𝑎𝑟𝑔𝑒𝑡</m:t>
                          </m:r>
                        </m:sub>
                      </m:sSub>
                    </m:oMath>
                  </m:oMathPara>
                </a14:m>
                <a:endParaRPr lang="en-US" altLang="zh-CN" sz="2400" dirty="0">
                  <a:latin typeface="Trebuchet MS" panose="020B0603020202020204" pitchFamily="34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2A7C9F74-0511-F500-269B-59D918C98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356" y="3175169"/>
                <a:ext cx="953002" cy="399405"/>
              </a:xfrm>
              <a:prstGeom prst="rect">
                <a:avLst/>
              </a:prstGeom>
              <a:blipFill>
                <a:blip r:embed="rId4"/>
                <a:stretch>
                  <a:fillRect l="-10256" r="-8333" b="-26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613BE2BD-912A-EAFD-1291-C5BE11BBE6FD}"/>
              </a:ext>
            </a:extLst>
          </p:cNvPr>
          <p:cNvSpPr/>
          <p:nvPr/>
        </p:nvSpPr>
        <p:spPr>
          <a:xfrm>
            <a:off x="6227546" y="2695755"/>
            <a:ext cx="4882403" cy="1098501"/>
          </a:xfrm>
          <a:prstGeom prst="roundRect">
            <a:avLst>
              <a:gd name="adj" fmla="val 10242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FF071993-6960-D00F-B678-3CF83C07C396}"/>
                  </a:ext>
                </a:extLst>
              </p:cNvPr>
              <p:cNvSpPr txBox="1"/>
              <p:nvPr/>
            </p:nvSpPr>
            <p:spPr>
              <a:xfrm>
                <a:off x="6452994" y="2975961"/>
                <a:ext cx="4431507" cy="730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altLang="zh-CN" sz="2400" dirty="0">
                    <a:latin typeface="Trebuchet MS" panose="020B0603020202020204" pitchFamily="34" charset="0"/>
                    <a:ea typeface="+mn-lt"/>
                    <a:cs typeface="+mn-lt"/>
                  </a:rPr>
                  <a:t>Flows should decelerate their windows as delay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𝑡𝑎𝑟𝑔𝑒𝑡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rebuchet MS" panose="020B0603020202020204" pitchFamily="34" charset="0"/>
                    <a:ea typeface="+mn-lt"/>
                    <a:cs typeface="+mn-lt"/>
                  </a:rPr>
                  <a:t> </a:t>
                </a:r>
                <a:endParaRPr lang="zh-CN" altLang="en-US" sz="2400" b="1" dirty="0">
                  <a:solidFill>
                    <a:srgbClr val="7030A0"/>
                  </a:solidFill>
                  <a:latin typeface="Trebuchet MS" panose="020B0603020202020204" pitchFamily="34" charset="0"/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FF071993-6960-D00F-B678-3CF83C07C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994" y="2975961"/>
                <a:ext cx="4431507" cy="730777"/>
              </a:xfrm>
              <a:prstGeom prst="rect">
                <a:avLst/>
              </a:prstGeom>
              <a:blipFill>
                <a:blip r:embed="rId5"/>
                <a:stretch>
                  <a:fillRect l="-2201" t="-15000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文本框 46">
            <a:extLst>
              <a:ext uri="{FF2B5EF4-FFF2-40B4-BE49-F238E27FC236}">
                <a16:creationId xmlns:a16="http://schemas.microsoft.com/office/drawing/2014/main" id="{DFB20750-0F03-0568-3BE8-87743A37B7A5}"/>
              </a:ext>
            </a:extLst>
          </p:cNvPr>
          <p:cNvSpPr txBox="1"/>
          <p:nvPr/>
        </p:nvSpPr>
        <p:spPr>
          <a:xfrm>
            <a:off x="7152504" y="2386377"/>
            <a:ext cx="303248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Delay — Window</a:t>
            </a:r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1F693297-D3C8-259E-8B8B-6CB7DD85C2A0}"/>
              </a:ext>
            </a:extLst>
          </p:cNvPr>
          <p:cNvSpPr/>
          <p:nvPr/>
        </p:nvSpPr>
        <p:spPr>
          <a:xfrm>
            <a:off x="6227546" y="4321825"/>
            <a:ext cx="4882403" cy="1098501"/>
          </a:xfrm>
          <a:prstGeom prst="roundRect">
            <a:avLst>
              <a:gd name="adj" fmla="val 10242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1D75C6DE-46E7-B1F0-1B37-C12363BDC0D6}"/>
              </a:ext>
            </a:extLst>
          </p:cNvPr>
          <p:cNvSpPr txBox="1"/>
          <p:nvPr/>
        </p:nvSpPr>
        <p:spPr>
          <a:xfrm>
            <a:off x="6452994" y="4602031"/>
            <a:ext cx="4431507" cy="73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Flows should keep their rate as delay gradient = 0</a:t>
            </a:r>
            <a:endParaRPr lang="zh-CN" altLang="en-US" sz="2400" b="1" dirty="0">
              <a:solidFill>
                <a:srgbClr val="7030A0"/>
              </a:solidFill>
              <a:latin typeface="Trebuchet MS" panose="020B0603020202020204" pitchFamily="34" charset="0"/>
              <a:ea typeface="+mn-lt"/>
              <a:cs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436FD3A8-ACE5-60E6-873E-3210687E9651}"/>
              </a:ext>
            </a:extLst>
          </p:cNvPr>
          <p:cNvSpPr txBox="1"/>
          <p:nvPr/>
        </p:nvSpPr>
        <p:spPr>
          <a:xfrm>
            <a:off x="6642100" y="4012447"/>
            <a:ext cx="405329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Delay gradient — Rate</a:t>
            </a:r>
          </a:p>
        </p:txBody>
      </p:sp>
    </p:spTree>
    <p:extLst>
      <p:ext uri="{BB962C8B-B14F-4D97-AF65-F5344CB8AC3E}">
        <p14:creationId xmlns:p14="http://schemas.microsoft.com/office/powerpoint/2010/main" val="5753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BB8E0-1190-E193-21D8-CE88A317A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91C2ED2-D5E2-FE39-14AB-5970D7810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28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CA38053A-FD83-99E1-68E9-8ECDB5094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5" y="608400"/>
            <a:ext cx="11224387" cy="705600"/>
          </a:xfrm>
        </p:spPr>
        <p:txBody>
          <a:bodyPr>
            <a:normAutofit/>
          </a:bodyPr>
          <a:lstStyle/>
          <a:p>
            <a:r>
              <a:rPr lang="en-US" altLang="zh-CN" dirty="0"/>
              <a:t>OSCAR Design 3: Coordinating Two Loops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AC29595-9D4A-1CFA-A59E-29580C0D27B6}"/>
              </a:ext>
            </a:extLst>
          </p:cNvPr>
          <p:cNvSpPr txBox="1"/>
          <p:nvPr/>
        </p:nvSpPr>
        <p:spPr>
          <a:xfrm>
            <a:off x="657224" y="1697085"/>
            <a:ext cx="10512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OSCAR selects the ratio based on both </a:t>
            </a:r>
            <a:r>
              <a:rPr lang="en-US" altLang="zh-CN" sz="24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direction</a:t>
            </a: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 and </a:t>
            </a:r>
            <a:r>
              <a:rPr lang="en-US" altLang="zh-CN" sz="24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magnitude</a:t>
            </a: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.</a:t>
            </a:r>
            <a:endParaRPr lang="zh-CN" altLang="en-US" sz="2400" b="1" dirty="0">
              <a:solidFill>
                <a:srgbClr val="7030A0"/>
              </a:solidFill>
              <a:latin typeface="Trebuchet MS" panose="020B0603020202020204" pitchFamily="34" charset="0"/>
              <a:ea typeface="+mn-lt"/>
              <a:cs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EA55F20-7A81-8DAB-DCFC-1029799C4845}"/>
              </a:ext>
            </a:extLst>
          </p:cNvPr>
          <p:cNvGrpSpPr/>
          <p:nvPr/>
        </p:nvGrpSpPr>
        <p:grpSpPr>
          <a:xfrm>
            <a:off x="657224" y="2419933"/>
            <a:ext cx="5294692" cy="1563065"/>
            <a:chOff x="657224" y="2419933"/>
            <a:chExt cx="5294692" cy="1563065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9F26493-CDF2-E314-C374-4F67FB302B8A}"/>
                </a:ext>
              </a:extLst>
            </p:cNvPr>
            <p:cNvSpPr txBox="1"/>
            <p:nvPr/>
          </p:nvSpPr>
          <p:spPr>
            <a:xfrm>
              <a:off x="657224" y="2419933"/>
              <a:ext cx="197711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dirty="0">
                  <a:solidFill>
                    <a:srgbClr val="7030A0"/>
                  </a:solidFill>
                  <a:latin typeface="Trebuchet MS" panose="020B0603020202020204" pitchFamily="34" charset="0"/>
                  <a:ea typeface="+mn-lt"/>
                  <a:cs typeface="+mn-lt"/>
                </a:rPr>
                <a:t>Direction</a:t>
              </a:r>
              <a:r>
                <a:rPr lang="en-US" altLang="zh-CN" sz="2400" b="1" dirty="0">
                  <a:solidFill>
                    <a:srgbClr val="7030A0"/>
                  </a:solidFill>
                  <a:latin typeface="Trebuchet MS" panose="020B0603020202020204" pitchFamily="34" charset="0"/>
                  <a:ea typeface="+mn-lt"/>
                  <a:cs typeface="+mn-lt"/>
                </a:rPr>
                <a:t>:</a:t>
              </a:r>
              <a:r>
                <a:rPr lang="zh-CN" altLang="en-US" sz="2400" b="1" dirty="0">
                  <a:solidFill>
                    <a:srgbClr val="7030A0"/>
                  </a:solidFill>
                  <a:latin typeface="Trebuchet MS" panose="020B0603020202020204" pitchFamily="34" charset="0"/>
                  <a:ea typeface="+mn-lt"/>
                  <a:cs typeface="+mn-lt"/>
                </a:rPr>
                <a:t> </a:t>
              </a:r>
              <a:endParaRPr lang="zh-CN" altLang="en-US" sz="2400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F81F9A3-1E28-C8A6-A964-CE340096E7F3}"/>
                </a:ext>
              </a:extLst>
            </p:cNvPr>
            <p:cNvSpPr txBox="1"/>
            <p:nvPr/>
          </p:nvSpPr>
          <p:spPr>
            <a:xfrm>
              <a:off x="657224" y="2875002"/>
              <a:ext cx="529469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latin typeface="Trebuchet MS" panose="020B0603020202020204" pitchFamily="34" charset="0"/>
                </a:rPr>
                <a:t>OSCAR prioritizes the delay loop's target (queue stability) as gradient loop’s target allows arbitrary queue length.</a:t>
              </a:r>
              <a:endParaRPr lang="zh-CN" altLang="en-US" sz="2200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19AEC3D-C71A-4CB8-C318-4035B8552866}"/>
              </a:ext>
            </a:extLst>
          </p:cNvPr>
          <p:cNvSpPr/>
          <p:nvPr/>
        </p:nvSpPr>
        <p:spPr>
          <a:xfrm>
            <a:off x="6320972" y="2541835"/>
            <a:ext cx="5294692" cy="3139038"/>
          </a:xfrm>
          <a:prstGeom prst="roundRect">
            <a:avLst>
              <a:gd name="adj" fmla="val 10242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2E8F20C-9978-9227-7F05-C888B283F021}"/>
              </a:ext>
            </a:extLst>
          </p:cNvPr>
          <p:cNvSpPr txBox="1"/>
          <p:nvPr/>
        </p:nvSpPr>
        <p:spPr>
          <a:xfrm>
            <a:off x="7384732" y="2274381"/>
            <a:ext cx="303248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Pseudocode</a:t>
            </a:r>
            <a:endParaRPr lang="en-US" altLang="zh-CN" sz="2400" b="1" dirty="0">
              <a:solidFill>
                <a:srgbClr val="7030A0"/>
              </a:solidFill>
              <a:latin typeface="Trebuchet MS" panose="020B0603020202020204" pitchFamily="34" charset="0"/>
              <a:ea typeface="+mn-lt"/>
              <a:cs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BBD73AA-61AF-3FF6-B798-923DDC8A5D79}"/>
                  </a:ext>
                </a:extLst>
              </p:cNvPr>
              <p:cNvSpPr txBox="1"/>
              <p:nvPr/>
            </p:nvSpPr>
            <p:spPr>
              <a:xfrm>
                <a:off x="8441254" y="2963998"/>
                <a:ext cx="3174410" cy="1071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4000"/>
                  </a:lnSpc>
                </a:pPr>
                <a:r>
                  <a:rPr lang="en-US" altLang="zh-CN" sz="2400" dirty="0">
                    <a:latin typeface="Trebuchet MS" panose="020B0603020202020204" pitchFamily="34" charset="0"/>
                  </a:rPr>
                  <a:t>if delay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𝑡𝑎𝑟𝑔𝑒𝑡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rebuchet MS" panose="020B0603020202020204" pitchFamily="34" charset="0"/>
                  </a:rPr>
                  <a:t>:</a:t>
                </a:r>
              </a:p>
              <a:p>
                <a:pPr>
                  <a:lnSpc>
                    <a:spcPts val="4000"/>
                  </a:lnSpc>
                </a:pPr>
                <a:r>
                  <a:rPr lang="en-US" altLang="zh-CN" sz="2400" b="0" i="1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𝑚𝑎𝑥</m:t>
                    </m:r>
                    <m:d>
                      <m:d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b="0" i="1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BBD73AA-61AF-3FF6-B798-923DDC8A5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254" y="2963998"/>
                <a:ext cx="3174410" cy="1071768"/>
              </a:xfrm>
              <a:prstGeom prst="rect">
                <a:avLst/>
              </a:prstGeom>
              <a:blipFill>
                <a:blip r:embed="rId3"/>
                <a:stretch>
                  <a:fillRect l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5DC6DECC-AB2A-4D8E-39E1-5DF5FF889109}"/>
              </a:ext>
            </a:extLst>
          </p:cNvPr>
          <p:cNvGrpSpPr/>
          <p:nvPr/>
        </p:nvGrpSpPr>
        <p:grpSpPr>
          <a:xfrm>
            <a:off x="657224" y="4118106"/>
            <a:ext cx="5380719" cy="1563065"/>
            <a:chOff x="657224" y="4118106"/>
            <a:chExt cx="5380719" cy="1563065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CF10BC4-2FDD-A264-D5CF-C9990AE48793}"/>
                </a:ext>
              </a:extLst>
            </p:cNvPr>
            <p:cNvSpPr txBox="1"/>
            <p:nvPr/>
          </p:nvSpPr>
          <p:spPr>
            <a:xfrm>
              <a:off x="657224" y="4118106"/>
              <a:ext cx="197711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dirty="0">
                  <a:solidFill>
                    <a:srgbClr val="7030A0"/>
                  </a:solidFill>
                  <a:latin typeface="Trebuchet MS" panose="020B0603020202020204" pitchFamily="34" charset="0"/>
                  <a:ea typeface="+mn-lt"/>
                  <a:cs typeface="+mn-lt"/>
                </a:rPr>
                <a:t>Magnitude</a:t>
              </a:r>
              <a:r>
                <a:rPr lang="en-US" altLang="zh-CN" sz="2400" b="1" dirty="0">
                  <a:solidFill>
                    <a:srgbClr val="7030A0"/>
                  </a:solidFill>
                  <a:latin typeface="Trebuchet MS" panose="020B0603020202020204" pitchFamily="34" charset="0"/>
                  <a:ea typeface="+mn-lt"/>
                  <a:cs typeface="+mn-lt"/>
                </a:rPr>
                <a:t>:</a:t>
              </a:r>
              <a:r>
                <a:rPr lang="zh-CN" altLang="en-US" sz="2400" b="1" dirty="0">
                  <a:solidFill>
                    <a:srgbClr val="7030A0"/>
                  </a:solidFill>
                  <a:latin typeface="Trebuchet MS" panose="020B0603020202020204" pitchFamily="34" charset="0"/>
                  <a:ea typeface="+mn-lt"/>
                  <a:cs typeface="+mn-lt"/>
                </a:rPr>
                <a:t> </a:t>
              </a:r>
              <a:endParaRPr lang="zh-CN" altLang="en-US" sz="2400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70C4BE6-7539-CC22-C064-4D6C8B468AEF}"/>
                </a:ext>
              </a:extLst>
            </p:cNvPr>
            <p:cNvSpPr txBox="1"/>
            <p:nvPr/>
          </p:nvSpPr>
          <p:spPr>
            <a:xfrm>
              <a:off x="657225" y="4573175"/>
              <a:ext cx="5380718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latin typeface="Trebuchet MS" panose="020B0603020202020204" pitchFamily="34" charset="0"/>
                </a:rPr>
                <a:t>Inaccurate signals only shrink magnitude. Therefore OSCAR adopts the larger result of the two loops when accelerating.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46F8B7DE-6F54-9A2A-5416-86881B8A781D}"/>
              </a:ext>
            </a:extLst>
          </p:cNvPr>
          <p:cNvSpPr txBox="1"/>
          <p:nvPr/>
        </p:nvSpPr>
        <p:spPr>
          <a:xfrm>
            <a:off x="6463408" y="2998303"/>
            <a:ext cx="208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7030A0"/>
                </a:solidFill>
              </a:rPr>
              <a:t>Accelerating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A10887B-8F1F-2DA9-9A65-C34513BB59C2}"/>
              </a:ext>
            </a:extLst>
          </p:cNvPr>
          <p:cNvSpPr txBox="1"/>
          <p:nvPr/>
        </p:nvSpPr>
        <p:spPr>
          <a:xfrm>
            <a:off x="6463408" y="3517634"/>
            <a:ext cx="2238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7030A0"/>
                </a:solidFill>
              </a:defRPr>
            </a:lvl1pPr>
          </a:lstStyle>
          <a:p>
            <a:r>
              <a:rPr lang="en-US" altLang="zh-CN" dirty="0"/>
              <a:t>Take the larger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AB9159-5FCD-9CA5-7D5F-219DF3D8D2AB}"/>
              </a:ext>
            </a:extLst>
          </p:cNvPr>
          <p:cNvSpPr txBox="1"/>
          <p:nvPr/>
        </p:nvSpPr>
        <p:spPr>
          <a:xfrm>
            <a:off x="6463408" y="4303220"/>
            <a:ext cx="208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7030A0"/>
                </a:solidFill>
              </a:rPr>
              <a:t>Decelerating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C238255-F0C3-E02F-461B-007C0C3EC642}"/>
              </a:ext>
            </a:extLst>
          </p:cNvPr>
          <p:cNvSpPr txBox="1"/>
          <p:nvPr/>
        </p:nvSpPr>
        <p:spPr>
          <a:xfrm>
            <a:off x="6463407" y="4811673"/>
            <a:ext cx="24579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7030A0"/>
                </a:solidFill>
              </a:defRPr>
            </a:lvl1pPr>
          </a:lstStyle>
          <a:p>
            <a:r>
              <a:rPr lang="en-US" altLang="zh-CN" dirty="0"/>
              <a:t>Take the smaller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B18A297-3206-F842-BFE1-4F9E58202D8A}"/>
                  </a:ext>
                </a:extLst>
              </p:cNvPr>
              <p:cNvSpPr txBox="1"/>
              <p:nvPr/>
            </p:nvSpPr>
            <p:spPr>
              <a:xfrm>
                <a:off x="8441254" y="4247659"/>
                <a:ext cx="3174410" cy="1072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4000"/>
                  </a:lnSpc>
                </a:pPr>
                <a:r>
                  <a:rPr lang="en-US" altLang="zh-CN" sz="2400" dirty="0">
                    <a:latin typeface="Trebuchet MS" panose="020B0603020202020204" pitchFamily="34" charset="0"/>
                  </a:rPr>
                  <a:t>else:</a:t>
                </a:r>
              </a:p>
              <a:p>
                <a:pPr>
                  <a:lnSpc>
                    <a:spcPts val="4000"/>
                  </a:lnSpc>
                </a:pPr>
                <a:r>
                  <a:rPr lang="en-US" altLang="zh-CN" sz="2400" dirty="0">
                    <a:latin typeface="Trebuchet MS" panose="020B0603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sz="2400" i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B18A297-3206-F842-BFE1-4F9E58202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254" y="4247659"/>
                <a:ext cx="3174410" cy="1072473"/>
              </a:xfrm>
              <a:prstGeom prst="rect">
                <a:avLst/>
              </a:prstGeom>
              <a:blipFill>
                <a:blip r:embed="rId4"/>
                <a:stretch>
                  <a:fillRect l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5AE244A3-1F31-F408-3E43-4C0D5DF966BF}"/>
              </a:ext>
            </a:extLst>
          </p:cNvPr>
          <p:cNvSpPr txBox="1"/>
          <p:nvPr/>
        </p:nvSpPr>
        <p:spPr>
          <a:xfrm>
            <a:off x="1155368" y="5752396"/>
            <a:ext cx="1010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(Please see paper for hyper increase design to avoid under-utilization and the full pseudocode.) </a:t>
            </a:r>
            <a:endParaRPr lang="zh-CN" altLang="en-US" sz="2000" spc="-1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66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66A98-9DA1-F8CB-9EA3-EAFE61A11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3E9BDBA-95CD-8194-9712-F8EA8E8C3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29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A677265-E1AF-7C0B-A670-02002D6A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5" y="608400"/>
            <a:ext cx="11224387" cy="705600"/>
          </a:xfrm>
        </p:spPr>
        <p:txBody>
          <a:bodyPr>
            <a:normAutofit/>
          </a:bodyPr>
          <a:lstStyle/>
          <a:p>
            <a:r>
              <a:rPr lang="en-US" altLang="zh-CN" dirty="0"/>
              <a:t>OSCAR Design 4: Ensuring Fairness (optional)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0C9E782-B435-C932-0BD4-E58F95BBD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273" y="2548522"/>
            <a:ext cx="5434257" cy="361959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72598D0-A2B6-DFB0-E928-97438719372F}"/>
              </a:ext>
            </a:extLst>
          </p:cNvPr>
          <p:cNvSpPr txBox="1"/>
          <p:nvPr/>
        </p:nvSpPr>
        <p:spPr>
          <a:xfrm>
            <a:off x="800101" y="1556503"/>
            <a:ext cx="10068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OSCAR </a:t>
            </a:r>
            <a:r>
              <a:rPr lang="en-US" altLang="zh-CN" sz="24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adds a small AI term after each MIMD operation</a:t>
            </a: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, which forms an AIMD cycle around the target and </a:t>
            </a:r>
            <a:r>
              <a:rPr lang="en-US" altLang="zh-CN" sz="24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provably converges to fairness</a:t>
            </a: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.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7BCBBBF-3BF2-CD5E-7FEA-D81F180E7017}"/>
              </a:ext>
            </a:extLst>
          </p:cNvPr>
          <p:cNvSpPr/>
          <p:nvPr/>
        </p:nvSpPr>
        <p:spPr>
          <a:xfrm>
            <a:off x="6135528" y="4137228"/>
            <a:ext cx="1565564" cy="101138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CBFEF12-B5BA-D378-355C-CFEEC4E2C0CB}"/>
              </a:ext>
            </a:extLst>
          </p:cNvPr>
          <p:cNvSpPr txBox="1"/>
          <p:nvPr/>
        </p:nvSpPr>
        <p:spPr>
          <a:xfrm>
            <a:off x="8409709" y="5643318"/>
            <a:ext cx="32281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(Please see paper for details.) </a:t>
            </a:r>
            <a:endParaRPr lang="zh-CN" altLang="en-US" sz="2000" spc="-1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98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8463C-63E5-C500-61B9-C692D7AE5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8DD2018-CA8E-298E-8E7A-D85F2831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7A5D9BEF-DC61-430A-9E52-076D523ED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/>
              </a:rPr>
              <a:t>CC’s Convergence Speed Matters</a:t>
            </a:r>
            <a:endParaRPr lang="zh-CN" altLang="en-US" dirty="0">
              <a:solidFill>
                <a:srgbClr val="000000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C5FD0A6-6243-14A0-52C3-F1D4B7EAFA9A}"/>
              </a:ext>
            </a:extLst>
          </p:cNvPr>
          <p:cNvSpPr/>
          <p:nvPr/>
        </p:nvSpPr>
        <p:spPr>
          <a:xfrm>
            <a:off x="519551" y="1483971"/>
            <a:ext cx="5711204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b="1" i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Trend1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:</a:t>
            </a:r>
          </a:p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Workloads like AI training and inference exhibit frequent on-off traffic patterns.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5D2D567-EEED-CE04-BC25-CD68151609B2}"/>
              </a:ext>
            </a:extLst>
          </p:cNvPr>
          <p:cNvSpPr/>
          <p:nvPr/>
        </p:nvSpPr>
        <p:spPr>
          <a:xfrm>
            <a:off x="10821127" y="5759782"/>
            <a:ext cx="885772" cy="4898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Time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F1AC2F2-5187-D498-D05C-56D04F051FCD}"/>
              </a:ext>
            </a:extLst>
          </p:cNvPr>
          <p:cNvSpPr/>
          <p:nvPr/>
        </p:nvSpPr>
        <p:spPr>
          <a:xfrm>
            <a:off x="6402264" y="1485620"/>
            <a:ext cx="885772" cy="4898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Rate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2131067-7D05-8E14-761A-4B2F56148F37}"/>
              </a:ext>
            </a:extLst>
          </p:cNvPr>
          <p:cNvSpPr/>
          <p:nvPr/>
        </p:nvSpPr>
        <p:spPr>
          <a:xfrm>
            <a:off x="6402264" y="3269199"/>
            <a:ext cx="1080968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Line Rate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D892BFA3-486B-79DB-97A9-9BEF453ABF7D}"/>
              </a:ext>
            </a:extLst>
          </p:cNvPr>
          <p:cNvSpPr/>
          <p:nvPr/>
        </p:nvSpPr>
        <p:spPr>
          <a:xfrm>
            <a:off x="519551" y="3637226"/>
            <a:ext cx="5629771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b="1" i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Trend2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:</a:t>
            </a:r>
          </a:p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Bandwidth keeps climbing — from 100 Gbps to 800 Gbps.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7916B6D5-45A6-07E5-4C5E-6C15365E4D6D}"/>
              </a:ext>
            </a:extLst>
          </p:cNvPr>
          <p:cNvSpPr/>
          <p:nvPr/>
        </p:nvSpPr>
        <p:spPr>
          <a:xfrm>
            <a:off x="10947212" y="2544264"/>
            <a:ext cx="1054402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Target state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80C8E0AD-0360-4998-8764-F0DA96481481}"/>
              </a:ext>
            </a:extLst>
          </p:cNvPr>
          <p:cNvSpPr/>
          <p:nvPr/>
        </p:nvSpPr>
        <p:spPr>
          <a:xfrm>
            <a:off x="8016760" y="1495954"/>
            <a:ext cx="1856454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Initial state of on-phase</a:t>
            </a: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988B2244-8B9B-7B16-AEAC-D997B37EBC5D}"/>
              </a:ext>
            </a:extLst>
          </p:cNvPr>
          <p:cNvSpPr/>
          <p:nvPr/>
        </p:nvSpPr>
        <p:spPr>
          <a:xfrm flipV="1">
            <a:off x="7460397" y="3720049"/>
            <a:ext cx="3661522" cy="1862125"/>
          </a:xfrm>
          <a:custGeom>
            <a:avLst/>
            <a:gdLst>
              <a:gd name="csX0" fmla="*/ 0 w 3848100"/>
              <a:gd name="csY0" fmla="*/ 0 h 1543050"/>
              <a:gd name="csX1" fmla="*/ 0 w 3848100"/>
              <a:gd name="csY1" fmla="*/ 0 h 1543050"/>
              <a:gd name="csX2" fmla="*/ 19050 w 3848100"/>
              <a:gd name="csY2" fmla="*/ 9525 h 1543050"/>
              <a:gd name="csX3" fmla="*/ 80963 w 3848100"/>
              <a:gd name="csY3" fmla="*/ 100013 h 1543050"/>
              <a:gd name="csX4" fmla="*/ 133350 w 3848100"/>
              <a:gd name="csY4" fmla="*/ 176213 h 1543050"/>
              <a:gd name="csX5" fmla="*/ 147638 w 3848100"/>
              <a:gd name="csY5" fmla="*/ 195263 h 1543050"/>
              <a:gd name="csX6" fmla="*/ 185738 w 3848100"/>
              <a:gd name="csY6" fmla="*/ 233363 h 1543050"/>
              <a:gd name="csX7" fmla="*/ 223838 w 3848100"/>
              <a:gd name="csY7" fmla="*/ 266700 h 1543050"/>
              <a:gd name="csX8" fmla="*/ 276225 w 3848100"/>
              <a:gd name="csY8" fmla="*/ 314325 h 1543050"/>
              <a:gd name="csX9" fmla="*/ 295275 w 3848100"/>
              <a:gd name="csY9" fmla="*/ 333375 h 1543050"/>
              <a:gd name="csX10" fmla="*/ 319088 w 3848100"/>
              <a:gd name="csY10" fmla="*/ 352425 h 1543050"/>
              <a:gd name="csX11" fmla="*/ 342900 w 3848100"/>
              <a:gd name="csY11" fmla="*/ 376238 h 1543050"/>
              <a:gd name="csX12" fmla="*/ 385763 w 3848100"/>
              <a:gd name="csY12" fmla="*/ 409575 h 1543050"/>
              <a:gd name="csX13" fmla="*/ 404813 w 3848100"/>
              <a:gd name="csY13" fmla="*/ 428625 h 1543050"/>
              <a:gd name="csX14" fmla="*/ 423863 w 3848100"/>
              <a:gd name="csY14" fmla="*/ 452438 h 1543050"/>
              <a:gd name="csX15" fmla="*/ 438150 w 3848100"/>
              <a:gd name="csY15" fmla="*/ 461963 h 1543050"/>
              <a:gd name="csX16" fmla="*/ 471488 w 3848100"/>
              <a:gd name="csY16" fmla="*/ 495300 h 1543050"/>
              <a:gd name="csX17" fmla="*/ 495300 w 3848100"/>
              <a:gd name="csY17" fmla="*/ 514350 h 1543050"/>
              <a:gd name="csX18" fmla="*/ 533400 w 3848100"/>
              <a:gd name="csY18" fmla="*/ 538163 h 1543050"/>
              <a:gd name="csX19" fmla="*/ 581025 w 3848100"/>
              <a:gd name="csY19" fmla="*/ 581025 h 1543050"/>
              <a:gd name="csX20" fmla="*/ 609600 w 3848100"/>
              <a:gd name="csY20" fmla="*/ 600075 h 1543050"/>
              <a:gd name="csX21" fmla="*/ 647700 w 3848100"/>
              <a:gd name="csY21" fmla="*/ 614363 h 1543050"/>
              <a:gd name="csX22" fmla="*/ 685800 w 3848100"/>
              <a:gd name="csY22" fmla="*/ 638175 h 1543050"/>
              <a:gd name="csX23" fmla="*/ 704850 w 3848100"/>
              <a:gd name="csY23" fmla="*/ 647700 h 1543050"/>
              <a:gd name="csX24" fmla="*/ 723900 w 3848100"/>
              <a:gd name="csY24" fmla="*/ 661988 h 1543050"/>
              <a:gd name="csX25" fmla="*/ 742950 w 3848100"/>
              <a:gd name="csY25" fmla="*/ 671513 h 1543050"/>
              <a:gd name="csX26" fmla="*/ 790575 w 3848100"/>
              <a:gd name="csY26" fmla="*/ 700088 h 1543050"/>
              <a:gd name="csX27" fmla="*/ 866775 w 3848100"/>
              <a:gd name="csY27" fmla="*/ 747713 h 1543050"/>
              <a:gd name="csX28" fmla="*/ 895350 w 3848100"/>
              <a:gd name="csY28" fmla="*/ 762000 h 1543050"/>
              <a:gd name="csX29" fmla="*/ 976313 w 3848100"/>
              <a:gd name="csY29" fmla="*/ 819150 h 1543050"/>
              <a:gd name="csX30" fmla="*/ 1028700 w 3848100"/>
              <a:gd name="csY30" fmla="*/ 828675 h 1543050"/>
              <a:gd name="csX31" fmla="*/ 1090613 w 3848100"/>
              <a:gd name="csY31" fmla="*/ 852488 h 1543050"/>
              <a:gd name="csX32" fmla="*/ 1157288 w 3848100"/>
              <a:gd name="csY32" fmla="*/ 885825 h 1543050"/>
              <a:gd name="csX33" fmla="*/ 1190625 w 3848100"/>
              <a:gd name="csY33" fmla="*/ 895350 h 1543050"/>
              <a:gd name="csX34" fmla="*/ 1228725 w 3848100"/>
              <a:gd name="csY34" fmla="*/ 919163 h 1543050"/>
              <a:gd name="csX35" fmla="*/ 1271588 w 3848100"/>
              <a:gd name="csY35" fmla="*/ 933450 h 1543050"/>
              <a:gd name="csX36" fmla="*/ 1300163 w 3848100"/>
              <a:gd name="csY36" fmla="*/ 947738 h 1543050"/>
              <a:gd name="csX37" fmla="*/ 1371600 w 3848100"/>
              <a:gd name="csY37" fmla="*/ 981075 h 1543050"/>
              <a:gd name="csX38" fmla="*/ 1409700 w 3848100"/>
              <a:gd name="csY38" fmla="*/ 1004888 h 1543050"/>
              <a:gd name="csX39" fmla="*/ 1481138 w 3848100"/>
              <a:gd name="csY39" fmla="*/ 1038225 h 1543050"/>
              <a:gd name="csX40" fmla="*/ 1557338 w 3848100"/>
              <a:gd name="csY40" fmla="*/ 1071563 h 1543050"/>
              <a:gd name="csX41" fmla="*/ 1633538 w 3848100"/>
              <a:gd name="csY41" fmla="*/ 1104900 h 1543050"/>
              <a:gd name="csX42" fmla="*/ 1662113 w 3848100"/>
              <a:gd name="csY42" fmla="*/ 1114425 h 1543050"/>
              <a:gd name="csX43" fmla="*/ 1743075 w 3848100"/>
              <a:gd name="csY43" fmla="*/ 1147763 h 1543050"/>
              <a:gd name="csX44" fmla="*/ 1785938 w 3848100"/>
              <a:gd name="csY44" fmla="*/ 1166813 h 1543050"/>
              <a:gd name="csX45" fmla="*/ 1819275 w 3848100"/>
              <a:gd name="csY45" fmla="*/ 1176338 h 1543050"/>
              <a:gd name="csX46" fmla="*/ 1866900 w 3848100"/>
              <a:gd name="csY46" fmla="*/ 1195388 h 1543050"/>
              <a:gd name="csX47" fmla="*/ 1924050 w 3848100"/>
              <a:gd name="csY47" fmla="*/ 1209675 h 1543050"/>
              <a:gd name="csX48" fmla="*/ 1995488 w 3848100"/>
              <a:gd name="csY48" fmla="*/ 1238250 h 1543050"/>
              <a:gd name="csX49" fmla="*/ 2052638 w 3848100"/>
              <a:gd name="csY49" fmla="*/ 1247775 h 1543050"/>
              <a:gd name="csX50" fmla="*/ 2124075 w 3848100"/>
              <a:gd name="csY50" fmla="*/ 1266825 h 1543050"/>
              <a:gd name="csX51" fmla="*/ 2185988 w 3848100"/>
              <a:gd name="csY51" fmla="*/ 1281113 h 1543050"/>
              <a:gd name="csX52" fmla="*/ 2305050 w 3848100"/>
              <a:gd name="csY52" fmla="*/ 1304925 h 1543050"/>
              <a:gd name="csX53" fmla="*/ 2419350 w 3848100"/>
              <a:gd name="csY53" fmla="*/ 1328738 h 1543050"/>
              <a:gd name="csX54" fmla="*/ 2457450 w 3848100"/>
              <a:gd name="csY54" fmla="*/ 1338263 h 1543050"/>
              <a:gd name="csX55" fmla="*/ 2519363 w 3848100"/>
              <a:gd name="csY55" fmla="*/ 1347788 h 1543050"/>
              <a:gd name="csX56" fmla="*/ 2619375 w 3848100"/>
              <a:gd name="csY56" fmla="*/ 1381125 h 1543050"/>
              <a:gd name="csX57" fmla="*/ 2724150 w 3848100"/>
              <a:gd name="csY57" fmla="*/ 1400175 h 1543050"/>
              <a:gd name="csX58" fmla="*/ 2814638 w 3848100"/>
              <a:gd name="csY58" fmla="*/ 1428750 h 1543050"/>
              <a:gd name="csX59" fmla="*/ 2919413 w 3848100"/>
              <a:gd name="csY59" fmla="*/ 1452563 h 1543050"/>
              <a:gd name="csX60" fmla="*/ 2971800 w 3848100"/>
              <a:gd name="csY60" fmla="*/ 1457325 h 1543050"/>
              <a:gd name="csX61" fmla="*/ 3043238 w 3848100"/>
              <a:gd name="csY61" fmla="*/ 1466850 h 1543050"/>
              <a:gd name="csX62" fmla="*/ 3100388 w 3848100"/>
              <a:gd name="csY62" fmla="*/ 1471613 h 1543050"/>
              <a:gd name="csX63" fmla="*/ 3167063 w 3848100"/>
              <a:gd name="csY63" fmla="*/ 1481138 h 1543050"/>
              <a:gd name="csX64" fmla="*/ 3324225 w 3848100"/>
              <a:gd name="csY64" fmla="*/ 1495425 h 1543050"/>
              <a:gd name="csX65" fmla="*/ 3709988 w 3848100"/>
              <a:gd name="csY65" fmla="*/ 1504950 h 1543050"/>
              <a:gd name="csX66" fmla="*/ 3790950 w 3848100"/>
              <a:gd name="csY66" fmla="*/ 1519238 h 1543050"/>
              <a:gd name="csX67" fmla="*/ 3848100 w 3848100"/>
              <a:gd name="csY67" fmla="*/ 1524000 h 1543050"/>
              <a:gd name="csX68" fmla="*/ 4763 w 3848100"/>
              <a:gd name="csY68" fmla="*/ 1543050 h 1543050"/>
              <a:gd name="csX69" fmla="*/ 0 w 3848100"/>
              <a:gd name="csY69" fmla="*/ 0 h 15430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</a:cxnLst>
            <a:rect l="l" t="t" r="r" b="b"/>
            <a:pathLst>
              <a:path w="3848100" h="1543050">
                <a:moveTo>
                  <a:pt x="0" y="0"/>
                </a:moveTo>
                <a:lnTo>
                  <a:pt x="0" y="0"/>
                </a:lnTo>
                <a:cubicBezTo>
                  <a:pt x="6350" y="3175"/>
                  <a:pt x="14206" y="4335"/>
                  <a:pt x="19050" y="9525"/>
                </a:cubicBezTo>
                <a:cubicBezTo>
                  <a:pt x="70797" y="64969"/>
                  <a:pt x="56000" y="54248"/>
                  <a:pt x="80963" y="100013"/>
                </a:cubicBezTo>
                <a:cubicBezTo>
                  <a:pt x="96897" y="129225"/>
                  <a:pt x="111877" y="146932"/>
                  <a:pt x="133350" y="176213"/>
                </a:cubicBezTo>
                <a:cubicBezTo>
                  <a:pt x="138044" y="182614"/>
                  <a:pt x="142025" y="189650"/>
                  <a:pt x="147638" y="195263"/>
                </a:cubicBezTo>
                <a:cubicBezTo>
                  <a:pt x="160338" y="207963"/>
                  <a:pt x="174518" y="219338"/>
                  <a:pt x="185738" y="233363"/>
                </a:cubicBezTo>
                <a:cubicBezTo>
                  <a:pt x="209223" y="262719"/>
                  <a:pt x="195696" y="252629"/>
                  <a:pt x="223838" y="266700"/>
                </a:cubicBezTo>
                <a:cubicBezTo>
                  <a:pt x="269018" y="320918"/>
                  <a:pt x="224371" y="272842"/>
                  <a:pt x="276225" y="314325"/>
                </a:cubicBezTo>
                <a:cubicBezTo>
                  <a:pt x="283237" y="319935"/>
                  <a:pt x="288563" y="327409"/>
                  <a:pt x="295275" y="333375"/>
                </a:cubicBezTo>
                <a:cubicBezTo>
                  <a:pt x="302873" y="340128"/>
                  <a:pt x="311532" y="345625"/>
                  <a:pt x="319088" y="352425"/>
                </a:cubicBezTo>
                <a:cubicBezTo>
                  <a:pt x="327432" y="359934"/>
                  <a:pt x="334377" y="368933"/>
                  <a:pt x="342900" y="376238"/>
                </a:cubicBezTo>
                <a:cubicBezTo>
                  <a:pt x="356643" y="388018"/>
                  <a:pt x="372964" y="396776"/>
                  <a:pt x="385763" y="409575"/>
                </a:cubicBezTo>
                <a:cubicBezTo>
                  <a:pt x="392113" y="415925"/>
                  <a:pt x="398847" y="421913"/>
                  <a:pt x="404813" y="428625"/>
                </a:cubicBezTo>
                <a:cubicBezTo>
                  <a:pt x="411566" y="436223"/>
                  <a:pt x="416675" y="445250"/>
                  <a:pt x="423863" y="452438"/>
                </a:cubicBezTo>
                <a:cubicBezTo>
                  <a:pt x="427910" y="456485"/>
                  <a:pt x="433896" y="458134"/>
                  <a:pt x="438150" y="461963"/>
                </a:cubicBezTo>
                <a:cubicBezTo>
                  <a:pt x="449831" y="472476"/>
                  <a:pt x="459903" y="484681"/>
                  <a:pt x="471488" y="495300"/>
                </a:cubicBezTo>
                <a:cubicBezTo>
                  <a:pt x="478981" y="502169"/>
                  <a:pt x="486943" y="508564"/>
                  <a:pt x="495300" y="514350"/>
                </a:cubicBezTo>
                <a:cubicBezTo>
                  <a:pt x="507614" y="522875"/>
                  <a:pt x="522810" y="527573"/>
                  <a:pt x="533400" y="538163"/>
                </a:cubicBezTo>
                <a:cubicBezTo>
                  <a:pt x="552654" y="557417"/>
                  <a:pt x="557374" y="563287"/>
                  <a:pt x="581025" y="581025"/>
                </a:cubicBezTo>
                <a:cubicBezTo>
                  <a:pt x="590183" y="587894"/>
                  <a:pt x="599361" y="594955"/>
                  <a:pt x="609600" y="600075"/>
                </a:cubicBezTo>
                <a:cubicBezTo>
                  <a:pt x="621732" y="606141"/>
                  <a:pt x="635568" y="608297"/>
                  <a:pt x="647700" y="614363"/>
                </a:cubicBezTo>
                <a:cubicBezTo>
                  <a:pt x="661095" y="621061"/>
                  <a:pt x="672864" y="630629"/>
                  <a:pt x="685800" y="638175"/>
                </a:cubicBezTo>
                <a:cubicBezTo>
                  <a:pt x="691932" y="641752"/>
                  <a:pt x="698830" y="643937"/>
                  <a:pt x="704850" y="647700"/>
                </a:cubicBezTo>
                <a:cubicBezTo>
                  <a:pt x="711581" y="651907"/>
                  <a:pt x="717169" y="657781"/>
                  <a:pt x="723900" y="661988"/>
                </a:cubicBezTo>
                <a:cubicBezTo>
                  <a:pt x="729920" y="665751"/>
                  <a:pt x="736786" y="667991"/>
                  <a:pt x="742950" y="671513"/>
                </a:cubicBezTo>
                <a:cubicBezTo>
                  <a:pt x="759024" y="680698"/>
                  <a:pt x="775171" y="689819"/>
                  <a:pt x="790575" y="700088"/>
                </a:cubicBezTo>
                <a:cubicBezTo>
                  <a:pt x="827436" y="724661"/>
                  <a:pt x="830940" y="728417"/>
                  <a:pt x="866775" y="747713"/>
                </a:cubicBezTo>
                <a:cubicBezTo>
                  <a:pt x="876151" y="752762"/>
                  <a:pt x="886392" y="756241"/>
                  <a:pt x="895350" y="762000"/>
                </a:cubicBezTo>
                <a:cubicBezTo>
                  <a:pt x="913139" y="773435"/>
                  <a:pt x="957071" y="811453"/>
                  <a:pt x="976313" y="819150"/>
                </a:cubicBezTo>
                <a:cubicBezTo>
                  <a:pt x="992792" y="825742"/>
                  <a:pt x="1011238" y="825500"/>
                  <a:pt x="1028700" y="828675"/>
                </a:cubicBezTo>
                <a:cubicBezTo>
                  <a:pt x="1074141" y="855940"/>
                  <a:pt x="1028821" y="831891"/>
                  <a:pt x="1090613" y="852488"/>
                </a:cubicBezTo>
                <a:cubicBezTo>
                  <a:pt x="1152720" y="873190"/>
                  <a:pt x="1095450" y="859323"/>
                  <a:pt x="1157288" y="885825"/>
                </a:cubicBezTo>
                <a:cubicBezTo>
                  <a:pt x="1167911" y="890378"/>
                  <a:pt x="1179513" y="892175"/>
                  <a:pt x="1190625" y="895350"/>
                </a:cubicBezTo>
                <a:cubicBezTo>
                  <a:pt x="1203325" y="903288"/>
                  <a:pt x="1215174" y="912786"/>
                  <a:pt x="1228725" y="919163"/>
                </a:cubicBezTo>
                <a:cubicBezTo>
                  <a:pt x="1242352" y="925576"/>
                  <a:pt x="1257605" y="927857"/>
                  <a:pt x="1271588" y="933450"/>
                </a:cubicBezTo>
                <a:cubicBezTo>
                  <a:pt x="1281476" y="937405"/>
                  <a:pt x="1290494" y="943275"/>
                  <a:pt x="1300163" y="947738"/>
                </a:cubicBezTo>
                <a:cubicBezTo>
                  <a:pt x="1335920" y="964241"/>
                  <a:pt x="1335173" y="960584"/>
                  <a:pt x="1371600" y="981075"/>
                </a:cubicBezTo>
                <a:cubicBezTo>
                  <a:pt x="1384653" y="988417"/>
                  <a:pt x="1396647" y="997546"/>
                  <a:pt x="1409700" y="1004888"/>
                </a:cubicBezTo>
                <a:cubicBezTo>
                  <a:pt x="1448375" y="1026643"/>
                  <a:pt x="1443467" y="1020645"/>
                  <a:pt x="1481138" y="1038225"/>
                </a:cubicBezTo>
                <a:cubicBezTo>
                  <a:pt x="1609705" y="1098222"/>
                  <a:pt x="1431113" y="1018969"/>
                  <a:pt x="1557338" y="1071563"/>
                </a:cubicBezTo>
                <a:cubicBezTo>
                  <a:pt x="1582930" y="1082226"/>
                  <a:pt x="1607236" y="1096133"/>
                  <a:pt x="1633538" y="1104900"/>
                </a:cubicBezTo>
                <a:cubicBezTo>
                  <a:pt x="1643063" y="1108075"/>
                  <a:pt x="1652763" y="1110766"/>
                  <a:pt x="1662113" y="1114425"/>
                </a:cubicBezTo>
                <a:cubicBezTo>
                  <a:pt x="1689292" y="1125060"/>
                  <a:pt x="1716196" y="1136391"/>
                  <a:pt x="1743075" y="1147763"/>
                </a:cubicBezTo>
                <a:cubicBezTo>
                  <a:pt x="1757474" y="1153855"/>
                  <a:pt x="1770904" y="1162518"/>
                  <a:pt x="1785938" y="1166813"/>
                </a:cubicBezTo>
                <a:cubicBezTo>
                  <a:pt x="1797050" y="1169988"/>
                  <a:pt x="1808377" y="1172492"/>
                  <a:pt x="1819275" y="1176338"/>
                </a:cubicBezTo>
                <a:cubicBezTo>
                  <a:pt x="1835398" y="1182029"/>
                  <a:pt x="1850607" y="1190204"/>
                  <a:pt x="1866900" y="1195388"/>
                </a:cubicBezTo>
                <a:cubicBezTo>
                  <a:pt x="1885612" y="1201342"/>
                  <a:pt x="1905421" y="1203466"/>
                  <a:pt x="1924050" y="1209675"/>
                </a:cubicBezTo>
                <a:cubicBezTo>
                  <a:pt x="1948381" y="1217785"/>
                  <a:pt x="1970898" y="1230964"/>
                  <a:pt x="1995488" y="1238250"/>
                </a:cubicBezTo>
                <a:cubicBezTo>
                  <a:pt x="2014005" y="1243737"/>
                  <a:pt x="2033785" y="1243585"/>
                  <a:pt x="2052638" y="1247775"/>
                </a:cubicBezTo>
                <a:cubicBezTo>
                  <a:pt x="2076696" y="1253121"/>
                  <a:pt x="2100166" y="1260848"/>
                  <a:pt x="2124075" y="1266825"/>
                </a:cubicBezTo>
                <a:cubicBezTo>
                  <a:pt x="2144623" y="1271962"/>
                  <a:pt x="2165486" y="1275798"/>
                  <a:pt x="2185988" y="1281113"/>
                </a:cubicBezTo>
                <a:cubicBezTo>
                  <a:pt x="2282647" y="1306173"/>
                  <a:pt x="2219687" y="1297166"/>
                  <a:pt x="2305050" y="1304925"/>
                </a:cubicBezTo>
                <a:cubicBezTo>
                  <a:pt x="2343150" y="1312863"/>
                  <a:pt x="2381594" y="1319299"/>
                  <a:pt x="2419350" y="1328738"/>
                </a:cubicBezTo>
                <a:cubicBezTo>
                  <a:pt x="2432050" y="1331913"/>
                  <a:pt x="2444590" y="1335814"/>
                  <a:pt x="2457450" y="1338263"/>
                </a:cubicBezTo>
                <a:cubicBezTo>
                  <a:pt x="2477962" y="1342170"/>
                  <a:pt x="2498921" y="1343529"/>
                  <a:pt x="2519363" y="1347788"/>
                </a:cubicBezTo>
                <a:cubicBezTo>
                  <a:pt x="2609996" y="1366669"/>
                  <a:pt x="2534399" y="1355262"/>
                  <a:pt x="2619375" y="1381125"/>
                </a:cubicBezTo>
                <a:cubicBezTo>
                  <a:pt x="2666390" y="1395434"/>
                  <a:pt x="2679856" y="1395254"/>
                  <a:pt x="2724150" y="1400175"/>
                </a:cubicBezTo>
                <a:cubicBezTo>
                  <a:pt x="2798252" y="1429816"/>
                  <a:pt x="2744052" y="1411103"/>
                  <a:pt x="2814638" y="1428750"/>
                </a:cubicBezTo>
                <a:cubicBezTo>
                  <a:pt x="2869420" y="1442446"/>
                  <a:pt x="2863659" y="1444961"/>
                  <a:pt x="2919413" y="1452563"/>
                </a:cubicBezTo>
                <a:cubicBezTo>
                  <a:pt x="2936787" y="1454932"/>
                  <a:pt x="2954381" y="1455315"/>
                  <a:pt x="2971800" y="1457325"/>
                </a:cubicBezTo>
                <a:cubicBezTo>
                  <a:pt x="2995665" y="1460079"/>
                  <a:pt x="3019362" y="1464197"/>
                  <a:pt x="3043238" y="1466850"/>
                </a:cubicBezTo>
                <a:cubicBezTo>
                  <a:pt x="3062237" y="1468961"/>
                  <a:pt x="3081398" y="1469422"/>
                  <a:pt x="3100388" y="1471613"/>
                </a:cubicBezTo>
                <a:cubicBezTo>
                  <a:pt x="3122691" y="1474186"/>
                  <a:pt x="3144766" y="1478515"/>
                  <a:pt x="3167063" y="1481138"/>
                </a:cubicBezTo>
                <a:cubicBezTo>
                  <a:pt x="3183221" y="1483039"/>
                  <a:pt x="3295164" y="1494498"/>
                  <a:pt x="3324225" y="1495425"/>
                </a:cubicBezTo>
                <a:lnTo>
                  <a:pt x="3709988" y="1504950"/>
                </a:lnTo>
                <a:cubicBezTo>
                  <a:pt x="3738523" y="1510658"/>
                  <a:pt x="3759730" y="1515166"/>
                  <a:pt x="3790950" y="1519238"/>
                </a:cubicBezTo>
                <a:cubicBezTo>
                  <a:pt x="3828562" y="1524144"/>
                  <a:pt x="3827284" y="1524000"/>
                  <a:pt x="3848100" y="1524000"/>
                </a:cubicBezTo>
                <a:lnTo>
                  <a:pt x="4763" y="1543050"/>
                </a:lnTo>
                <a:cubicBezTo>
                  <a:pt x="3175" y="1028700"/>
                  <a:pt x="1588" y="514350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0356FF78-F5A0-F62C-DA11-2B0D52718412}"/>
              </a:ext>
            </a:extLst>
          </p:cNvPr>
          <p:cNvSpPr/>
          <p:nvPr/>
        </p:nvSpPr>
        <p:spPr>
          <a:xfrm>
            <a:off x="7460396" y="1929074"/>
            <a:ext cx="3744748" cy="1790978"/>
          </a:xfrm>
          <a:custGeom>
            <a:avLst/>
            <a:gdLst>
              <a:gd name="csX0" fmla="*/ 9525 w 3590925"/>
              <a:gd name="csY0" fmla="*/ 0 h 1547953"/>
              <a:gd name="csX1" fmla="*/ 9525 w 3590925"/>
              <a:gd name="csY1" fmla="*/ 0 h 1547953"/>
              <a:gd name="csX2" fmla="*/ 28575 w 3590925"/>
              <a:gd name="csY2" fmla="*/ 9525 h 1547953"/>
              <a:gd name="csX3" fmla="*/ 90488 w 3590925"/>
              <a:gd name="csY3" fmla="*/ 104775 h 1547953"/>
              <a:gd name="csX4" fmla="*/ 138113 w 3590925"/>
              <a:gd name="csY4" fmla="*/ 171450 h 1547953"/>
              <a:gd name="csX5" fmla="*/ 161925 w 3590925"/>
              <a:gd name="csY5" fmla="*/ 195263 h 1547953"/>
              <a:gd name="csX6" fmla="*/ 204788 w 3590925"/>
              <a:gd name="csY6" fmla="*/ 257175 h 1547953"/>
              <a:gd name="csX7" fmla="*/ 228600 w 3590925"/>
              <a:gd name="csY7" fmla="*/ 285750 h 1547953"/>
              <a:gd name="csX8" fmla="*/ 247650 w 3590925"/>
              <a:gd name="csY8" fmla="*/ 319088 h 1547953"/>
              <a:gd name="csX9" fmla="*/ 271463 w 3590925"/>
              <a:gd name="csY9" fmla="*/ 342900 h 1547953"/>
              <a:gd name="csX10" fmla="*/ 342900 w 3590925"/>
              <a:gd name="csY10" fmla="*/ 404813 h 1547953"/>
              <a:gd name="csX11" fmla="*/ 381000 w 3590925"/>
              <a:gd name="csY11" fmla="*/ 438150 h 1547953"/>
              <a:gd name="csX12" fmla="*/ 419100 w 3590925"/>
              <a:gd name="csY12" fmla="*/ 471488 h 1547953"/>
              <a:gd name="csX13" fmla="*/ 452438 w 3590925"/>
              <a:gd name="csY13" fmla="*/ 495300 h 1547953"/>
              <a:gd name="csX14" fmla="*/ 481013 w 3590925"/>
              <a:gd name="csY14" fmla="*/ 519113 h 1547953"/>
              <a:gd name="csX15" fmla="*/ 566738 w 3590925"/>
              <a:gd name="csY15" fmla="*/ 571500 h 1547953"/>
              <a:gd name="csX16" fmla="*/ 614363 w 3590925"/>
              <a:gd name="csY16" fmla="*/ 590550 h 1547953"/>
              <a:gd name="csX17" fmla="*/ 671513 w 3590925"/>
              <a:gd name="csY17" fmla="*/ 623888 h 1547953"/>
              <a:gd name="csX18" fmla="*/ 800100 w 3590925"/>
              <a:gd name="csY18" fmla="*/ 685800 h 1547953"/>
              <a:gd name="csX19" fmla="*/ 838200 w 3590925"/>
              <a:gd name="csY19" fmla="*/ 700088 h 1547953"/>
              <a:gd name="csX20" fmla="*/ 871538 w 3590925"/>
              <a:gd name="csY20" fmla="*/ 719138 h 1547953"/>
              <a:gd name="csX21" fmla="*/ 976313 w 3590925"/>
              <a:gd name="csY21" fmla="*/ 771525 h 1547953"/>
              <a:gd name="csX22" fmla="*/ 1009650 w 3590925"/>
              <a:gd name="csY22" fmla="*/ 795338 h 1547953"/>
              <a:gd name="csX23" fmla="*/ 1119188 w 3590925"/>
              <a:gd name="csY23" fmla="*/ 852488 h 1547953"/>
              <a:gd name="csX24" fmla="*/ 1185863 w 3590925"/>
              <a:gd name="csY24" fmla="*/ 885825 h 1547953"/>
              <a:gd name="csX25" fmla="*/ 1309688 w 3590925"/>
              <a:gd name="csY25" fmla="*/ 942975 h 1547953"/>
              <a:gd name="csX26" fmla="*/ 1376363 w 3590925"/>
              <a:gd name="csY26" fmla="*/ 971550 h 1547953"/>
              <a:gd name="csX27" fmla="*/ 1452563 w 3590925"/>
              <a:gd name="csY27" fmla="*/ 1004888 h 1547953"/>
              <a:gd name="csX28" fmla="*/ 1533525 w 3590925"/>
              <a:gd name="csY28" fmla="*/ 1042988 h 1547953"/>
              <a:gd name="csX29" fmla="*/ 1714500 w 3590925"/>
              <a:gd name="csY29" fmla="*/ 1114425 h 1547953"/>
              <a:gd name="csX30" fmla="*/ 1785938 w 3590925"/>
              <a:gd name="csY30" fmla="*/ 1143000 h 1547953"/>
              <a:gd name="csX31" fmla="*/ 1881188 w 3590925"/>
              <a:gd name="csY31" fmla="*/ 1176338 h 1547953"/>
              <a:gd name="csX32" fmla="*/ 1971675 w 3590925"/>
              <a:gd name="csY32" fmla="*/ 1200150 h 1547953"/>
              <a:gd name="csX33" fmla="*/ 2033588 w 3590925"/>
              <a:gd name="csY33" fmla="*/ 1223963 h 1547953"/>
              <a:gd name="csX34" fmla="*/ 2124075 w 3590925"/>
              <a:gd name="csY34" fmla="*/ 1247775 h 1547953"/>
              <a:gd name="csX35" fmla="*/ 2190750 w 3590925"/>
              <a:gd name="csY35" fmla="*/ 1271588 h 1547953"/>
              <a:gd name="csX36" fmla="*/ 2257425 w 3590925"/>
              <a:gd name="csY36" fmla="*/ 1290638 h 1547953"/>
              <a:gd name="csX37" fmla="*/ 2366963 w 3590925"/>
              <a:gd name="csY37" fmla="*/ 1333500 h 1547953"/>
              <a:gd name="csX38" fmla="*/ 2728913 w 3590925"/>
              <a:gd name="csY38" fmla="*/ 1419225 h 1547953"/>
              <a:gd name="csX39" fmla="*/ 2876550 w 3590925"/>
              <a:gd name="csY39" fmla="*/ 1443038 h 1547953"/>
              <a:gd name="csX40" fmla="*/ 2962275 w 3590925"/>
              <a:gd name="csY40" fmla="*/ 1447800 h 1547953"/>
              <a:gd name="csX41" fmla="*/ 3152775 w 3590925"/>
              <a:gd name="csY41" fmla="*/ 1490663 h 1547953"/>
              <a:gd name="csX42" fmla="*/ 3267075 w 3590925"/>
              <a:gd name="csY42" fmla="*/ 1509713 h 1547953"/>
              <a:gd name="csX43" fmla="*/ 3333750 w 3590925"/>
              <a:gd name="csY43" fmla="*/ 1519238 h 1547953"/>
              <a:gd name="csX44" fmla="*/ 3376613 w 3590925"/>
              <a:gd name="csY44" fmla="*/ 1528763 h 1547953"/>
              <a:gd name="csX45" fmla="*/ 3514725 w 3590925"/>
              <a:gd name="csY45" fmla="*/ 1538288 h 1547953"/>
              <a:gd name="csX46" fmla="*/ 3571875 w 3590925"/>
              <a:gd name="csY46" fmla="*/ 1543050 h 1547953"/>
              <a:gd name="csX47" fmla="*/ 3590925 w 3590925"/>
              <a:gd name="csY47" fmla="*/ 1547813 h 1547953"/>
              <a:gd name="csX48" fmla="*/ 0 w 3590925"/>
              <a:gd name="csY48" fmla="*/ 1547813 h 1547953"/>
              <a:gd name="csX49" fmla="*/ 9525 w 3590925"/>
              <a:gd name="csY49" fmla="*/ 0 h 15479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</a:cxnLst>
            <a:rect l="l" t="t" r="r" b="b"/>
            <a:pathLst>
              <a:path w="3590925" h="1547953">
                <a:moveTo>
                  <a:pt x="9525" y="0"/>
                </a:moveTo>
                <a:lnTo>
                  <a:pt x="9525" y="0"/>
                </a:lnTo>
                <a:cubicBezTo>
                  <a:pt x="15875" y="3175"/>
                  <a:pt x="23232" y="4850"/>
                  <a:pt x="28575" y="9525"/>
                </a:cubicBezTo>
                <a:cubicBezTo>
                  <a:pt x="47741" y="26296"/>
                  <a:pt x="89469" y="103101"/>
                  <a:pt x="90488" y="104775"/>
                </a:cubicBezTo>
                <a:cubicBezTo>
                  <a:pt x="111045" y="138548"/>
                  <a:pt x="112847" y="143657"/>
                  <a:pt x="138113" y="171450"/>
                </a:cubicBezTo>
                <a:cubicBezTo>
                  <a:pt x="145664" y="179756"/>
                  <a:pt x="155033" y="186402"/>
                  <a:pt x="161925" y="195263"/>
                </a:cubicBezTo>
                <a:cubicBezTo>
                  <a:pt x="177335" y="215076"/>
                  <a:pt x="188719" y="237892"/>
                  <a:pt x="204788" y="257175"/>
                </a:cubicBezTo>
                <a:cubicBezTo>
                  <a:pt x="212725" y="266700"/>
                  <a:pt x="221543" y="275556"/>
                  <a:pt x="228600" y="285750"/>
                </a:cubicBezTo>
                <a:cubicBezTo>
                  <a:pt x="235885" y="296273"/>
                  <a:pt x="239971" y="308849"/>
                  <a:pt x="247650" y="319088"/>
                </a:cubicBezTo>
                <a:cubicBezTo>
                  <a:pt x="254385" y="328068"/>
                  <a:pt x="263119" y="335391"/>
                  <a:pt x="271463" y="342900"/>
                </a:cubicBezTo>
                <a:cubicBezTo>
                  <a:pt x="294885" y="363980"/>
                  <a:pt x="319122" y="384136"/>
                  <a:pt x="342900" y="404813"/>
                </a:cubicBezTo>
                <a:lnTo>
                  <a:pt x="381000" y="438150"/>
                </a:lnTo>
                <a:cubicBezTo>
                  <a:pt x="393700" y="449263"/>
                  <a:pt x="405368" y="461680"/>
                  <a:pt x="419100" y="471488"/>
                </a:cubicBezTo>
                <a:cubicBezTo>
                  <a:pt x="430213" y="479425"/>
                  <a:pt x="441614" y="486974"/>
                  <a:pt x="452438" y="495300"/>
                </a:cubicBezTo>
                <a:cubicBezTo>
                  <a:pt x="462266" y="502860"/>
                  <a:pt x="471015" y="511781"/>
                  <a:pt x="481013" y="519113"/>
                </a:cubicBezTo>
                <a:cubicBezTo>
                  <a:pt x="503810" y="535831"/>
                  <a:pt x="540908" y="559265"/>
                  <a:pt x="566738" y="571500"/>
                </a:cubicBezTo>
                <a:cubicBezTo>
                  <a:pt x="582190" y="578819"/>
                  <a:pt x="599070" y="582904"/>
                  <a:pt x="614363" y="590550"/>
                </a:cubicBezTo>
                <a:cubicBezTo>
                  <a:pt x="634089" y="600413"/>
                  <a:pt x="651642" y="614321"/>
                  <a:pt x="671513" y="623888"/>
                </a:cubicBezTo>
                <a:cubicBezTo>
                  <a:pt x="714375" y="644525"/>
                  <a:pt x="755557" y="669096"/>
                  <a:pt x="800100" y="685800"/>
                </a:cubicBezTo>
                <a:cubicBezTo>
                  <a:pt x="812800" y="690563"/>
                  <a:pt x="825909" y="694352"/>
                  <a:pt x="838200" y="700088"/>
                </a:cubicBezTo>
                <a:cubicBezTo>
                  <a:pt x="849798" y="705501"/>
                  <a:pt x="860170" y="713258"/>
                  <a:pt x="871538" y="719138"/>
                </a:cubicBezTo>
                <a:cubicBezTo>
                  <a:pt x="906221" y="737077"/>
                  <a:pt x="944539" y="748829"/>
                  <a:pt x="976313" y="771525"/>
                </a:cubicBezTo>
                <a:cubicBezTo>
                  <a:pt x="987425" y="779463"/>
                  <a:pt x="997893" y="788391"/>
                  <a:pt x="1009650" y="795338"/>
                </a:cubicBezTo>
                <a:cubicBezTo>
                  <a:pt x="1040429" y="813526"/>
                  <a:pt x="1084933" y="835361"/>
                  <a:pt x="1119188" y="852488"/>
                </a:cubicBezTo>
                <a:lnTo>
                  <a:pt x="1185863" y="885825"/>
                </a:lnTo>
                <a:lnTo>
                  <a:pt x="1309688" y="942975"/>
                </a:lnTo>
                <a:cubicBezTo>
                  <a:pt x="1331784" y="952795"/>
                  <a:pt x="1354176" y="961936"/>
                  <a:pt x="1376363" y="971550"/>
                </a:cubicBezTo>
                <a:lnTo>
                  <a:pt x="1452563" y="1004888"/>
                </a:lnTo>
                <a:cubicBezTo>
                  <a:pt x="1479716" y="1017230"/>
                  <a:pt x="1505782" y="1032037"/>
                  <a:pt x="1533525" y="1042988"/>
                </a:cubicBezTo>
                <a:lnTo>
                  <a:pt x="1714500" y="1114425"/>
                </a:lnTo>
                <a:cubicBezTo>
                  <a:pt x="1738344" y="1123872"/>
                  <a:pt x="1761731" y="1134527"/>
                  <a:pt x="1785938" y="1143000"/>
                </a:cubicBezTo>
                <a:cubicBezTo>
                  <a:pt x="1817688" y="1154113"/>
                  <a:pt x="1848657" y="1167777"/>
                  <a:pt x="1881188" y="1176338"/>
                </a:cubicBezTo>
                <a:cubicBezTo>
                  <a:pt x="1911350" y="1184275"/>
                  <a:pt x="1942565" y="1188954"/>
                  <a:pt x="1971675" y="1200150"/>
                </a:cubicBezTo>
                <a:cubicBezTo>
                  <a:pt x="1992313" y="1208088"/>
                  <a:pt x="2012483" y="1217368"/>
                  <a:pt x="2033588" y="1223963"/>
                </a:cubicBezTo>
                <a:cubicBezTo>
                  <a:pt x="2063357" y="1233266"/>
                  <a:pt x="2094226" y="1238730"/>
                  <a:pt x="2124075" y="1247775"/>
                </a:cubicBezTo>
                <a:cubicBezTo>
                  <a:pt x="2146661" y="1254619"/>
                  <a:pt x="2168282" y="1264366"/>
                  <a:pt x="2190750" y="1271588"/>
                </a:cubicBezTo>
                <a:cubicBezTo>
                  <a:pt x="2212755" y="1278661"/>
                  <a:pt x="2235618" y="1282976"/>
                  <a:pt x="2257425" y="1290638"/>
                </a:cubicBezTo>
                <a:cubicBezTo>
                  <a:pt x="2294417" y="1303635"/>
                  <a:pt x="2329767" y="1321101"/>
                  <a:pt x="2366963" y="1333500"/>
                </a:cubicBezTo>
                <a:cubicBezTo>
                  <a:pt x="2462967" y="1365501"/>
                  <a:pt x="2652357" y="1405715"/>
                  <a:pt x="2728913" y="1419225"/>
                </a:cubicBezTo>
                <a:cubicBezTo>
                  <a:pt x="2764014" y="1425420"/>
                  <a:pt x="2838429" y="1439464"/>
                  <a:pt x="2876550" y="1443038"/>
                </a:cubicBezTo>
                <a:cubicBezTo>
                  <a:pt x="2905044" y="1445709"/>
                  <a:pt x="2933700" y="1446213"/>
                  <a:pt x="2962275" y="1447800"/>
                </a:cubicBezTo>
                <a:cubicBezTo>
                  <a:pt x="3027424" y="1463312"/>
                  <a:pt x="3087082" y="1478441"/>
                  <a:pt x="3152775" y="1490663"/>
                </a:cubicBezTo>
                <a:cubicBezTo>
                  <a:pt x="3190749" y="1497728"/>
                  <a:pt x="3228922" y="1503689"/>
                  <a:pt x="3267075" y="1509713"/>
                </a:cubicBezTo>
                <a:cubicBezTo>
                  <a:pt x="3289251" y="1513214"/>
                  <a:pt x="3311631" y="1515391"/>
                  <a:pt x="3333750" y="1519238"/>
                </a:cubicBezTo>
                <a:cubicBezTo>
                  <a:pt x="3348170" y="1521746"/>
                  <a:pt x="3362057" y="1527231"/>
                  <a:pt x="3376613" y="1528763"/>
                </a:cubicBezTo>
                <a:cubicBezTo>
                  <a:pt x="3422506" y="1533594"/>
                  <a:pt x="3468738" y="1534456"/>
                  <a:pt x="3514725" y="1538288"/>
                </a:cubicBezTo>
                <a:lnTo>
                  <a:pt x="3571875" y="1543050"/>
                </a:lnTo>
                <a:cubicBezTo>
                  <a:pt x="3584240" y="1549233"/>
                  <a:pt x="3577850" y="1547813"/>
                  <a:pt x="3590925" y="1547813"/>
                </a:cubicBezTo>
                <a:lnTo>
                  <a:pt x="0" y="1547813"/>
                </a:lnTo>
                <a:lnTo>
                  <a:pt x="9525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FE4367E4-763B-9811-6AA8-4246A96E33EA}"/>
              </a:ext>
            </a:extLst>
          </p:cNvPr>
          <p:cNvCxnSpPr>
            <a:cxnSpLocks/>
          </p:cNvCxnSpPr>
          <p:nvPr/>
        </p:nvCxnSpPr>
        <p:spPr>
          <a:xfrm flipV="1">
            <a:off x="7449075" y="1642649"/>
            <a:ext cx="0" cy="40326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EBB1191-BEE3-406F-8020-67A6125E10C6}"/>
              </a:ext>
            </a:extLst>
          </p:cNvPr>
          <p:cNvCxnSpPr>
            <a:cxnSpLocks/>
          </p:cNvCxnSpPr>
          <p:nvPr/>
        </p:nvCxnSpPr>
        <p:spPr>
          <a:xfrm>
            <a:off x="7449075" y="5675251"/>
            <a:ext cx="39050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ADCF480-8A3D-14EB-B445-4231A1FE3B42}"/>
              </a:ext>
            </a:extLst>
          </p:cNvPr>
          <p:cNvCxnSpPr>
            <a:cxnSpLocks/>
          </p:cNvCxnSpPr>
          <p:nvPr/>
        </p:nvCxnSpPr>
        <p:spPr>
          <a:xfrm>
            <a:off x="7449075" y="3720051"/>
            <a:ext cx="3804797" cy="0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9B1F5F57-4F37-35F3-90B9-C856A5601062}"/>
              </a:ext>
            </a:extLst>
          </p:cNvPr>
          <p:cNvCxnSpPr>
            <a:cxnSpLocks/>
          </p:cNvCxnSpPr>
          <p:nvPr/>
        </p:nvCxnSpPr>
        <p:spPr>
          <a:xfrm flipH="1">
            <a:off x="11253872" y="3339907"/>
            <a:ext cx="220541" cy="31904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5687DE0D-8C5D-6E84-0AA3-2EA1003F9E36}"/>
              </a:ext>
            </a:extLst>
          </p:cNvPr>
          <p:cNvSpPr/>
          <p:nvPr/>
        </p:nvSpPr>
        <p:spPr>
          <a:xfrm>
            <a:off x="7906814" y="4873209"/>
            <a:ext cx="2101240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Initial state of off-phase</a:t>
            </a:r>
          </a:p>
        </p:txBody>
      </p: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C0676A25-3AD7-548F-FCD8-93533591F26A}"/>
              </a:ext>
            </a:extLst>
          </p:cNvPr>
          <p:cNvCxnSpPr>
            <a:cxnSpLocks/>
          </p:cNvCxnSpPr>
          <p:nvPr/>
        </p:nvCxnSpPr>
        <p:spPr>
          <a:xfrm flipH="1">
            <a:off x="7544182" y="5441199"/>
            <a:ext cx="352995" cy="703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>
            <a:extLst>
              <a:ext uri="{FF2B5EF4-FFF2-40B4-BE49-F238E27FC236}">
                <a16:creationId xmlns:a16="http://schemas.microsoft.com/office/drawing/2014/main" id="{CE72254C-54EA-D98A-0A60-BBA1A710B0C2}"/>
              </a:ext>
            </a:extLst>
          </p:cNvPr>
          <p:cNvSpPr/>
          <p:nvPr/>
        </p:nvSpPr>
        <p:spPr>
          <a:xfrm>
            <a:off x="1070079" y="2699097"/>
            <a:ext cx="4719659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Frequent convergence processes.</a:t>
            </a: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925432F3-193A-063A-221A-91BEC4A6115D}"/>
              </a:ext>
            </a:extLst>
          </p:cNvPr>
          <p:cNvGrpSpPr/>
          <p:nvPr/>
        </p:nvGrpSpPr>
        <p:grpSpPr>
          <a:xfrm>
            <a:off x="737687" y="2675039"/>
            <a:ext cx="5411636" cy="546497"/>
            <a:chOff x="737687" y="2882503"/>
            <a:chExt cx="5411636" cy="683419"/>
          </a:xfrm>
        </p:grpSpPr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88066027-6423-3F07-F282-77457EDC724A}"/>
                </a:ext>
              </a:extLst>
            </p:cNvPr>
            <p:cNvCxnSpPr>
              <a:cxnSpLocks/>
            </p:cNvCxnSpPr>
            <p:nvPr/>
          </p:nvCxnSpPr>
          <p:spPr>
            <a:xfrm>
              <a:off x="737687" y="3556166"/>
              <a:ext cx="5411636" cy="0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>
              <a:extLst>
                <a:ext uri="{FF2B5EF4-FFF2-40B4-BE49-F238E27FC236}">
                  <a16:creationId xmlns:a16="http://schemas.microsoft.com/office/drawing/2014/main" id="{021B3891-1B34-7335-A38A-157D2FBDE422}"/>
                </a:ext>
              </a:extLst>
            </p:cNvPr>
            <p:cNvCxnSpPr>
              <a:cxnSpLocks/>
            </p:cNvCxnSpPr>
            <p:nvPr/>
          </p:nvCxnSpPr>
          <p:spPr>
            <a:xfrm>
              <a:off x="753666" y="2882503"/>
              <a:ext cx="0" cy="683419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矩形 71">
            <a:extLst>
              <a:ext uri="{FF2B5EF4-FFF2-40B4-BE49-F238E27FC236}">
                <a16:creationId xmlns:a16="http://schemas.microsoft.com/office/drawing/2014/main" id="{3AED5A4E-002A-D7A9-F7BD-4625FCE1047A}"/>
              </a:ext>
            </a:extLst>
          </p:cNvPr>
          <p:cNvSpPr/>
          <p:nvPr/>
        </p:nvSpPr>
        <p:spPr>
          <a:xfrm>
            <a:off x="1070079" y="4859963"/>
            <a:ext cx="4719659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Larger state gap to converge</a:t>
            </a: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981BBF29-488A-FD00-5EE9-269B0CBCFC60}"/>
              </a:ext>
            </a:extLst>
          </p:cNvPr>
          <p:cNvGrpSpPr/>
          <p:nvPr/>
        </p:nvGrpSpPr>
        <p:grpSpPr>
          <a:xfrm>
            <a:off x="737687" y="4835905"/>
            <a:ext cx="5411636" cy="546497"/>
            <a:chOff x="737687" y="2882503"/>
            <a:chExt cx="5411636" cy="683419"/>
          </a:xfrm>
        </p:grpSpPr>
        <p:cxnSp>
          <p:nvCxnSpPr>
            <p:cNvPr id="74" name="直接箭头连接符 73">
              <a:extLst>
                <a:ext uri="{FF2B5EF4-FFF2-40B4-BE49-F238E27FC236}">
                  <a16:creationId xmlns:a16="http://schemas.microsoft.com/office/drawing/2014/main" id="{160CF856-3646-A05B-9B11-3E597AF8C182}"/>
                </a:ext>
              </a:extLst>
            </p:cNvPr>
            <p:cNvCxnSpPr>
              <a:cxnSpLocks/>
            </p:cNvCxnSpPr>
            <p:nvPr/>
          </p:nvCxnSpPr>
          <p:spPr>
            <a:xfrm>
              <a:off x="737687" y="3556166"/>
              <a:ext cx="5411636" cy="0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箭头连接符 74">
              <a:extLst>
                <a:ext uri="{FF2B5EF4-FFF2-40B4-BE49-F238E27FC236}">
                  <a16:creationId xmlns:a16="http://schemas.microsoft.com/office/drawing/2014/main" id="{DE0A5055-0DD5-4498-503C-35EA2F1E6F15}"/>
                </a:ext>
              </a:extLst>
            </p:cNvPr>
            <p:cNvCxnSpPr>
              <a:cxnSpLocks/>
            </p:cNvCxnSpPr>
            <p:nvPr/>
          </p:nvCxnSpPr>
          <p:spPr>
            <a:xfrm>
              <a:off x="753666" y="2882503"/>
              <a:ext cx="0" cy="683419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!!arrow1">
            <a:extLst>
              <a:ext uri="{FF2B5EF4-FFF2-40B4-BE49-F238E27FC236}">
                <a16:creationId xmlns:a16="http://schemas.microsoft.com/office/drawing/2014/main" id="{637D2D25-B9C9-2E89-995F-5194D762B9FB}"/>
              </a:ext>
            </a:extLst>
          </p:cNvPr>
          <p:cNvCxnSpPr>
            <a:cxnSpLocks/>
          </p:cNvCxnSpPr>
          <p:nvPr/>
        </p:nvCxnSpPr>
        <p:spPr>
          <a:xfrm flipH="1">
            <a:off x="7663506" y="1895629"/>
            <a:ext cx="341934" cy="118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!!arrow1">
            <a:extLst>
              <a:ext uri="{FF2B5EF4-FFF2-40B4-BE49-F238E27FC236}">
                <a16:creationId xmlns:a16="http://schemas.microsoft.com/office/drawing/2014/main" id="{A31CFBDE-EF3B-1D69-D639-1F3256423588}"/>
              </a:ext>
            </a:extLst>
          </p:cNvPr>
          <p:cNvCxnSpPr>
            <a:cxnSpLocks/>
          </p:cNvCxnSpPr>
          <p:nvPr/>
        </p:nvCxnSpPr>
        <p:spPr>
          <a:xfrm flipV="1">
            <a:off x="8306144" y="2818865"/>
            <a:ext cx="722503" cy="309433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9A982942-C61C-14B1-0D1E-36FEDAA1F90A}"/>
              </a:ext>
            </a:extLst>
          </p:cNvPr>
          <p:cNvSpPr/>
          <p:nvPr/>
        </p:nvSpPr>
        <p:spPr>
          <a:xfrm>
            <a:off x="9000627" y="2420028"/>
            <a:ext cx="1780788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More queue buildup</a:t>
            </a:r>
          </a:p>
        </p:txBody>
      </p:sp>
      <p:cxnSp>
        <p:nvCxnSpPr>
          <p:cNvPr id="16" name="!!arrow1">
            <a:extLst>
              <a:ext uri="{FF2B5EF4-FFF2-40B4-BE49-F238E27FC236}">
                <a16:creationId xmlns:a16="http://schemas.microsoft.com/office/drawing/2014/main" id="{E577E06D-3EA1-79B3-845B-F9AA5E981BF4}"/>
              </a:ext>
            </a:extLst>
          </p:cNvPr>
          <p:cNvCxnSpPr>
            <a:cxnSpLocks/>
          </p:cNvCxnSpPr>
          <p:nvPr/>
        </p:nvCxnSpPr>
        <p:spPr>
          <a:xfrm>
            <a:off x="8352656" y="4390976"/>
            <a:ext cx="755757" cy="178137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4AEC47B0-8001-F88D-B265-775CA06205E1}"/>
              </a:ext>
            </a:extLst>
          </p:cNvPr>
          <p:cNvSpPr/>
          <p:nvPr/>
        </p:nvSpPr>
        <p:spPr>
          <a:xfrm>
            <a:off x="9142569" y="4100196"/>
            <a:ext cx="2598192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More under-utilization</a:t>
            </a:r>
          </a:p>
        </p:txBody>
      </p:sp>
    </p:spTree>
    <p:extLst>
      <p:ext uri="{BB962C8B-B14F-4D97-AF65-F5344CB8AC3E}">
        <p14:creationId xmlns:p14="http://schemas.microsoft.com/office/powerpoint/2010/main" val="1917231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7D28B-29C7-D632-ECAF-EC6413AE9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C190E74-5221-10E2-E01C-5D57AA203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30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5DDDBA38-7E71-EAD5-BA33-EFCA8683C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5" y="608400"/>
            <a:ext cx="11224387" cy="705600"/>
          </a:xfrm>
        </p:spPr>
        <p:txBody>
          <a:bodyPr>
            <a:normAutofit/>
          </a:bodyPr>
          <a:lstStyle/>
          <a:p>
            <a:r>
              <a:rPr lang="en-US" altLang="zh-CN" dirty="0"/>
              <a:t>Implementation and Overhead Evaluation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6A505AF-157B-283F-E37A-5D56D609D3DC}"/>
              </a:ext>
            </a:extLst>
          </p:cNvPr>
          <p:cNvSpPr/>
          <p:nvPr/>
        </p:nvSpPr>
        <p:spPr>
          <a:xfrm>
            <a:off x="630386" y="1614976"/>
            <a:ext cx="10834249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We implement OSCAR and other CCs for comparison on Linux 5.4.0 with DPDK 25.03 and GCC 8.4 at the highest optimization level. Servers are connected by 40Gbps Links with 13.5 </a:t>
            </a:r>
            <a:r>
              <a:rPr lang="en-US" altLang="zh-CN" sz="2400" dirty="0"/>
              <a:t>µs base RTT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.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BB7E5228-3964-8772-1634-231ABCACE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161103"/>
              </p:ext>
            </p:extLst>
          </p:nvPr>
        </p:nvGraphicFramePr>
        <p:xfrm>
          <a:off x="1504647" y="3093307"/>
          <a:ext cx="9261762" cy="1158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13253">
                  <a:extLst>
                    <a:ext uri="{9D8B030D-6E8A-4147-A177-3AD203B41FA5}">
                      <a16:colId xmlns:a16="http://schemas.microsoft.com/office/drawing/2014/main" val="59428440"/>
                    </a:ext>
                  </a:extLst>
                </a:gridCol>
                <a:gridCol w="1401892">
                  <a:extLst>
                    <a:ext uri="{9D8B030D-6E8A-4147-A177-3AD203B41FA5}">
                      <a16:colId xmlns:a16="http://schemas.microsoft.com/office/drawing/2014/main" val="1988330781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4022000641"/>
                    </a:ext>
                  </a:extLst>
                </a:gridCol>
                <a:gridCol w="1260764">
                  <a:extLst>
                    <a:ext uri="{9D8B030D-6E8A-4147-A177-3AD203B41FA5}">
                      <a16:colId xmlns:a16="http://schemas.microsoft.com/office/drawing/2014/main" val="1015925201"/>
                    </a:ext>
                  </a:extLst>
                </a:gridCol>
                <a:gridCol w="1468581">
                  <a:extLst>
                    <a:ext uri="{9D8B030D-6E8A-4147-A177-3AD203B41FA5}">
                      <a16:colId xmlns:a16="http://schemas.microsoft.com/office/drawing/2014/main" val="2670018074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3058243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Trebuchet MS" panose="020B0603020202020204" pitchFamily="34" charset="0"/>
                        </a:rPr>
                        <a:t>Algorithm</a:t>
                      </a:r>
                      <a:endParaRPr lang="zh-CN" altLang="en-US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rebuchet MS" panose="020B0603020202020204" pitchFamily="34" charset="0"/>
                        </a:rPr>
                        <a:t>OSCAR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400" dirty="0">
                          <a:effectLst/>
                          <a:latin typeface="Trebuchet MS" panose="020B0603020202020204" pitchFamily="34" charset="0"/>
                        </a:rPr>
                        <a:t>DCQCN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400" dirty="0">
                          <a:effectLst/>
                          <a:latin typeface="Trebuchet MS" panose="020B0603020202020204" pitchFamily="34" charset="0"/>
                        </a:rPr>
                        <a:t>Swift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400" dirty="0">
                          <a:effectLst/>
                          <a:latin typeface="Trebuchet MS" panose="020B0603020202020204" pitchFamily="34" charset="0"/>
                        </a:rPr>
                        <a:t>HPCC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400" dirty="0" err="1">
                          <a:effectLst/>
                          <a:latin typeface="Trebuchet MS" panose="020B0603020202020204" pitchFamily="34" charset="0"/>
                        </a:rPr>
                        <a:t>PowerTCP</a:t>
                      </a:r>
                      <a:endParaRPr lang="en-US" sz="24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710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altLang="zh-CN" sz="2400" b="1" dirty="0">
                          <a:latin typeface="Trebuchet MS" panose="020B0603020202020204" pitchFamily="34" charset="0"/>
                        </a:rPr>
                        <a:t>Overhead (CPU cycles)</a:t>
                      </a:r>
                      <a:endParaRPr lang="zh-CN" altLang="en-US" sz="24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altLang="zh-CN" sz="2400" b="1" dirty="0">
                          <a:solidFill>
                            <a:srgbClr val="7030A0"/>
                          </a:solidFill>
                          <a:effectLst/>
                          <a:latin typeface="Trebuchet MS" panose="020B0603020202020204" pitchFamily="34" charset="0"/>
                        </a:rPr>
                        <a:t>52</a:t>
                      </a:r>
                      <a:endParaRPr lang="zh-CN" altLang="en-US" sz="2400" dirty="0">
                        <a:solidFill>
                          <a:srgbClr val="7030A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altLang="zh-CN" sz="2400" dirty="0">
                          <a:effectLst/>
                          <a:latin typeface="Trebuchet MS" panose="020B0603020202020204" pitchFamily="34" charset="0"/>
                        </a:rPr>
                        <a:t>46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altLang="zh-CN" sz="2400" dirty="0">
                          <a:effectLst/>
                          <a:latin typeface="Trebuchet MS" panose="020B0603020202020204" pitchFamily="34" charset="0"/>
                        </a:rPr>
                        <a:t>104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altLang="zh-CN" sz="2400" dirty="0">
                          <a:effectLst/>
                          <a:latin typeface="Trebuchet MS" panose="020B0603020202020204" pitchFamily="34" charset="0"/>
                        </a:rPr>
                        <a:t>92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altLang="zh-CN" sz="2400" dirty="0">
                          <a:effectLst/>
                          <a:latin typeface="Trebuchet MS" panose="020B0603020202020204" pitchFamily="34" charset="0"/>
                        </a:rPr>
                        <a:t>159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128666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66E867E9-F062-B3CC-E992-64544D28BE04}"/>
              </a:ext>
            </a:extLst>
          </p:cNvPr>
          <p:cNvSpPr txBox="1"/>
          <p:nvPr/>
        </p:nvSpPr>
        <p:spPr>
          <a:xfrm>
            <a:off x="1226162" y="4443899"/>
            <a:ext cx="9642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OSCAR’s calculation overhead is </a:t>
            </a:r>
            <a:r>
              <a:rPr lang="en-US" altLang="zh-CN" sz="24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lower than that of most data center CCs</a:t>
            </a: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, particularly precise-INT-based CC.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C718E1E-C6E6-43C1-C787-39A12B70EC96}"/>
              </a:ext>
            </a:extLst>
          </p:cNvPr>
          <p:cNvSpPr txBox="1"/>
          <p:nvPr/>
        </p:nvSpPr>
        <p:spPr>
          <a:xfrm>
            <a:off x="1274652" y="5415760"/>
            <a:ext cx="96426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(Please see paper for details of overhead analysis and discussion on RNIC implementation.)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5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EDD05-1E3B-135A-0B62-7AA87985E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28D21C3-4F01-3999-42D0-E76B47FF8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31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8F3FC4AA-E293-9ADD-B339-85C66322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5" y="608400"/>
            <a:ext cx="11224387" cy="705600"/>
          </a:xfrm>
        </p:spPr>
        <p:txBody>
          <a:bodyPr>
            <a:normAutofit/>
          </a:bodyPr>
          <a:lstStyle/>
          <a:p>
            <a:r>
              <a:rPr lang="en-US" altLang="zh-CN" dirty="0"/>
              <a:t>Testbed Evaluation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F7BF892-30D2-88AA-C3BC-F9D4105B2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303" y="2513789"/>
            <a:ext cx="5641695" cy="365170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1C913F2-46DF-5A05-6B1E-C7A65EE81ABC}"/>
              </a:ext>
            </a:extLst>
          </p:cNvPr>
          <p:cNvSpPr txBox="1"/>
          <p:nvPr/>
        </p:nvSpPr>
        <p:spPr>
          <a:xfrm>
            <a:off x="1023668" y="1596637"/>
            <a:ext cx="103855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OSCAR's delay gradient calculation is more precise than </a:t>
            </a:r>
            <a:r>
              <a:rPr lang="en-US" altLang="zh-CN" sz="2400" dirty="0" err="1">
                <a:latin typeface="Trebuchet MS" panose="020B0603020202020204" pitchFamily="34" charset="0"/>
                <a:ea typeface="+mn-lt"/>
                <a:cs typeface="+mn-lt"/>
              </a:rPr>
              <a:t>Division+EWMA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, achieving a Mean Squared Error 13.4× smaller (0.0058 vs. 0.079).</a:t>
            </a:r>
            <a:endParaRPr lang="zh-CN" altLang="en-US" sz="2400" dirty="0">
              <a:latin typeface="Trebuchet MS" panose="020B0603020202020204" pitchFamily="34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050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EB595-C93A-EA8A-A606-F08DE78FE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86C4160-7801-85F6-424B-9DFE7656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32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F48B08C3-957A-7FAB-27EE-5472A8436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5" y="608400"/>
            <a:ext cx="11224387" cy="705600"/>
          </a:xfrm>
        </p:spPr>
        <p:txBody>
          <a:bodyPr>
            <a:normAutofit/>
          </a:bodyPr>
          <a:lstStyle/>
          <a:p>
            <a:r>
              <a:rPr lang="en-US" altLang="zh-CN" dirty="0"/>
              <a:t>Testbed Evaluation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80E54D0-B9CE-3C55-25FA-D0D13805D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535" y="2421284"/>
            <a:ext cx="9186930" cy="356713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6B380FA-4210-D9EB-FB12-16B4C291591C}"/>
              </a:ext>
            </a:extLst>
          </p:cNvPr>
          <p:cNvSpPr txBox="1"/>
          <p:nvPr/>
        </p:nvSpPr>
        <p:spPr>
          <a:xfrm>
            <a:off x="942752" y="1693619"/>
            <a:ext cx="103855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Microscopic view shows OSCAR can converge in O(1) steps in the testbed.</a:t>
            </a:r>
          </a:p>
        </p:txBody>
      </p:sp>
    </p:spTree>
    <p:extLst>
      <p:ext uri="{BB962C8B-B14F-4D97-AF65-F5344CB8AC3E}">
        <p14:creationId xmlns:p14="http://schemas.microsoft.com/office/powerpoint/2010/main" val="247374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270C7-8895-6EFC-51E8-949EFE8CD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0A8D4A4-C521-F98B-E43F-48B1603EB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33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68BDCD13-32ED-2E06-6D15-2BBCCF85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5" y="608400"/>
            <a:ext cx="11224387" cy="705600"/>
          </a:xfrm>
        </p:spPr>
        <p:txBody>
          <a:bodyPr>
            <a:normAutofit/>
          </a:bodyPr>
          <a:lstStyle/>
          <a:p>
            <a:r>
              <a:rPr lang="en-US" altLang="zh-CN" dirty="0"/>
              <a:t>Testbed Evaluation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296E6A1-0D14-780C-AB60-B093363E7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181" y="1877318"/>
            <a:ext cx="3347408" cy="232481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6EB3C6D-9E92-3FAF-539B-0A32D8DD5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048" y="2001478"/>
            <a:ext cx="3240000" cy="224756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3F1810F-FC1A-06F0-16BF-868D198B2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181" y="3966602"/>
            <a:ext cx="3240000" cy="22829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85CD1C-D452-D394-B93D-6CAC8EC06C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2048" y="3968265"/>
            <a:ext cx="3240000" cy="228133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F0563D3-CF70-3E9E-A81A-5E0FF3849829}"/>
              </a:ext>
            </a:extLst>
          </p:cNvPr>
          <p:cNvSpPr txBox="1"/>
          <p:nvPr/>
        </p:nvSpPr>
        <p:spPr>
          <a:xfrm>
            <a:off x="1981990" y="1388819"/>
            <a:ext cx="8265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OSCAR can converge to the target state rapidly and fairly.</a:t>
            </a:r>
            <a:endParaRPr lang="zh-CN" altLang="en-US" sz="2400" dirty="0">
              <a:latin typeface="Trebuchet MS" panose="020B0603020202020204" pitchFamily="34" charset="0"/>
              <a:ea typeface="+mn-lt"/>
              <a:cs typeface="+mn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2096542C-58A5-F3D9-4500-7F8CEBCFAF9D}"/>
              </a:ext>
            </a:extLst>
          </p:cNvPr>
          <p:cNvSpPr/>
          <p:nvPr/>
        </p:nvSpPr>
        <p:spPr>
          <a:xfrm>
            <a:off x="1737360" y="1925303"/>
            <a:ext cx="8563495" cy="2041299"/>
          </a:xfrm>
          <a:prstGeom prst="roundRect">
            <a:avLst>
              <a:gd name="adj" fmla="val 10242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FD4503F-2970-1632-DF10-9C1FC4949785}"/>
              </a:ext>
            </a:extLst>
          </p:cNvPr>
          <p:cNvSpPr txBox="1"/>
          <p:nvPr/>
        </p:nvSpPr>
        <p:spPr>
          <a:xfrm>
            <a:off x="1503974" y="2078182"/>
            <a:ext cx="478016" cy="1735540"/>
          </a:xfrm>
          <a:prstGeom prst="rect">
            <a:avLst/>
          </a:prstGeom>
          <a:solidFill>
            <a:schemeClr val="bg1"/>
          </a:solidFill>
        </p:spPr>
        <p:txBody>
          <a:bodyPr vert="vert270" wrap="square" tIns="144000" bIns="10800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800" dirty="0">
                <a:ea typeface="+mn-lt"/>
                <a:cs typeface="+mn-lt"/>
              </a:rPr>
              <a:t>OSCAR</a:t>
            </a:r>
            <a:endParaRPr lang="zh-CN" altLang="en-US" sz="2800" dirty="0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E1E65032-9602-E015-A443-075EF9DE6CBF}"/>
              </a:ext>
            </a:extLst>
          </p:cNvPr>
          <p:cNvSpPr/>
          <p:nvPr/>
        </p:nvSpPr>
        <p:spPr>
          <a:xfrm>
            <a:off x="1737360" y="3970804"/>
            <a:ext cx="8563495" cy="2280459"/>
          </a:xfrm>
          <a:prstGeom prst="roundRect">
            <a:avLst>
              <a:gd name="adj" fmla="val 10242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AF46F61-3D6B-1B9A-4745-5AF771E9103A}"/>
              </a:ext>
            </a:extLst>
          </p:cNvPr>
          <p:cNvSpPr txBox="1"/>
          <p:nvPr/>
        </p:nvSpPr>
        <p:spPr>
          <a:xfrm>
            <a:off x="1503974" y="4391891"/>
            <a:ext cx="478016" cy="1395522"/>
          </a:xfrm>
          <a:prstGeom prst="rect">
            <a:avLst/>
          </a:prstGeom>
          <a:solidFill>
            <a:schemeClr val="bg1"/>
          </a:solidFill>
        </p:spPr>
        <p:txBody>
          <a:bodyPr vert="vert270" wrap="square" tIns="144000" bIns="10800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800" dirty="0">
                <a:ea typeface="+mn-lt"/>
                <a:cs typeface="+mn-lt"/>
              </a:rPr>
              <a:t>SWIFT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609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32E59-6D0B-FD5F-5044-B3EEFAC2A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D4EAA68-C7D3-A3C0-1684-E5C1FF1B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34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C312ADF0-ABF7-8F32-C4DD-60677B69F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5" y="608400"/>
            <a:ext cx="11224387" cy="705600"/>
          </a:xfrm>
        </p:spPr>
        <p:txBody>
          <a:bodyPr>
            <a:normAutofit/>
          </a:bodyPr>
          <a:lstStyle/>
          <a:p>
            <a:r>
              <a:rPr lang="en-US" altLang="zh-CN" dirty="0"/>
              <a:t>Simulation Evaluation - Standard </a:t>
            </a:r>
            <a:r>
              <a:rPr lang="en-US" altLang="zh-CN" dirty="0">
                <a:latin typeface="Trebuchet MS" panose="020B0603020202020204" pitchFamily="34" charset="0"/>
                <a:ea typeface="+mn-lt"/>
                <a:cs typeface="+mn-lt"/>
              </a:rPr>
              <a:t>ECMP Routing</a:t>
            </a:r>
            <a:endParaRPr lang="en-US" altLang="zh-CN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A6E9782-34E9-A00D-793D-6B721727D4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511928" y="3861776"/>
            <a:ext cx="5584072" cy="199550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E89A1BB-3C29-4826-0B2A-8AC06AE93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81" y="3607051"/>
            <a:ext cx="10291838" cy="28099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787BC74-6309-1354-C0F6-FFB9FF546636}"/>
              </a:ext>
            </a:extLst>
          </p:cNvPr>
          <p:cNvSpPr txBox="1"/>
          <p:nvPr/>
        </p:nvSpPr>
        <p:spPr>
          <a:xfrm>
            <a:off x="6788797" y="5782169"/>
            <a:ext cx="44967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rebuchet MS" panose="020B0603020202020204" pitchFamily="34" charset="0"/>
                <a:ea typeface="+mn-lt"/>
                <a:cs typeface="+mn-lt"/>
              </a:rPr>
              <a:t>Hadoop (50% load) + </a:t>
            </a:r>
            <a:r>
              <a:rPr lang="en-US" altLang="zh-CN" sz="2000" dirty="0" err="1">
                <a:latin typeface="Trebuchet MS" panose="020B0603020202020204" pitchFamily="34" charset="0"/>
                <a:ea typeface="+mn-lt"/>
                <a:cs typeface="+mn-lt"/>
              </a:rPr>
              <a:t>Incast</a:t>
            </a:r>
            <a:r>
              <a:rPr lang="en-US" altLang="zh-CN" sz="2000" dirty="0">
                <a:latin typeface="Trebuchet MS" panose="020B0603020202020204" pitchFamily="34" charset="0"/>
                <a:ea typeface="+mn-lt"/>
                <a:cs typeface="+mn-lt"/>
              </a:rPr>
              <a:t> (20% load)</a:t>
            </a:r>
            <a:endParaRPr lang="zh-CN" altLang="en-US" sz="2000" dirty="0">
              <a:latin typeface="Trebuchet MS" panose="020B0603020202020204" pitchFamily="34" charset="0"/>
              <a:ea typeface="+mn-lt"/>
              <a:cs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A3F3C11-4D7B-ED77-5B97-F765B9BD52B6}"/>
              </a:ext>
            </a:extLst>
          </p:cNvPr>
          <p:cNvSpPr txBox="1"/>
          <p:nvPr/>
        </p:nvSpPr>
        <p:spPr>
          <a:xfrm>
            <a:off x="1682383" y="5782169"/>
            <a:ext cx="32431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Trebuchet MS" panose="020B0603020202020204" pitchFamily="34" charset="0"/>
                <a:ea typeface="+mn-lt"/>
                <a:cs typeface="+mn-lt"/>
              </a:rPr>
              <a:t>CacheFollower at 80% load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85A9C23-93E5-D996-B4F6-6700C060A4E7}"/>
              </a:ext>
            </a:extLst>
          </p:cNvPr>
          <p:cNvSpPr txBox="1"/>
          <p:nvPr/>
        </p:nvSpPr>
        <p:spPr>
          <a:xfrm>
            <a:off x="870857" y="1365488"/>
            <a:ext cx="10000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Simulation runs on a 320-host fat-tree in ns-3.</a:t>
            </a:r>
            <a:r>
              <a:rPr lang="zh-CN" altLang="en-US" sz="24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FCT slowdown is shown.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EFEEFD0-F8EA-AE0D-C9B2-2120C3A4ECB7}"/>
              </a:ext>
            </a:extLst>
          </p:cNvPr>
          <p:cNvSpPr txBox="1"/>
          <p:nvPr/>
        </p:nvSpPr>
        <p:spPr>
          <a:xfrm>
            <a:off x="455657" y="1909229"/>
            <a:ext cx="60485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Cache Follower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vs HPCC: small flow +7.6%, large flow -62%</a:t>
            </a:r>
          </a:p>
          <a:p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	      avg −48%, tail −74%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vs HPCC* (same target): avg −19%, tail −48%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6F9188D-62E1-474D-1531-CAD90A786A60}"/>
              </a:ext>
            </a:extLst>
          </p:cNvPr>
          <p:cNvSpPr txBox="1"/>
          <p:nvPr/>
        </p:nvSpPr>
        <p:spPr>
          <a:xfrm>
            <a:off x="6598891" y="1907152"/>
            <a:ext cx="48765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Hadoop + </a:t>
            </a:r>
            <a:r>
              <a:rPr lang="en-US" altLang="zh-CN" sz="2400" b="1" dirty="0" err="1">
                <a:latin typeface="Trebuchet MS" panose="020B0603020202020204" pitchFamily="34" charset="0"/>
                <a:ea typeface="+mn-lt"/>
                <a:cs typeface="+mn-lt"/>
              </a:rPr>
              <a:t>Incast</a:t>
            </a:r>
            <a:endParaRPr lang="en-US" altLang="zh-CN" sz="2400" b="1" dirty="0">
              <a:latin typeface="Trebuchet MS" panose="020B0603020202020204" pitchFamily="34" charset="0"/>
              <a:ea typeface="+mn-lt"/>
              <a:cs typeface="+mn-lt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vs HPCC: Hadoop +23%, </a:t>
            </a:r>
            <a:r>
              <a:rPr lang="en-US" altLang="zh-CN" sz="2200" dirty="0" err="1">
                <a:latin typeface="Trebuchet MS" panose="020B0603020202020204" pitchFamily="34" charset="0"/>
                <a:ea typeface="+mn-lt"/>
                <a:cs typeface="+mn-lt"/>
              </a:rPr>
              <a:t>Incast</a:t>
            </a:r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 -53%</a:t>
            </a:r>
          </a:p>
          <a:p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	      avg −12%, tail −40%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vs HPCC*:</a:t>
            </a:r>
            <a:r>
              <a:rPr lang="zh-CN" altLang="en-US" sz="22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avg matched,</a:t>
            </a:r>
            <a:r>
              <a:rPr lang="zh-CN" altLang="en-US" sz="22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tail −21%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594C4C9-A1DD-84A3-A3B5-A9D7ECFFAB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025"/>
          <a:stretch>
            <a:fillRect/>
          </a:stretch>
        </p:blipFill>
        <p:spPr>
          <a:xfrm>
            <a:off x="6175717" y="3924538"/>
            <a:ext cx="5144979" cy="185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6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1A8BB-6754-2060-F662-D09646E97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3D444D9-5F7F-783E-9F4C-14FB16E1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35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91FE534A-257B-F7E6-D922-9A83AF460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5" y="608400"/>
            <a:ext cx="11224387" cy="705600"/>
          </a:xfrm>
        </p:spPr>
        <p:txBody>
          <a:bodyPr>
            <a:normAutofit/>
          </a:bodyPr>
          <a:lstStyle/>
          <a:p>
            <a:r>
              <a:rPr lang="en-US" altLang="zh-CN" dirty="0"/>
              <a:t>Simulation Evaluation - Per-packet Load Balancing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192A22F-BCB5-4EF6-5001-344562D000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218"/>
          <a:stretch>
            <a:fillRect/>
          </a:stretch>
        </p:blipFill>
        <p:spPr>
          <a:xfrm>
            <a:off x="3183273" y="3861776"/>
            <a:ext cx="5448084" cy="199550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20A874E-AFDD-5200-150D-64BC1775C0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751"/>
          <a:stretch>
            <a:fillRect/>
          </a:stretch>
        </p:blipFill>
        <p:spPr>
          <a:xfrm>
            <a:off x="3510401" y="3607051"/>
            <a:ext cx="5274505" cy="28099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2D847FA-E68E-E165-FF80-733321C851CC}"/>
              </a:ext>
            </a:extLst>
          </p:cNvPr>
          <p:cNvSpPr txBox="1"/>
          <p:nvPr/>
        </p:nvSpPr>
        <p:spPr>
          <a:xfrm>
            <a:off x="3400809" y="5782169"/>
            <a:ext cx="57476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Trebuchet MS" panose="020B0603020202020204" pitchFamily="34" charset="0"/>
                <a:ea typeface="+mn-lt"/>
                <a:cs typeface="+mn-lt"/>
              </a:rPr>
              <a:t>CacheFollower at 80% load w/ packet spraying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03FD6B8-656D-BEF0-84DD-46FB0F8607FE}"/>
              </a:ext>
            </a:extLst>
          </p:cNvPr>
          <p:cNvSpPr txBox="1"/>
          <p:nvPr/>
        </p:nvSpPr>
        <p:spPr>
          <a:xfrm>
            <a:off x="870857" y="1365488"/>
            <a:ext cx="10000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Simulation runs on a 320-host fat-tree in ns-3.</a:t>
            </a:r>
            <a:r>
              <a:rPr lang="zh-CN" altLang="en-US" sz="24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FCT slowdown is shown.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DB419A5-F31E-7C33-5630-BC82063DA106}"/>
              </a:ext>
            </a:extLst>
          </p:cNvPr>
          <p:cNvSpPr txBox="1"/>
          <p:nvPr/>
        </p:nvSpPr>
        <p:spPr>
          <a:xfrm>
            <a:off x="958121" y="2031405"/>
            <a:ext cx="102757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Precise-INT-based CCs break as </a:t>
            </a:r>
            <a:r>
              <a:rPr lang="en-US" altLang="zh-CN" sz="2200" dirty="0"/>
              <a:t>they needs consecutive INTs from the same port.</a:t>
            </a:r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</a:p>
          <a:p>
            <a:pPr algn="ctr"/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OSCAR vs others: avg −17% to −76%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9C5B919-3F98-7176-E068-CF7AF90ACE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1511"/>
          <a:stretch>
            <a:fillRect/>
          </a:stretch>
        </p:blipFill>
        <p:spPr>
          <a:xfrm>
            <a:off x="3510401" y="3326061"/>
            <a:ext cx="4990344" cy="28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2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EDF29-55E4-7A24-0794-82C32381A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70B4CB-569F-2655-E7DD-08BB1001A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04236F7-444B-FB3E-2196-0E685F31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36</a:t>
            </a:fld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4CEDE22-D0C1-6B7E-9FE8-F1925901286D}"/>
              </a:ext>
            </a:extLst>
          </p:cNvPr>
          <p:cNvSpPr/>
          <p:nvPr/>
        </p:nvSpPr>
        <p:spPr>
          <a:xfrm>
            <a:off x="806610" y="1569650"/>
            <a:ext cx="10457958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</a:rPr>
              <a:t>OSCAR is the first readily-deployable CC achieving O(1)-step convergence.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73F94346-4F05-F07E-FED4-EF4C3B376B5F}"/>
              </a:ext>
            </a:extLst>
          </p:cNvPr>
          <p:cNvSpPr txBox="1">
            <a:spLocks/>
          </p:cNvSpPr>
          <p:nvPr/>
        </p:nvSpPr>
        <p:spPr>
          <a:xfrm>
            <a:off x="4811526" y="4462750"/>
            <a:ext cx="2692399" cy="1059858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200" b="1" u="none" strike="noStrike" kern="1200" cap="none" spc="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4800" i="1" spc="0" dirty="0">
                <a:solidFill>
                  <a:srgbClr val="7030A0"/>
                </a:solidFill>
              </a:rPr>
              <a:t>Thanks</a:t>
            </a:r>
            <a:r>
              <a:rPr lang="zh-CN" altLang="en-US" sz="4800" i="1" spc="0" dirty="0">
                <a:solidFill>
                  <a:srgbClr val="7030A0"/>
                </a:solidFill>
              </a:rPr>
              <a:t>！</a:t>
            </a:r>
            <a:endParaRPr lang="zh-CN" altLang="en-US" sz="4800" i="1" spc="0" dirty="0">
              <a:solidFill>
                <a:srgbClr val="7030A0"/>
              </a:solidFill>
              <a:cs typeface="+mj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E389E9A-7695-6604-6FD3-5B47B1827907}"/>
              </a:ext>
            </a:extLst>
          </p:cNvPr>
          <p:cNvSpPr txBox="1"/>
          <p:nvPr/>
        </p:nvSpPr>
        <p:spPr>
          <a:xfrm>
            <a:off x="806610" y="5472441"/>
            <a:ext cx="102762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rebuchet MS" panose="020B0603020202020204" pitchFamily="34" charset="0"/>
              </a:rPr>
              <a:t>Find our open-source code with a one-click script to reproduce our results at:</a:t>
            </a:r>
          </a:p>
          <a:p>
            <a:pPr algn="r"/>
            <a:r>
              <a:rPr lang="en-US" altLang="zh-CN" sz="2000" i="1" u="sng" dirty="0">
                <a:latin typeface="Trebuchet MS" panose="020B0603020202020204" pitchFamily="34" charset="0"/>
              </a:rPr>
              <a:t>https://github.com/NASA-NJU/OSCAR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8D4D7D8-FF5D-EA25-3262-150AD205C269}"/>
              </a:ext>
            </a:extLst>
          </p:cNvPr>
          <p:cNvSpPr/>
          <p:nvPr/>
        </p:nvSpPr>
        <p:spPr>
          <a:xfrm>
            <a:off x="806610" y="2093299"/>
            <a:ext cx="10883642" cy="249299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</a:rPr>
              <a:t>Contributions: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rebuchet MS" panose="020B0603020202020204" pitchFamily="34" charset="0"/>
              </a:rPr>
              <a:t>Borrowing </a:t>
            </a:r>
            <a:r>
              <a:rPr lang="en-US" altLang="zh-CN" sz="2200" b="1" dirty="0">
                <a:latin typeface="Trebuchet MS" panose="020B0603020202020204" pitchFamily="34" charset="0"/>
              </a:rPr>
              <a:t>big-O notation </a:t>
            </a:r>
            <a:r>
              <a:rPr lang="en-US" altLang="zh-CN" sz="2200" dirty="0">
                <a:latin typeface="Trebuchet MS" panose="020B0603020202020204" pitchFamily="34" charset="0"/>
              </a:rPr>
              <a:t>as a new lens to quantify CC convergence speed.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rebuchet MS" panose="020B0603020202020204" pitchFamily="34" charset="0"/>
              </a:rPr>
              <a:t>Pinpointing how and when </a:t>
            </a:r>
            <a:r>
              <a:rPr lang="en-US" altLang="zh-CN" sz="2200" b="1" dirty="0">
                <a:latin typeface="Trebuchet MS" panose="020B0603020202020204" pitchFamily="34" charset="0"/>
              </a:rPr>
              <a:t>delay </a:t>
            </a:r>
            <a:r>
              <a:rPr lang="en-US" altLang="zh-CN" sz="2200" b="1" dirty="0"/>
              <a:t>&amp;</a:t>
            </a:r>
            <a:r>
              <a:rPr lang="en-US" altLang="zh-CN" sz="2200" b="1" dirty="0">
                <a:latin typeface="Trebuchet MS" panose="020B0603020202020204" pitchFamily="34" charset="0"/>
              </a:rPr>
              <a:t> delay gradient can reach INT-level precision</a:t>
            </a:r>
            <a:r>
              <a:rPr lang="en-US" altLang="zh-CN" sz="2200" dirty="0">
                <a:latin typeface="Trebuchet MS" panose="020B0603020202020204" pitchFamily="34" charset="0"/>
              </a:rPr>
              <a:t>.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altLang="zh-CN" sz="2200" b="1" dirty="0">
                <a:latin typeface="Trebuchet MS" panose="020B0603020202020204" pitchFamily="34" charset="0"/>
              </a:rPr>
              <a:t>Novel techniques </a:t>
            </a:r>
            <a:r>
              <a:rPr lang="en-US" altLang="zh-CN" sz="2200" dirty="0">
                <a:latin typeface="Trebuchet MS" panose="020B0603020202020204" pitchFamily="34" charset="0"/>
              </a:rPr>
              <a:t>to realize OSCAR. We believe:</a:t>
            </a:r>
          </a:p>
          <a:p>
            <a:pPr marL="541338" lvl="1" indent="-274638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rebuchet MS" panose="020B0603020202020204" pitchFamily="34" charset="0"/>
              </a:rPr>
              <a:t>BLS can serve as a readily-deployable alternative to INT-based monitoring tools.</a:t>
            </a:r>
          </a:p>
          <a:p>
            <a:pPr marL="541338" lvl="1" indent="-274638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rebuchet MS" panose="020B0603020202020204" pitchFamily="34" charset="0"/>
              </a:rPr>
              <a:t>Synchronized reference state selection could be a drop-in improvement for existing CCs.</a:t>
            </a:r>
          </a:p>
        </p:txBody>
      </p:sp>
    </p:spTree>
    <p:extLst>
      <p:ext uri="{BB962C8B-B14F-4D97-AF65-F5344CB8AC3E}">
        <p14:creationId xmlns:p14="http://schemas.microsoft.com/office/powerpoint/2010/main" val="341162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96B42-C349-491D-A71F-5D78810F4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042B20E-9DBD-61B8-A1B4-96AF19B85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1DED90EA-9E0F-7ED0-5352-F63D6822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/>
              </a:rPr>
              <a:t>CC’s Convergence Speed Matters</a:t>
            </a:r>
            <a:endParaRPr lang="zh-CN" altLang="en-US" dirty="0">
              <a:solidFill>
                <a:srgbClr val="000000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979B782-3877-B2FC-BC14-FE30021E2932}"/>
              </a:ext>
            </a:extLst>
          </p:cNvPr>
          <p:cNvSpPr/>
          <p:nvPr/>
        </p:nvSpPr>
        <p:spPr>
          <a:xfrm>
            <a:off x="10821127" y="5759782"/>
            <a:ext cx="885772" cy="4898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Time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C309055-72F7-9B14-3154-5286DE6FAD35}"/>
              </a:ext>
            </a:extLst>
          </p:cNvPr>
          <p:cNvSpPr/>
          <p:nvPr/>
        </p:nvSpPr>
        <p:spPr>
          <a:xfrm>
            <a:off x="6402264" y="1485620"/>
            <a:ext cx="885772" cy="4898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Rate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B12B3BF-C093-C1DB-1656-78A6E418225B}"/>
              </a:ext>
            </a:extLst>
          </p:cNvPr>
          <p:cNvSpPr/>
          <p:nvPr/>
        </p:nvSpPr>
        <p:spPr>
          <a:xfrm>
            <a:off x="6402264" y="3269199"/>
            <a:ext cx="1080968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Line Rate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0D3F6935-8D81-1055-0461-721A2D234E11}"/>
              </a:ext>
            </a:extLst>
          </p:cNvPr>
          <p:cNvSpPr/>
          <p:nvPr/>
        </p:nvSpPr>
        <p:spPr>
          <a:xfrm>
            <a:off x="10947212" y="2544264"/>
            <a:ext cx="1054402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Target state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4C161B30-B87A-F5A5-EE73-9125B3DC766A}"/>
              </a:ext>
            </a:extLst>
          </p:cNvPr>
          <p:cNvSpPr/>
          <p:nvPr/>
        </p:nvSpPr>
        <p:spPr>
          <a:xfrm>
            <a:off x="8016760" y="1495954"/>
            <a:ext cx="1856454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Initial state of on-phase</a:t>
            </a: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0DE7E7E6-0422-3003-95A4-BA63FA8F3D20}"/>
              </a:ext>
            </a:extLst>
          </p:cNvPr>
          <p:cNvSpPr/>
          <p:nvPr/>
        </p:nvSpPr>
        <p:spPr>
          <a:xfrm flipV="1">
            <a:off x="7460397" y="3720049"/>
            <a:ext cx="3661522" cy="1862125"/>
          </a:xfrm>
          <a:custGeom>
            <a:avLst/>
            <a:gdLst>
              <a:gd name="csX0" fmla="*/ 0 w 3848100"/>
              <a:gd name="csY0" fmla="*/ 0 h 1543050"/>
              <a:gd name="csX1" fmla="*/ 0 w 3848100"/>
              <a:gd name="csY1" fmla="*/ 0 h 1543050"/>
              <a:gd name="csX2" fmla="*/ 19050 w 3848100"/>
              <a:gd name="csY2" fmla="*/ 9525 h 1543050"/>
              <a:gd name="csX3" fmla="*/ 80963 w 3848100"/>
              <a:gd name="csY3" fmla="*/ 100013 h 1543050"/>
              <a:gd name="csX4" fmla="*/ 133350 w 3848100"/>
              <a:gd name="csY4" fmla="*/ 176213 h 1543050"/>
              <a:gd name="csX5" fmla="*/ 147638 w 3848100"/>
              <a:gd name="csY5" fmla="*/ 195263 h 1543050"/>
              <a:gd name="csX6" fmla="*/ 185738 w 3848100"/>
              <a:gd name="csY6" fmla="*/ 233363 h 1543050"/>
              <a:gd name="csX7" fmla="*/ 223838 w 3848100"/>
              <a:gd name="csY7" fmla="*/ 266700 h 1543050"/>
              <a:gd name="csX8" fmla="*/ 276225 w 3848100"/>
              <a:gd name="csY8" fmla="*/ 314325 h 1543050"/>
              <a:gd name="csX9" fmla="*/ 295275 w 3848100"/>
              <a:gd name="csY9" fmla="*/ 333375 h 1543050"/>
              <a:gd name="csX10" fmla="*/ 319088 w 3848100"/>
              <a:gd name="csY10" fmla="*/ 352425 h 1543050"/>
              <a:gd name="csX11" fmla="*/ 342900 w 3848100"/>
              <a:gd name="csY11" fmla="*/ 376238 h 1543050"/>
              <a:gd name="csX12" fmla="*/ 385763 w 3848100"/>
              <a:gd name="csY12" fmla="*/ 409575 h 1543050"/>
              <a:gd name="csX13" fmla="*/ 404813 w 3848100"/>
              <a:gd name="csY13" fmla="*/ 428625 h 1543050"/>
              <a:gd name="csX14" fmla="*/ 423863 w 3848100"/>
              <a:gd name="csY14" fmla="*/ 452438 h 1543050"/>
              <a:gd name="csX15" fmla="*/ 438150 w 3848100"/>
              <a:gd name="csY15" fmla="*/ 461963 h 1543050"/>
              <a:gd name="csX16" fmla="*/ 471488 w 3848100"/>
              <a:gd name="csY16" fmla="*/ 495300 h 1543050"/>
              <a:gd name="csX17" fmla="*/ 495300 w 3848100"/>
              <a:gd name="csY17" fmla="*/ 514350 h 1543050"/>
              <a:gd name="csX18" fmla="*/ 533400 w 3848100"/>
              <a:gd name="csY18" fmla="*/ 538163 h 1543050"/>
              <a:gd name="csX19" fmla="*/ 581025 w 3848100"/>
              <a:gd name="csY19" fmla="*/ 581025 h 1543050"/>
              <a:gd name="csX20" fmla="*/ 609600 w 3848100"/>
              <a:gd name="csY20" fmla="*/ 600075 h 1543050"/>
              <a:gd name="csX21" fmla="*/ 647700 w 3848100"/>
              <a:gd name="csY21" fmla="*/ 614363 h 1543050"/>
              <a:gd name="csX22" fmla="*/ 685800 w 3848100"/>
              <a:gd name="csY22" fmla="*/ 638175 h 1543050"/>
              <a:gd name="csX23" fmla="*/ 704850 w 3848100"/>
              <a:gd name="csY23" fmla="*/ 647700 h 1543050"/>
              <a:gd name="csX24" fmla="*/ 723900 w 3848100"/>
              <a:gd name="csY24" fmla="*/ 661988 h 1543050"/>
              <a:gd name="csX25" fmla="*/ 742950 w 3848100"/>
              <a:gd name="csY25" fmla="*/ 671513 h 1543050"/>
              <a:gd name="csX26" fmla="*/ 790575 w 3848100"/>
              <a:gd name="csY26" fmla="*/ 700088 h 1543050"/>
              <a:gd name="csX27" fmla="*/ 866775 w 3848100"/>
              <a:gd name="csY27" fmla="*/ 747713 h 1543050"/>
              <a:gd name="csX28" fmla="*/ 895350 w 3848100"/>
              <a:gd name="csY28" fmla="*/ 762000 h 1543050"/>
              <a:gd name="csX29" fmla="*/ 976313 w 3848100"/>
              <a:gd name="csY29" fmla="*/ 819150 h 1543050"/>
              <a:gd name="csX30" fmla="*/ 1028700 w 3848100"/>
              <a:gd name="csY30" fmla="*/ 828675 h 1543050"/>
              <a:gd name="csX31" fmla="*/ 1090613 w 3848100"/>
              <a:gd name="csY31" fmla="*/ 852488 h 1543050"/>
              <a:gd name="csX32" fmla="*/ 1157288 w 3848100"/>
              <a:gd name="csY32" fmla="*/ 885825 h 1543050"/>
              <a:gd name="csX33" fmla="*/ 1190625 w 3848100"/>
              <a:gd name="csY33" fmla="*/ 895350 h 1543050"/>
              <a:gd name="csX34" fmla="*/ 1228725 w 3848100"/>
              <a:gd name="csY34" fmla="*/ 919163 h 1543050"/>
              <a:gd name="csX35" fmla="*/ 1271588 w 3848100"/>
              <a:gd name="csY35" fmla="*/ 933450 h 1543050"/>
              <a:gd name="csX36" fmla="*/ 1300163 w 3848100"/>
              <a:gd name="csY36" fmla="*/ 947738 h 1543050"/>
              <a:gd name="csX37" fmla="*/ 1371600 w 3848100"/>
              <a:gd name="csY37" fmla="*/ 981075 h 1543050"/>
              <a:gd name="csX38" fmla="*/ 1409700 w 3848100"/>
              <a:gd name="csY38" fmla="*/ 1004888 h 1543050"/>
              <a:gd name="csX39" fmla="*/ 1481138 w 3848100"/>
              <a:gd name="csY39" fmla="*/ 1038225 h 1543050"/>
              <a:gd name="csX40" fmla="*/ 1557338 w 3848100"/>
              <a:gd name="csY40" fmla="*/ 1071563 h 1543050"/>
              <a:gd name="csX41" fmla="*/ 1633538 w 3848100"/>
              <a:gd name="csY41" fmla="*/ 1104900 h 1543050"/>
              <a:gd name="csX42" fmla="*/ 1662113 w 3848100"/>
              <a:gd name="csY42" fmla="*/ 1114425 h 1543050"/>
              <a:gd name="csX43" fmla="*/ 1743075 w 3848100"/>
              <a:gd name="csY43" fmla="*/ 1147763 h 1543050"/>
              <a:gd name="csX44" fmla="*/ 1785938 w 3848100"/>
              <a:gd name="csY44" fmla="*/ 1166813 h 1543050"/>
              <a:gd name="csX45" fmla="*/ 1819275 w 3848100"/>
              <a:gd name="csY45" fmla="*/ 1176338 h 1543050"/>
              <a:gd name="csX46" fmla="*/ 1866900 w 3848100"/>
              <a:gd name="csY46" fmla="*/ 1195388 h 1543050"/>
              <a:gd name="csX47" fmla="*/ 1924050 w 3848100"/>
              <a:gd name="csY47" fmla="*/ 1209675 h 1543050"/>
              <a:gd name="csX48" fmla="*/ 1995488 w 3848100"/>
              <a:gd name="csY48" fmla="*/ 1238250 h 1543050"/>
              <a:gd name="csX49" fmla="*/ 2052638 w 3848100"/>
              <a:gd name="csY49" fmla="*/ 1247775 h 1543050"/>
              <a:gd name="csX50" fmla="*/ 2124075 w 3848100"/>
              <a:gd name="csY50" fmla="*/ 1266825 h 1543050"/>
              <a:gd name="csX51" fmla="*/ 2185988 w 3848100"/>
              <a:gd name="csY51" fmla="*/ 1281113 h 1543050"/>
              <a:gd name="csX52" fmla="*/ 2305050 w 3848100"/>
              <a:gd name="csY52" fmla="*/ 1304925 h 1543050"/>
              <a:gd name="csX53" fmla="*/ 2419350 w 3848100"/>
              <a:gd name="csY53" fmla="*/ 1328738 h 1543050"/>
              <a:gd name="csX54" fmla="*/ 2457450 w 3848100"/>
              <a:gd name="csY54" fmla="*/ 1338263 h 1543050"/>
              <a:gd name="csX55" fmla="*/ 2519363 w 3848100"/>
              <a:gd name="csY55" fmla="*/ 1347788 h 1543050"/>
              <a:gd name="csX56" fmla="*/ 2619375 w 3848100"/>
              <a:gd name="csY56" fmla="*/ 1381125 h 1543050"/>
              <a:gd name="csX57" fmla="*/ 2724150 w 3848100"/>
              <a:gd name="csY57" fmla="*/ 1400175 h 1543050"/>
              <a:gd name="csX58" fmla="*/ 2814638 w 3848100"/>
              <a:gd name="csY58" fmla="*/ 1428750 h 1543050"/>
              <a:gd name="csX59" fmla="*/ 2919413 w 3848100"/>
              <a:gd name="csY59" fmla="*/ 1452563 h 1543050"/>
              <a:gd name="csX60" fmla="*/ 2971800 w 3848100"/>
              <a:gd name="csY60" fmla="*/ 1457325 h 1543050"/>
              <a:gd name="csX61" fmla="*/ 3043238 w 3848100"/>
              <a:gd name="csY61" fmla="*/ 1466850 h 1543050"/>
              <a:gd name="csX62" fmla="*/ 3100388 w 3848100"/>
              <a:gd name="csY62" fmla="*/ 1471613 h 1543050"/>
              <a:gd name="csX63" fmla="*/ 3167063 w 3848100"/>
              <a:gd name="csY63" fmla="*/ 1481138 h 1543050"/>
              <a:gd name="csX64" fmla="*/ 3324225 w 3848100"/>
              <a:gd name="csY64" fmla="*/ 1495425 h 1543050"/>
              <a:gd name="csX65" fmla="*/ 3709988 w 3848100"/>
              <a:gd name="csY65" fmla="*/ 1504950 h 1543050"/>
              <a:gd name="csX66" fmla="*/ 3790950 w 3848100"/>
              <a:gd name="csY66" fmla="*/ 1519238 h 1543050"/>
              <a:gd name="csX67" fmla="*/ 3848100 w 3848100"/>
              <a:gd name="csY67" fmla="*/ 1524000 h 1543050"/>
              <a:gd name="csX68" fmla="*/ 4763 w 3848100"/>
              <a:gd name="csY68" fmla="*/ 1543050 h 1543050"/>
              <a:gd name="csX69" fmla="*/ 0 w 3848100"/>
              <a:gd name="csY69" fmla="*/ 0 h 15430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</a:cxnLst>
            <a:rect l="l" t="t" r="r" b="b"/>
            <a:pathLst>
              <a:path w="3848100" h="1543050">
                <a:moveTo>
                  <a:pt x="0" y="0"/>
                </a:moveTo>
                <a:lnTo>
                  <a:pt x="0" y="0"/>
                </a:lnTo>
                <a:cubicBezTo>
                  <a:pt x="6350" y="3175"/>
                  <a:pt x="14206" y="4335"/>
                  <a:pt x="19050" y="9525"/>
                </a:cubicBezTo>
                <a:cubicBezTo>
                  <a:pt x="70797" y="64969"/>
                  <a:pt x="56000" y="54248"/>
                  <a:pt x="80963" y="100013"/>
                </a:cubicBezTo>
                <a:cubicBezTo>
                  <a:pt x="96897" y="129225"/>
                  <a:pt x="111877" y="146932"/>
                  <a:pt x="133350" y="176213"/>
                </a:cubicBezTo>
                <a:cubicBezTo>
                  <a:pt x="138044" y="182614"/>
                  <a:pt x="142025" y="189650"/>
                  <a:pt x="147638" y="195263"/>
                </a:cubicBezTo>
                <a:cubicBezTo>
                  <a:pt x="160338" y="207963"/>
                  <a:pt x="174518" y="219338"/>
                  <a:pt x="185738" y="233363"/>
                </a:cubicBezTo>
                <a:cubicBezTo>
                  <a:pt x="209223" y="262719"/>
                  <a:pt x="195696" y="252629"/>
                  <a:pt x="223838" y="266700"/>
                </a:cubicBezTo>
                <a:cubicBezTo>
                  <a:pt x="269018" y="320918"/>
                  <a:pt x="224371" y="272842"/>
                  <a:pt x="276225" y="314325"/>
                </a:cubicBezTo>
                <a:cubicBezTo>
                  <a:pt x="283237" y="319935"/>
                  <a:pt x="288563" y="327409"/>
                  <a:pt x="295275" y="333375"/>
                </a:cubicBezTo>
                <a:cubicBezTo>
                  <a:pt x="302873" y="340128"/>
                  <a:pt x="311532" y="345625"/>
                  <a:pt x="319088" y="352425"/>
                </a:cubicBezTo>
                <a:cubicBezTo>
                  <a:pt x="327432" y="359934"/>
                  <a:pt x="334377" y="368933"/>
                  <a:pt x="342900" y="376238"/>
                </a:cubicBezTo>
                <a:cubicBezTo>
                  <a:pt x="356643" y="388018"/>
                  <a:pt x="372964" y="396776"/>
                  <a:pt x="385763" y="409575"/>
                </a:cubicBezTo>
                <a:cubicBezTo>
                  <a:pt x="392113" y="415925"/>
                  <a:pt x="398847" y="421913"/>
                  <a:pt x="404813" y="428625"/>
                </a:cubicBezTo>
                <a:cubicBezTo>
                  <a:pt x="411566" y="436223"/>
                  <a:pt x="416675" y="445250"/>
                  <a:pt x="423863" y="452438"/>
                </a:cubicBezTo>
                <a:cubicBezTo>
                  <a:pt x="427910" y="456485"/>
                  <a:pt x="433896" y="458134"/>
                  <a:pt x="438150" y="461963"/>
                </a:cubicBezTo>
                <a:cubicBezTo>
                  <a:pt x="449831" y="472476"/>
                  <a:pt x="459903" y="484681"/>
                  <a:pt x="471488" y="495300"/>
                </a:cubicBezTo>
                <a:cubicBezTo>
                  <a:pt x="478981" y="502169"/>
                  <a:pt x="486943" y="508564"/>
                  <a:pt x="495300" y="514350"/>
                </a:cubicBezTo>
                <a:cubicBezTo>
                  <a:pt x="507614" y="522875"/>
                  <a:pt x="522810" y="527573"/>
                  <a:pt x="533400" y="538163"/>
                </a:cubicBezTo>
                <a:cubicBezTo>
                  <a:pt x="552654" y="557417"/>
                  <a:pt x="557374" y="563287"/>
                  <a:pt x="581025" y="581025"/>
                </a:cubicBezTo>
                <a:cubicBezTo>
                  <a:pt x="590183" y="587894"/>
                  <a:pt x="599361" y="594955"/>
                  <a:pt x="609600" y="600075"/>
                </a:cubicBezTo>
                <a:cubicBezTo>
                  <a:pt x="621732" y="606141"/>
                  <a:pt x="635568" y="608297"/>
                  <a:pt x="647700" y="614363"/>
                </a:cubicBezTo>
                <a:cubicBezTo>
                  <a:pt x="661095" y="621061"/>
                  <a:pt x="672864" y="630629"/>
                  <a:pt x="685800" y="638175"/>
                </a:cubicBezTo>
                <a:cubicBezTo>
                  <a:pt x="691932" y="641752"/>
                  <a:pt x="698830" y="643937"/>
                  <a:pt x="704850" y="647700"/>
                </a:cubicBezTo>
                <a:cubicBezTo>
                  <a:pt x="711581" y="651907"/>
                  <a:pt x="717169" y="657781"/>
                  <a:pt x="723900" y="661988"/>
                </a:cubicBezTo>
                <a:cubicBezTo>
                  <a:pt x="729920" y="665751"/>
                  <a:pt x="736786" y="667991"/>
                  <a:pt x="742950" y="671513"/>
                </a:cubicBezTo>
                <a:cubicBezTo>
                  <a:pt x="759024" y="680698"/>
                  <a:pt x="775171" y="689819"/>
                  <a:pt x="790575" y="700088"/>
                </a:cubicBezTo>
                <a:cubicBezTo>
                  <a:pt x="827436" y="724661"/>
                  <a:pt x="830940" y="728417"/>
                  <a:pt x="866775" y="747713"/>
                </a:cubicBezTo>
                <a:cubicBezTo>
                  <a:pt x="876151" y="752762"/>
                  <a:pt x="886392" y="756241"/>
                  <a:pt x="895350" y="762000"/>
                </a:cubicBezTo>
                <a:cubicBezTo>
                  <a:pt x="913139" y="773435"/>
                  <a:pt x="957071" y="811453"/>
                  <a:pt x="976313" y="819150"/>
                </a:cubicBezTo>
                <a:cubicBezTo>
                  <a:pt x="992792" y="825742"/>
                  <a:pt x="1011238" y="825500"/>
                  <a:pt x="1028700" y="828675"/>
                </a:cubicBezTo>
                <a:cubicBezTo>
                  <a:pt x="1074141" y="855940"/>
                  <a:pt x="1028821" y="831891"/>
                  <a:pt x="1090613" y="852488"/>
                </a:cubicBezTo>
                <a:cubicBezTo>
                  <a:pt x="1152720" y="873190"/>
                  <a:pt x="1095450" y="859323"/>
                  <a:pt x="1157288" y="885825"/>
                </a:cubicBezTo>
                <a:cubicBezTo>
                  <a:pt x="1167911" y="890378"/>
                  <a:pt x="1179513" y="892175"/>
                  <a:pt x="1190625" y="895350"/>
                </a:cubicBezTo>
                <a:cubicBezTo>
                  <a:pt x="1203325" y="903288"/>
                  <a:pt x="1215174" y="912786"/>
                  <a:pt x="1228725" y="919163"/>
                </a:cubicBezTo>
                <a:cubicBezTo>
                  <a:pt x="1242352" y="925576"/>
                  <a:pt x="1257605" y="927857"/>
                  <a:pt x="1271588" y="933450"/>
                </a:cubicBezTo>
                <a:cubicBezTo>
                  <a:pt x="1281476" y="937405"/>
                  <a:pt x="1290494" y="943275"/>
                  <a:pt x="1300163" y="947738"/>
                </a:cubicBezTo>
                <a:cubicBezTo>
                  <a:pt x="1335920" y="964241"/>
                  <a:pt x="1335173" y="960584"/>
                  <a:pt x="1371600" y="981075"/>
                </a:cubicBezTo>
                <a:cubicBezTo>
                  <a:pt x="1384653" y="988417"/>
                  <a:pt x="1396647" y="997546"/>
                  <a:pt x="1409700" y="1004888"/>
                </a:cubicBezTo>
                <a:cubicBezTo>
                  <a:pt x="1448375" y="1026643"/>
                  <a:pt x="1443467" y="1020645"/>
                  <a:pt x="1481138" y="1038225"/>
                </a:cubicBezTo>
                <a:cubicBezTo>
                  <a:pt x="1609705" y="1098222"/>
                  <a:pt x="1431113" y="1018969"/>
                  <a:pt x="1557338" y="1071563"/>
                </a:cubicBezTo>
                <a:cubicBezTo>
                  <a:pt x="1582930" y="1082226"/>
                  <a:pt x="1607236" y="1096133"/>
                  <a:pt x="1633538" y="1104900"/>
                </a:cubicBezTo>
                <a:cubicBezTo>
                  <a:pt x="1643063" y="1108075"/>
                  <a:pt x="1652763" y="1110766"/>
                  <a:pt x="1662113" y="1114425"/>
                </a:cubicBezTo>
                <a:cubicBezTo>
                  <a:pt x="1689292" y="1125060"/>
                  <a:pt x="1716196" y="1136391"/>
                  <a:pt x="1743075" y="1147763"/>
                </a:cubicBezTo>
                <a:cubicBezTo>
                  <a:pt x="1757474" y="1153855"/>
                  <a:pt x="1770904" y="1162518"/>
                  <a:pt x="1785938" y="1166813"/>
                </a:cubicBezTo>
                <a:cubicBezTo>
                  <a:pt x="1797050" y="1169988"/>
                  <a:pt x="1808377" y="1172492"/>
                  <a:pt x="1819275" y="1176338"/>
                </a:cubicBezTo>
                <a:cubicBezTo>
                  <a:pt x="1835398" y="1182029"/>
                  <a:pt x="1850607" y="1190204"/>
                  <a:pt x="1866900" y="1195388"/>
                </a:cubicBezTo>
                <a:cubicBezTo>
                  <a:pt x="1885612" y="1201342"/>
                  <a:pt x="1905421" y="1203466"/>
                  <a:pt x="1924050" y="1209675"/>
                </a:cubicBezTo>
                <a:cubicBezTo>
                  <a:pt x="1948381" y="1217785"/>
                  <a:pt x="1970898" y="1230964"/>
                  <a:pt x="1995488" y="1238250"/>
                </a:cubicBezTo>
                <a:cubicBezTo>
                  <a:pt x="2014005" y="1243737"/>
                  <a:pt x="2033785" y="1243585"/>
                  <a:pt x="2052638" y="1247775"/>
                </a:cubicBezTo>
                <a:cubicBezTo>
                  <a:pt x="2076696" y="1253121"/>
                  <a:pt x="2100166" y="1260848"/>
                  <a:pt x="2124075" y="1266825"/>
                </a:cubicBezTo>
                <a:cubicBezTo>
                  <a:pt x="2144623" y="1271962"/>
                  <a:pt x="2165486" y="1275798"/>
                  <a:pt x="2185988" y="1281113"/>
                </a:cubicBezTo>
                <a:cubicBezTo>
                  <a:pt x="2282647" y="1306173"/>
                  <a:pt x="2219687" y="1297166"/>
                  <a:pt x="2305050" y="1304925"/>
                </a:cubicBezTo>
                <a:cubicBezTo>
                  <a:pt x="2343150" y="1312863"/>
                  <a:pt x="2381594" y="1319299"/>
                  <a:pt x="2419350" y="1328738"/>
                </a:cubicBezTo>
                <a:cubicBezTo>
                  <a:pt x="2432050" y="1331913"/>
                  <a:pt x="2444590" y="1335814"/>
                  <a:pt x="2457450" y="1338263"/>
                </a:cubicBezTo>
                <a:cubicBezTo>
                  <a:pt x="2477962" y="1342170"/>
                  <a:pt x="2498921" y="1343529"/>
                  <a:pt x="2519363" y="1347788"/>
                </a:cubicBezTo>
                <a:cubicBezTo>
                  <a:pt x="2609996" y="1366669"/>
                  <a:pt x="2534399" y="1355262"/>
                  <a:pt x="2619375" y="1381125"/>
                </a:cubicBezTo>
                <a:cubicBezTo>
                  <a:pt x="2666390" y="1395434"/>
                  <a:pt x="2679856" y="1395254"/>
                  <a:pt x="2724150" y="1400175"/>
                </a:cubicBezTo>
                <a:cubicBezTo>
                  <a:pt x="2798252" y="1429816"/>
                  <a:pt x="2744052" y="1411103"/>
                  <a:pt x="2814638" y="1428750"/>
                </a:cubicBezTo>
                <a:cubicBezTo>
                  <a:pt x="2869420" y="1442446"/>
                  <a:pt x="2863659" y="1444961"/>
                  <a:pt x="2919413" y="1452563"/>
                </a:cubicBezTo>
                <a:cubicBezTo>
                  <a:pt x="2936787" y="1454932"/>
                  <a:pt x="2954381" y="1455315"/>
                  <a:pt x="2971800" y="1457325"/>
                </a:cubicBezTo>
                <a:cubicBezTo>
                  <a:pt x="2995665" y="1460079"/>
                  <a:pt x="3019362" y="1464197"/>
                  <a:pt x="3043238" y="1466850"/>
                </a:cubicBezTo>
                <a:cubicBezTo>
                  <a:pt x="3062237" y="1468961"/>
                  <a:pt x="3081398" y="1469422"/>
                  <a:pt x="3100388" y="1471613"/>
                </a:cubicBezTo>
                <a:cubicBezTo>
                  <a:pt x="3122691" y="1474186"/>
                  <a:pt x="3144766" y="1478515"/>
                  <a:pt x="3167063" y="1481138"/>
                </a:cubicBezTo>
                <a:cubicBezTo>
                  <a:pt x="3183221" y="1483039"/>
                  <a:pt x="3295164" y="1494498"/>
                  <a:pt x="3324225" y="1495425"/>
                </a:cubicBezTo>
                <a:lnTo>
                  <a:pt x="3709988" y="1504950"/>
                </a:lnTo>
                <a:cubicBezTo>
                  <a:pt x="3738523" y="1510658"/>
                  <a:pt x="3759730" y="1515166"/>
                  <a:pt x="3790950" y="1519238"/>
                </a:cubicBezTo>
                <a:cubicBezTo>
                  <a:pt x="3828562" y="1524144"/>
                  <a:pt x="3827284" y="1524000"/>
                  <a:pt x="3848100" y="1524000"/>
                </a:cubicBezTo>
                <a:lnTo>
                  <a:pt x="4763" y="1543050"/>
                </a:lnTo>
                <a:cubicBezTo>
                  <a:pt x="3175" y="1028700"/>
                  <a:pt x="1588" y="514350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477CB278-A624-71A6-2DBF-E1FD387D482E}"/>
              </a:ext>
            </a:extLst>
          </p:cNvPr>
          <p:cNvSpPr/>
          <p:nvPr/>
        </p:nvSpPr>
        <p:spPr>
          <a:xfrm>
            <a:off x="7460396" y="1929074"/>
            <a:ext cx="3744748" cy="1790978"/>
          </a:xfrm>
          <a:custGeom>
            <a:avLst/>
            <a:gdLst>
              <a:gd name="csX0" fmla="*/ 9525 w 3590925"/>
              <a:gd name="csY0" fmla="*/ 0 h 1547953"/>
              <a:gd name="csX1" fmla="*/ 9525 w 3590925"/>
              <a:gd name="csY1" fmla="*/ 0 h 1547953"/>
              <a:gd name="csX2" fmla="*/ 28575 w 3590925"/>
              <a:gd name="csY2" fmla="*/ 9525 h 1547953"/>
              <a:gd name="csX3" fmla="*/ 90488 w 3590925"/>
              <a:gd name="csY3" fmla="*/ 104775 h 1547953"/>
              <a:gd name="csX4" fmla="*/ 138113 w 3590925"/>
              <a:gd name="csY4" fmla="*/ 171450 h 1547953"/>
              <a:gd name="csX5" fmla="*/ 161925 w 3590925"/>
              <a:gd name="csY5" fmla="*/ 195263 h 1547953"/>
              <a:gd name="csX6" fmla="*/ 204788 w 3590925"/>
              <a:gd name="csY6" fmla="*/ 257175 h 1547953"/>
              <a:gd name="csX7" fmla="*/ 228600 w 3590925"/>
              <a:gd name="csY7" fmla="*/ 285750 h 1547953"/>
              <a:gd name="csX8" fmla="*/ 247650 w 3590925"/>
              <a:gd name="csY8" fmla="*/ 319088 h 1547953"/>
              <a:gd name="csX9" fmla="*/ 271463 w 3590925"/>
              <a:gd name="csY9" fmla="*/ 342900 h 1547953"/>
              <a:gd name="csX10" fmla="*/ 342900 w 3590925"/>
              <a:gd name="csY10" fmla="*/ 404813 h 1547953"/>
              <a:gd name="csX11" fmla="*/ 381000 w 3590925"/>
              <a:gd name="csY11" fmla="*/ 438150 h 1547953"/>
              <a:gd name="csX12" fmla="*/ 419100 w 3590925"/>
              <a:gd name="csY12" fmla="*/ 471488 h 1547953"/>
              <a:gd name="csX13" fmla="*/ 452438 w 3590925"/>
              <a:gd name="csY13" fmla="*/ 495300 h 1547953"/>
              <a:gd name="csX14" fmla="*/ 481013 w 3590925"/>
              <a:gd name="csY14" fmla="*/ 519113 h 1547953"/>
              <a:gd name="csX15" fmla="*/ 566738 w 3590925"/>
              <a:gd name="csY15" fmla="*/ 571500 h 1547953"/>
              <a:gd name="csX16" fmla="*/ 614363 w 3590925"/>
              <a:gd name="csY16" fmla="*/ 590550 h 1547953"/>
              <a:gd name="csX17" fmla="*/ 671513 w 3590925"/>
              <a:gd name="csY17" fmla="*/ 623888 h 1547953"/>
              <a:gd name="csX18" fmla="*/ 800100 w 3590925"/>
              <a:gd name="csY18" fmla="*/ 685800 h 1547953"/>
              <a:gd name="csX19" fmla="*/ 838200 w 3590925"/>
              <a:gd name="csY19" fmla="*/ 700088 h 1547953"/>
              <a:gd name="csX20" fmla="*/ 871538 w 3590925"/>
              <a:gd name="csY20" fmla="*/ 719138 h 1547953"/>
              <a:gd name="csX21" fmla="*/ 976313 w 3590925"/>
              <a:gd name="csY21" fmla="*/ 771525 h 1547953"/>
              <a:gd name="csX22" fmla="*/ 1009650 w 3590925"/>
              <a:gd name="csY22" fmla="*/ 795338 h 1547953"/>
              <a:gd name="csX23" fmla="*/ 1119188 w 3590925"/>
              <a:gd name="csY23" fmla="*/ 852488 h 1547953"/>
              <a:gd name="csX24" fmla="*/ 1185863 w 3590925"/>
              <a:gd name="csY24" fmla="*/ 885825 h 1547953"/>
              <a:gd name="csX25" fmla="*/ 1309688 w 3590925"/>
              <a:gd name="csY25" fmla="*/ 942975 h 1547953"/>
              <a:gd name="csX26" fmla="*/ 1376363 w 3590925"/>
              <a:gd name="csY26" fmla="*/ 971550 h 1547953"/>
              <a:gd name="csX27" fmla="*/ 1452563 w 3590925"/>
              <a:gd name="csY27" fmla="*/ 1004888 h 1547953"/>
              <a:gd name="csX28" fmla="*/ 1533525 w 3590925"/>
              <a:gd name="csY28" fmla="*/ 1042988 h 1547953"/>
              <a:gd name="csX29" fmla="*/ 1714500 w 3590925"/>
              <a:gd name="csY29" fmla="*/ 1114425 h 1547953"/>
              <a:gd name="csX30" fmla="*/ 1785938 w 3590925"/>
              <a:gd name="csY30" fmla="*/ 1143000 h 1547953"/>
              <a:gd name="csX31" fmla="*/ 1881188 w 3590925"/>
              <a:gd name="csY31" fmla="*/ 1176338 h 1547953"/>
              <a:gd name="csX32" fmla="*/ 1971675 w 3590925"/>
              <a:gd name="csY32" fmla="*/ 1200150 h 1547953"/>
              <a:gd name="csX33" fmla="*/ 2033588 w 3590925"/>
              <a:gd name="csY33" fmla="*/ 1223963 h 1547953"/>
              <a:gd name="csX34" fmla="*/ 2124075 w 3590925"/>
              <a:gd name="csY34" fmla="*/ 1247775 h 1547953"/>
              <a:gd name="csX35" fmla="*/ 2190750 w 3590925"/>
              <a:gd name="csY35" fmla="*/ 1271588 h 1547953"/>
              <a:gd name="csX36" fmla="*/ 2257425 w 3590925"/>
              <a:gd name="csY36" fmla="*/ 1290638 h 1547953"/>
              <a:gd name="csX37" fmla="*/ 2366963 w 3590925"/>
              <a:gd name="csY37" fmla="*/ 1333500 h 1547953"/>
              <a:gd name="csX38" fmla="*/ 2728913 w 3590925"/>
              <a:gd name="csY38" fmla="*/ 1419225 h 1547953"/>
              <a:gd name="csX39" fmla="*/ 2876550 w 3590925"/>
              <a:gd name="csY39" fmla="*/ 1443038 h 1547953"/>
              <a:gd name="csX40" fmla="*/ 2962275 w 3590925"/>
              <a:gd name="csY40" fmla="*/ 1447800 h 1547953"/>
              <a:gd name="csX41" fmla="*/ 3152775 w 3590925"/>
              <a:gd name="csY41" fmla="*/ 1490663 h 1547953"/>
              <a:gd name="csX42" fmla="*/ 3267075 w 3590925"/>
              <a:gd name="csY42" fmla="*/ 1509713 h 1547953"/>
              <a:gd name="csX43" fmla="*/ 3333750 w 3590925"/>
              <a:gd name="csY43" fmla="*/ 1519238 h 1547953"/>
              <a:gd name="csX44" fmla="*/ 3376613 w 3590925"/>
              <a:gd name="csY44" fmla="*/ 1528763 h 1547953"/>
              <a:gd name="csX45" fmla="*/ 3514725 w 3590925"/>
              <a:gd name="csY45" fmla="*/ 1538288 h 1547953"/>
              <a:gd name="csX46" fmla="*/ 3571875 w 3590925"/>
              <a:gd name="csY46" fmla="*/ 1543050 h 1547953"/>
              <a:gd name="csX47" fmla="*/ 3590925 w 3590925"/>
              <a:gd name="csY47" fmla="*/ 1547813 h 1547953"/>
              <a:gd name="csX48" fmla="*/ 0 w 3590925"/>
              <a:gd name="csY48" fmla="*/ 1547813 h 1547953"/>
              <a:gd name="csX49" fmla="*/ 9525 w 3590925"/>
              <a:gd name="csY49" fmla="*/ 0 h 15479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</a:cxnLst>
            <a:rect l="l" t="t" r="r" b="b"/>
            <a:pathLst>
              <a:path w="3590925" h="1547953">
                <a:moveTo>
                  <a:pt x="9525" y="0"/>
                </a:moveTo>
                <a:lnTo>
                  <a:pt x="9525" y="0"/>
                </a:lnTo>
                <a:cubicBezTo>
                  <a:pt x="15875" y="3175"/>
                  <a:pt x="23232" y="4850"/>
                  <a:pt x="28575" y="9525"/>
                </a:cubicBezTo>
                <a:cubicBezTo>
                  <a:pt x="47741" y="26296"/>
                  <a:pt x="89469" y="103101"/>
                  <a:pt x="90488" y="104775"/>
                </a:cubicBezTo>
                <a:cubicBezTo>
                  <a:pt x="111045" y="138548"/>
                  <a:pt x="112847" y="143657"/>
                  <a:pt x="138113" y="171450"/>
                </a:cubicBezTo>
                <a:cubicBezTo>
                  <a:pt x="145664" y="179756"/>
                  <a:pt x="155033" y="186402"/>
                  <a:pt x="161925" y="195263"/>
                </a:cubicBezTo>
                <a:cubicBezTo>
                  <a:pt x="177335" y="215076"/>
                  <a:pt x="188719" y="237892"/>
                  <a:pt x="204788" y="257175"/>
                </a:cubicBezTo>
                <a:cubicBezTo>
                  <a:pt x="212725" y="266700"/>
                  <a:pt x="221543" y="275556"/>
                  <a:pt x="228600" y="285750"/>
                </a:cubicBezTo>
                <a:cubicBezTo>
                  <a:pt x="235885" y="296273"/>
                  <a:pt x="239971" y="308849"/>
                  <a:pt x="247650" y="319088"/>
                </a:cubicBezTo>
                <a:cubicBezTo>
                  <a:pt x="254385" y="328068"/>
                  <a:pt x="263119" y="335391"/>
                  <a:pt x="271463" y="342900"/>
                </a:cubicBezTo>
                <a:cubicBezTo>
                  <a:pt x="294885" y="363980"/>
                  <a:pt x="319122" y="384136"/>
                  <a:pt x="342900" y="404813"/>
                </a:cubicBezTo>
                <a:lnTo>
                  <a:pt x="381000" y="438150"/>
                </a:lnTo>
                <a:cubicBezTo>
                  <a:pt x="393700" y="449263"/>
                  <a:pt x="405368" y="461680"/>
                  <a:pt x="419100" y="471488"/>
                </a:cubicBezTo>
                <a:cubicBezTo>
                  <a:pt x="430213" y="479425"/>
                  <a:pt x="441614" y="486974"/>
                  <a:pt x="452438" y="495300"/>
                </a:cubicBezTo>
                <a:cubicBezTo>
                  <a:pt x="462266" y="502860"/>
                  <a:pt x="471015" y="511781"/>
                  <a:pt x="481013" y="519113"/>
                </a:cubicBezTo>
                <a:cubicBezTo>
                  <a:pt x="503810" y="535831"/>
                  <a:pt x="540908" y="559265"/>
                  <a:pt x="566738" y="571500"/>
                </a:cubicBezTo>
                <a:cubicBezTo>
                  <a:pt x="582190" y="578819"/>
                  <a:pt x="599070" y="582904"/>
                  <a:pt x="614363" y="590550"/>
                </a:cubicBezTo>
                <a:cubicBezTo>
                  <a:pt x="634089" y="600413"/>
                  <a:pt x="651642" y="614321"/>
                  <a:pt x="671513" y="623888"/>
                </a:cubicBezTo>
                <a:cubicBezTo>
                  <a:pt x="714375" y="644525"/>
                  <a:pt x="755557" y="669096"/>
                  <a:pt x="800100" y="685800"/>
                </a:cubicBezTo>
                <a:cubicBezTo>
                  <a:pt x="812800" y="690563"/>
                  <a:pt x="825909" y="694352"/>
                  <a:pt x="838200" y="700088"/>
                </a:cubicBezTo>
                <a:cubicBezTo>
                  <a:pt x="849798" y="705501"/>
                  <a:pt x="860170" y="713258"/>
                  <a:pt x="871538" y="719138"/>
                </a:cubicBezTo>
                <a:cubicBezTo>
                  <a:pt x="906221" y="737077"/>
                  <a:pt x="944539" y="748829"/>
                  <a:pt x="976313" y="771525"/>
                </a:cubicBezTo>
                <a:cubicBezTo>
                  <a:pt x="987425" y="779463"/>
                  <a:pt x="997893" y="788391"/>
                  <a:pt x="1009650" y="795338"/>
                </a:cubicBezTo>
                <a:cubicBezTo>
                  <a:pt x="1040429" y="813526"/>
                  <a:pt x="1084933" y="835361"/>
                  <a:pt x="1119188" y="852488"/>
                </a:cubicBezTo>
                <a:lnTo>
                  <a:pt x="1185863" y="885825"/>
                </a:lnTo>
                <a:lnTo>
                  <a:pt x="1309688" y="942975"/>
                </a:lnTo>
                <a:cubicBezTo>
                  <a:pt x="1331784" y="952795"/>
                  <a:pt x="1354176" y="961936"/>
                  <a:pt x="1376363" y="971550"/>
                </a:cubicBezTo>
                <a:lnTo>
                  <a:pt x="1452563" y="1004888"/>
                </a:lnTo>
                <a:cubicBezTo>
                  <a:pt x="1479716" y="1017230"/>
                  <a:pt x="1505782" y="1032037"/>
                  <a:pt x="1533525" y="1042988"/>
                </a:cubicBezTo>
                <a:lnTo>
                  <a:pt x="1714500" y="1114425"/>
                </a:lnTo>
                <a:cubicBezTo>
                  <a:pt x="1738344" y="1123872"/>
                  <a:pt x="1761731" y="1134527"/>
                  <a:pt x="1785938" y="1143000"/>
                </a:cubicBezTo>
                <a:cubicBezTo>
                  <a:pt x="1817688" y="1154113"/>
                  <a:pt x="1848657" y="1167777"/>
                  <a:pt x="1881188" y="1176338"/>
                </a:cubicBezTo>
                <a:cubicBezTo>
                  <a:pt x="1911350" y="1184275"/>
                  <a:pt x="1942565" y="1188954"/>
                  <a:pt x="1971675" y="1200150"/>
                </a:cubicBezTo>
                <a:cubicBezTo>
                  <a:pt x="1992313" y="1208088"/>
                  <a:pt x="2012483" y="1217368"/>
                  <a:pt x="2033588" y="1223963"/>
                </a:cubicBezTo>
                <a:cubicBezTo>
                  <a:pt x="2063357" y="1233266"/>
                  <a:pt x="2094226" y="1238730"/>
                  <a:pt x="2124075" y="1247775"/>
                </a:cubicBezTo>
                <a:cubicBezTo>
                  <a:pt x="2146661" y="1254619"/>
                  <a:pt x="2168282" y="1264366"/>
                  <a:pt x="2190750" y="1271588"/>
                </a:cubicBezTo>
                <a:cubicBezTo>
                  <a:pt x="2212755" y="1278661"/>
                  <a:pt x="2235618" y="1282976"/>
                  <a:pt x="2257425" y="1290638"/>
                </a:cubicBezTo>
                <a:cubicBezTo>
                  <a:pt x="2294417" y="1303635"/>
                  <a:pt x="2329767" y="1321101"/>
                  <a:pt x="2366963" y="1333500"/>
                </a:cubicBezTo>
                <a:cubicBezTo>
                  <a:pt x="2462967" y="1365501"/>
                  <a:pt x="2652357" y="1405715"/>
                  <a:pt x="2728913" y="1419225"/>
                </a:cubicBezTo>
                <a:cubicBezTo>
                  <a:pt x="2764014" y="1425420"/>
                  <a:pt x="2838429" y="1439464"/>
                  <a:pt x="2876550" y="1443038"/>
                </a:cubicBezTo>
                <a:cubicBezTo>
                  <a:pt x="2905044" y="1445709"/>
                  <a:pt x="2933700" y="1446213"/>
                  <a:pt x="2962275" y="1447800"/>
                </a:cubicBezTo>
                <a:cubicBezTo>
                  <a:pt x="3027424" y="1463312"/>
                  <a:pt x="3087082" y="1478441"/>
                  <a:pt x="3152775" y="1490663"/>
                </a:cubicBezTo>
                <a:cubicBezTo>
                  <a:pt x="3190749" y="1497728"/>
                  <a:pt x="3228922" y="1503689"/>
                  <a:pt x="3267075" y="1509713"/>
                </a:cubicBezTo>
                <a:cubicBezTo>
                  <a:pt x="3289251" y="1513214"/>
                  <a:pt x="3311631" y="1515391"/>
                  <a:pt x="3333750" y="1519238"/>
                </a:cubicBezTo>
                <a:cubicBezTo>
                  <a:pt x="3348170" y="1521746"/>
                  <a:pt x="3362057" y="1527231"/>
                  <a:pt x="3376613" y="1528763"/>
                </a:cubicBezTo>
                <a:cubicBezTo>
                  <a:pt x="3422506" y="1533594"/>
                  <a:pt x="3468738" y="1534456"/>
                  <a:pt x="3514725" y="1538288"/>
                </a:cubicBezTo>
                <a:lnTo>
                  <a:pt x="3571875" y="1543050"/>
                </a:lnTo>
                <a:cubicBezTo>
                  <a:pt x="3584240" y="1549233"/>
                  <a:pt x="3577850" y="1547813"/>
                  <a:pt x="3590925" y="1547813"/>
                </a:cubicBezTo>
                <a:lnTo>
                  <a:pt x="0" y="1547813"/>
                </a:lnTo>
                <a:lnTo>
                  <a:pt x="9525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5033F491-AEED-478B-0719-2F484BB2FEB5}"/>
              </a:ext>
            </a:extLst>
          </p:cNvPr>
          <p:cNvCxnSpPr>
            <a:cxnSpLocks/>
          </p:cNvCxnSpPr>
          <p:nvPr/>
        </p:nvCxnSpPr>
        <p:spPr>
          <a:xfrm flipV="1">
            <a:off x="7449075" y="1642649"/>
            <a:ext cx="0" cy="40326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6DA093E1-AFFB-64A0-9B21-49A069AF207A}"/>
              </a:ext>
            </a:extLst>
          </p:cNvPr>
          <p:cNvCxnSpPr>
            <a:cxnSpLocks/>
          </p:cNvCxnSpPr>
          <p:nvPr/>
        </p:nvCxnSpPr>
        <p:spPr>
          <a:xfrm>
            <a:off x="7449075" y="5675251"/>
            <a:ext cx="39050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4A1CD0F-152A-F6A5-5E01-327E80E91C51}"/>
              </a:ext>
            </a:extLst>
          </p:cNvPr>
          <p:cNvCxnSpPr>
            <a:cxnSpLocks/>
          </p:cNvCxnSpPr>
          <p:nvPr/>
        </p:nvCxnSpPr>
        <p:spPr>
          <a:xfrm>
            <a:off x="7449075" y="3720051"/>
            <a:ext cx="3804797" cy="0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68F10496-22B4-A5BB-66A7-7352CC5BDD3D}"/>
              </a:ext>
            </a:extLst>
          </p:cNvPr>
          <p:cNvCxnSpPr>
            <a:cxnSpLocks/>
          </p:cNvCxnSpPr>
          <p:nvPr/>
        </p:nvCxnSpPr>
        <p:spPr>
          <a:xfrm flipH="1">
            <a:off x="11253872" y="3339907"/>
            <a:ext cx="220541" cy="31904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CD434722-DCAA-2727-7584-FD909BAC2DC7}"/>
              </a:ext>
            </a:extLst>
          </p:cNvPr>
          <p:cNvSpPr/>
          <p:nvPr/>
        </p:nvSpPr>
        <p:spPr>
          <a:xfrm>
            <a:off x="7906814" y="4873209"/>
            <a:ext cx="2101240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Initial state of off-phase</a:t>
            </a:r>
          </a:p>
        </p:txBody>
      </p: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4A40BF05-67D0-D2F2-D76A-80EF734A0BE6}"/>
              </a:ext>
            </a:extLst>
          </p:cNvPr>
          <p:cNvCxnSpPr>
            <a:cxnSpLocks/>
          </p:cNvCxnSpPr>
          <p:nvPr/>
        </p:nvCxnSpPr>
        <p:spPr>
          <a:xfrm flipH="1">
            <a:off x="7544182" y="5441199"/>
            <a:ext cx="352995" cy="703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!!arrow1">
            <a:extLst>
              <a:ext uri="{FF2B5EF4-FFF2-40B4-BE49-F238E27FC236}">
                <a16:creationId xmlns:a16="http://schemas.microsoft.com/office/drawing/2014/main" id="{F85A81F0-2453-0ABC-BE46-FA55153C8770}"/>
              </a:ext>
            </a:extLst>
          </p:cNvPr>
          <p:cNvCxnSpPr>
            <a:cxnSpLocks/>
          </p:cNvCxnSpPr>
          <p:nvPr/>
        </p:nvCxnSpPr>
        <p:spPr>
          <a:xfrm flipH="1">
            <a:off x="7663506" y="1895629"/>
            <a:ext cx="341934" cy="118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左大括号 1">
            <a:extLst>
              <a:ext uri="{FF2B5EF4-FFF2-40B4-BE49-F238E27FC236}">
                <a16:creationId xmlns:a16="http://schemas.microsoft.com/office/drawing/2014/main" id="{CD4C6AEF-E0C4-1A1B-DFFC-0790716E3509}"/>
              </a:ext>
            </a:extLst>
          </p:cNvPr>
          <p:cNvSpPr/>
          <p:nvPr/>
        </p:nvSpPr>
        <p:spPr>
          <a:xfrm>
            <a:off x="6975840" y="1975438"/>
            <a:ext cx="366020" cy="1758737"/>
          </a:xfrm>
          <a:prstGeom prst="leftBrace">
            <a:avLst>
              <a:gd name="adj1" fmla="val 7944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左大括号 5">
            <a:extLst>
              <a:ext uri="{FF2B5EF4-FFF2-40B4-BE49-F238E27FC236}">
                <a16:creationId xmlns:a16="http://schemas.microsoft.com/office/drawing/2014/main" id="{0A2BD8EF-E60E-C2F3-F165-44AC3027A099}"/>
              </a:ext>
            </a:extLst>
          </p:cNvPr>
          <p:cNvSpPr/>
          <p:nvPr/>
        </p:nvSpPr>
        <p:spPr>
          <a:xfrm rot="16200000">
            <a:off x="9172275" y="2170552"/>
            <a:ext cx="366020" cy="3699718"/>
          </a:xfrm>
          <a:prstGeom prst="leftBrace">
            <a:avLst>
              <a:gd name="adj1" fmla="val 79444"/>
              <a:gd name="adj2" fmla="val 7314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14F23A9-3AF7-4759-4D3E-FF26D3BE3B65}"/>
              </a:ext>
            </a:extLst>
          </p:cNvPr>
          <p:cNvSpPr/>
          <p:nvPr/>
        </p:nvSpPr>
        <p:spPr>
          <a:xfrm>
            <a:off x="6358779" y="2544264"/>
            <a:ext cx="563453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800" b="1" dirty="0">
                <a:latin typeface="Trebuchet MS" panose="020B0603020202020204" pitchFamily="34" charset="0"/>
                <a:ea typeface="+mn-lt"/>
                <a:cs typeface="+mn-lt"/>
              </a:rPr>
              <a:t>Δ</a:t>
            </a:r>
          </a:p>
        </p:txBody>
      </p: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02A03E97-B67E-6A0F-F02B-4C970AB80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482851"/>
              </p:ext>
            </p:extLst>
          </p:nvPr>
        </p:nvGraphicFramePr>
        <p:xfrm>
          <a:off x="578768" y="2544264"/>
          <a:ext cx="5580556" cy="243825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90278">
                  <a:extLst>
                    <a:ext uri="{9D8B030D-6E8A-4147-A177-3AD203B41FA5}">
                      <a16:colId xmlns:a16="http://schemas.microsoft.com/office/drawing/2014/main" val="2052554730"/>
                    </a:ext>
                  </a:extLst>
                </a:gridCol>
                <a:gridCol w="2790278">
                  <a:extLst>
                    <a:ext uri="{9D8B030D-6E8A-4147-A177-3AD203B41FA5}">
                      <a16:colId xmlns:a16="http://schemas.microsoft.com/office/drawing/2014/main" val="4134583118"/>
                    </a:ext>
                  </a:extLst>
                </a:gridCol>
              </a:tblGrid>
              <a:tr h="76505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>
                          <a:latin typeface="Trebuchet MS" panose="020B0603020202020204" pitchFamily="34" charset="0"/>
                        </a:rPr>
                        <a:t>Common Algorithms</a:t>
                      </a:r>
                      <a:endParaRPr lang="zh-CN" altLang="en-US" sz="24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>
                          <a:latin typeface="Trebuchet MS" panose="020B0603020202020204" pitchFamily="34" charset="0"/>
                        </a:rPr>
                        <a:t>Congestion Control</a:t>
                      </a:r>
                      <a:endParaRPr lang="zh-CN" altLang="en-US" sz="24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3299177"/>
                  </a:ext>
                </a:extLst>
              </a:tr>
              <a:tr h="53843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200" dirty="0">
                          <a:latin typeface="Trebuchet MS" panose="020B0603020202020204" pitchFamily="34" charset="0"/>
                        </a:rPr>
                        <a:t>Input size n</a:t>
                      </a:r>
                      <a:endParaRPr lang="zh-CN" altLang="en-US" sz="2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200" dirty="0">
                          <a:latin typeface="Trebuchet MS" panose="020B0603020202020204" pitchFamily="34" charset="0"/>
                        </a:rPr>
                        <a:t>State gap </a:t>
                      </a:r>
                      <a:r>
                        <a:rPr lang="el-GR" altLang="zh-CN" sz="2200" dirty="0">
                          <a:latin typeface="Trebuchet MS" panose="020B0603020202020204" pitchFamily="34" charset="0"/>
                        </a:rPr>
                        <a:t>Δ </a:t>
                      </a:r>
                      <a:endParaRPr lang="zh-CN" altLang="en-US" sz="2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670385"/>
                  </a:ext>
                </a:extLst>
              </a:tr>
              <a:tr h="53843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200" dirty="0">
                          <a:latin typeface="Trebuchet MS" panose="020B0603020202020204" pitchFamily="34" charset="0"/>
                        </a:rPr>
                        <a:t>Time cost</a:t>
                      </a:r>
                      <a:endParaRPr lang="zh-CN" altLang="en-US" sz="22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200" dirty="0">
                          <a:latin typeface="Trebuchet MS" panose="020B0603020202020204" pitchFamily="34" charset="0"/>
                        </a:rPr>
                        <a:t># of update steps</a:t>
                      </a:r>
                      <a:endParaRPr lang="zh-CN" altLang="en-US" sz="22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5983172"/>
                  </a:ext>
                </a:extLst>
              </a:tr>
              <a:tr h="53843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200" spc="-100" baseline="0" dirty="0">
                          <a:latin typeface="Trebuchet MS" panose="020B0603020202020204" pitchFamily="34" charset="0"/>
                        </a:rPr>
                        <a:t>O(n),O(log n),O(1)</a:t>
                      </a:r>
                      <a:endParaRPr lang="zh-CN" altLang="en-US" sz="2200" spc="-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kern="1200" spc="-10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O(</a:t>
                      </a:r>
                      <a:r>
                        <a:rPr lang="el-GR" altLang="zh-CN" sz="2200" kern="1200" spc="-10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Δ),</a:t>
                      </a:r>
                      <a:r>
                        <a:rPr lang="en-US" altLang="zh-CN" sz="2200" kern="1200" spc="-10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O(log </a:t>
                      </a:r>
                      <a:r>
                        <a:rPr lang="el-GR" altLang="zh-CN" sz="2200" kern="1200" spc="-10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altLang="zh-CN" sz="2200" kern="1200" spc="-10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),O(1)</a:t>
                      </a:r>
                      <a:endParaRPr lang="zh-CN" altLang="en-US" sz="2200" kern="1200" spc="-100" baseline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340690"/>
                  </a:ext>
                </a:extLst>
              </a:tr>
            </a:tbl>
          </a:graphicData>
        </a:graphic>
      </p:graphicFrame>
      <p:sp>
        <p:nvSpPr>
          <p:cNvPr id="21" name="文本框 20">
            <a:extLst>
              <a:ext uri="{FF2B5EF4-FFF2-40B4-BE49-F238E27FC236}">
                <a16:creationId xmlns:a16="http://schemas.microsoft.com/office/drawing/2014/main" id="{2C4E696C-F587-B83A-1BEB-91EE008A0CB4}"/>
              </a:ext>
            </a:extLst>
          </p:cNvPr>
          <p:cNvSpPr txBox="1"/>
          <p:nvPr/>
        </p:nvSpPr>
        <p:spPr>
          <a:xfrm>
            <a:off x="726095" y="5087256"/>
            <a:ext cx="47776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rebuchet MS" panose="020B0603020202020204" pitchFamily="34" charset="0"/>
              </a:rPr>
              <a:t>O(1) = converges in constant # of steps, regardless of how big the gap is.</a:t>
            </a:r>
            <a:endParaRPr lang="zh-CN" altLang="en-US" sz="2000" dirty="0">
              <a:latin typeface="Trebuchet MS" panose="020B060302020202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2E275CB-B7F8-13E8-AC97-EB8FF4015EF7}"/>
              </a:ext>
            </a:extLst>
          </p:cNvPr>
          <p:cNvSpPr/>
          <p:nvPr/>
        </p:nvSpPr>
        <p:spPr>
          <a:xfrm>
            <a:off x="681311" y="1539542"/>
            <a:ext cx="550652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We borrow big-O notation to describe CC’s convergence speed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34672D1-BBA4-6907-EA6E-3DB118C6C3DD}"/>
              </a:ext>
            </a:extLst>
          </p:cNvPr>
          <p:cNvSpPr/>
          <p:nvPr/>
        </p:nvSpPr>
        <p:spPr>
          <a:xfrm>
            <a:off x="9036176" y="4167280"/>
            <a:ext cx="2592187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</a:rPr>
              <a:t># of update steps</a:t>
            </a:r>
            <a:endParaRPr lang="zh-CN" altLang="en-US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05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871DA-75C8-E73B-A7E8-6E9158528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2932ECE-47B0-5661-AD40-DA6663298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F07DBFC-C605-1F7E-3A23-66F1E6E8C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000000"/>
                </a:solidFill>
                <a:cs typeface="Arial" panose="020B0604020202020204"/>
              </a:rPr>
              <a:t>CCs Have Different Convergence Speeds</a:t>
            </a:r>
            <a:endParaRPr lang="zh-CN" altLang="en-US" dirty="0">
              <a:solidFill>
                <a:srgbClr val="000000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C40B920-EC2B-5E1D-4351-7FF7CDE02113}"/>
              </a:ext>
            </a:extLst>
          </p:cNvPr>
          <p:cNvSpPr/>
          <p:nvPr/>
        </p:nvSpPr>
        <p:spPr>
          <a:xfrm>
            <a:off x="519551" y="1707548"/>
            <a:ext cx="4066827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b="1" i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A micro-benchmark shows convergence speeds</a:t>
            </a:r>
          </a:p>
          <a:p>
            <a:endParaRPr lang="en-US" altLang="zh-CN" sz="2400" dirty="0">
              <a:latin typeface="Trebuchet MS" panose="020B0603020202020204" pitchFamily="34" charset="0"/>
              <a:ea typeface="+mn-lt"/>
              <a:cs typeface="+mn-lt"/>
            </a:endParaRPr>
          </a:p>
          <a:p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Setup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: 1 long flow + 9 short flows form a microburst (1ms–5ms).</a:t>
            </a:r>
          </a:p>
          <a:p>
            <a:endParaRPr lang="en-US" altLang="zh-CN" sz="2400" dirty="0">
              <a:latin typeface="Trebuchet MS" panose="020B0603020202020204" pitchFamily="34" charset="0"/>
              <a:ea typeface="+mn-lt"/>
              <a:cs typeface="+mn-lt"/>
            </a:endParaRPr>
          </a:p>
          <a:p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Y-axis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: the long flow's rate/window, normalized to link capacity.</a:t>
            </a: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ED46E594-7481-6977-51CA-B7833E5CD834}"/>
              </a:ext>
            </a:extLst>
          </p:cNvPr>
          <p:cNvSpPr/>
          <p:nvPr/>
        </p:nvSpPr>
        <p:spPr>
          <a:xfrm>
            <a:off x="4251265" y="2019300"/>
            <a:ext cx="435874" cy="215900"/>
          </a:xfrm>
          <a:prstGeom prst="rightArrow">
            <a:avLst/>
          </a:prstGeom>
          <a:solidFill>
            <a:srgbClr val="7030A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AC0EE11-6726-A50D-F724-CD158B918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105" y="1531617"/>
            <a:ext cx="6612617" cy="450088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445AA76-919F-6746-0C77-1895204E4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9257" y="1531617"/>
            <a:ext cx="6604312" cy="45008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795CD5C-ED0A-05C3-902E-904EFC9E58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5105" y="1534448"/>
            <a:ext cx="6612617" cy="449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0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C3952-551C-9BBF-4972-18683B54A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8D725E4-BCBE-7D55-08BD-73ADF813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7F72409D-5068-8922-7592-BA0094FF8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000000"/>
                </a:solidFill>
                <a:cs typeface="Arial" panose="020B0604020202020204"/>
              </a:rPr>
              <a:t>CCs Have Different Convergence Speeds</a:t>
            </a:r>
            <a:endParaRPr lang="zh-CN" altLang="en-US" dirty="0">
              <a:solidFill>
                <a:srgbClr val="000000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9BB9A9A-5C85-AA07-5C09-A753DD7A98EA}"/>
              </a:ext>
            </a:extLst>
          </p:cNvPr>
          <p:cNvSpPr/>
          <p:nvPr/>
        </p:nvSpPr>
        <p:spPr>
          <a:xfrm>
            <a:off x="1708149" y="3301998"/>
            <a:ext cx="9073265" cy="1555753"/>
          </a:xfrm>
          <a:prstGeom prst="rect">
            <a:avLst/>
          </a:prstGeom>
          <a:noFill/>
          <a:ln w="38100">
            <a:solidFill>
              <a:srgbClr val="8B4A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05CB382-FAB0-C264-CDF9-DFC0A70C2C1C}"/>
              </a:ext>
            </a:extLst>
          </p:cNvPr>
          <p:cNvSpPr txBox="1"/>
          <p:nvPr/>
        </p:nvSpPr>
        <p:spPr>
          <a:xfrm>
            <a:off x="1981200" y="4974386"/>
            <a:ext cx="8616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Three types of CCs can achieve O(1)-step convergence! 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20825A8E-1A9A-D96F-F78B-161B11BEC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653280"/>
              </p:ext>
            </p:extLst>
          </p:nvPr>
        </p:nvGraphicFramePr>
        <p:xfrm>
          <a:off x="976313" y="1593848"/>
          <a:ext cx="3447414" cy="32639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69791">
                  <a:extLst>
                    <a:ext uri="{9D8B030D-6E8A-4147-A177-3AD203B41FA5}">
                      <a16:colId xmlns:a16="http://schemas.microsoft.com/office/drawing/2014/main" val="1867763458"/>
                    </a:ext>
                  </a:extLst>
                </a:gridCol>
                <a:gridCol w="2377623">
                  <a:extLst>
                    <a:ext uri="{9D8B030D-6E8A-4147-A177-3AD203B41FA5}">
                      <a16:colId xmlns:a16="http://schemas.microsoft.com/office/drawing/2014/main" val="1143101116"/>
                    </a:ext>
                  </a:extLst>
                </a:gridCol>
              </a:tblGrid>
              <a:tr h="610618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Category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7892790"/>
                  </a:ext>
                </a:extLst>
              </a:tr>
              <a:tr h="530657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Sender-driven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lt"/>
                        <a:cs typeface="+mn-lt"/>
                      </a:endParaRP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AIMD-based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393865"/>
                  </a:ext>
                </a:extLst>
              </a:tr>
              <a:tr h="530657"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lt"/>
                        <a:cs typeface="+mn-lt"/>
                      </a:endParaRPr>
                    </a:p>
                  </a:txBody>
                  <a:tcPr marL="26666" marR="26666" marT="31999" marB="31999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Short-INT-based</a:t>
                      </a:r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1062455294"/>
                  </a:ext>
                </a:extLst>
              </a:tr>
              <a:tr h="530657"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lt"/>
                        <a:cs typeface="+mn-lt"/>
                      </a:endParaRP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Precise-INT-based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614322"/>
                  </a:ext>
                </a:extLst>
              </a:tr>
              <a:tr h="530657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Receiver-driven</a:t>
                      </a:r>
                    </a:p>
                  </a:txBody>
                  <a:tcPr marL="26666" marR="26666" marT="31999" marB="31999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524841897"/>
                  </a:ext>
                </a:extLst>
              </a:tr>
              <a:tr h="530657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Switch-driven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661205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5F9610AF-87B2-EE18-3BD8-468F6C6F9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550848"/>
              </p:ext>
            </p:extLst>
          </p:nvPr>
        </p:nvGraphicFramePr>
        <p:xfrm>
          <a:off x="4423727" y="1593848"/>
          <a:ext cx="2832100" cy="32639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32100">
                  <a:extLst>
                    <a:ext uri="{9D8B030D-6E8A-4147-A177-3AD203B41FA5}">
                      <a16:colId xmlns:a16="http://schemas.microsoft.com/office/drawing/2014/main" val="743179685"/>
                    </a:ext>
                  </a:extLst>
                </a:gridCol>
              </a:tblGrid>
              <a:tr h="6106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Representative CCs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417897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DCQCN, TIMELY, Swift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098824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Poseidon</a:t>
                      </a:r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39730913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HPCC,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PowerTCP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lt"/>
                        <a:cs typeface="+mn-lt"/>
                      </a:endParaRP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09771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NDP, Homa</a:t>
                      </a:r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1781133560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XCP, Bolt, Harmony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089162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2475818C-6A2E-193A-CA87-376CCEDE0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303960"/>
              </p:ext>
            </p:extLst>
          </p:nvPr>
        </p:nvGraphicFramePr>
        <p:xfrm>
          <a:off x="7255827" y="1593848"/>
          <a:ext cx="3873499" cy="32639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92300">
                  <a:extLst>
                    <a:ext uri="{9D8B030D-6E8A-4147-A177-3AD203B41FA5}">
                      <a16:colId xmlns:a16="http://schemas.microsoft.com/office/drawing/2014/main" val="1705922057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4248883799"/>
                    </a:ext>
                  </a:extLst>
                </a:gridCol>
              </a:tblGrid>
              <a:tr h="6106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Acceleration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Deceleration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716541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</a:t>
                      </a:r>
                      <a:r>
                        <a:rPr lang="el-GR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Δ)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O(log </a:t>
                      </a:r>
                      <a:r>
                        <a:rPr lang="el-GR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Δ)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355946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O(log </a:t>
                      </a:r>
                      <a:r>
                        <a:rPr lang="el-GR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Δ)</a:t>
                      </a:r>
                    </a:p>
                  </a:txBody>
                  <a:tcPr marL="26666" marR="26666" marT="31999" marB="31999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O(log </a:t>
                      </a:r>
                      <a:r>
                        <a:rPr lang="el-GR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Δ)</a:t>
                      </a:r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2794770958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765659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2818079653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99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79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77F4B-674B-8278-5DFE-9B65317D7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BAE2F40-289B-71A2-16B5-3BD08483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192C235C-3175-0A45-39EF-C9E7BC9EA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000000"/>
                </a:solidFill>
                <a:cs typeface="Arial" panose="020B0604020202020204"/>
              </a:rPr>
              <a:t>Current O(1)-step CCs Are Not Deployment-Friendly</a:t>
            </a:r>
            <a:endParaRPr lang="zh-CN" altLang="en-US" dirty="0">
              <a:solidFill>
                <a:srgbClr val="000000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E311788-F548-7ACD-87FF-10A99755BD2B}"/>
              </a:ext>
            </a:extLst>
          </p:cNvPr>
          <p:cNvSpPr txBox="1"/>
          <p:nvPr/>
        </p:nvSpPr>
        <p:spPr>
          <a:xfrm>
            <a:off x="2475134" y="5877221"/>
            <a:ext cx="9272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[1] (NSDI23) Poseidon: Efficient, robust, and practical datacenter CC via deployable INT.</a:t>
            </a:r>
          </a:p>
        </p:txBody>
      </p:sp>
      <p:sp>
        <p:nvSpPr>
          <p:cNvPr id="4" name="!!文本框 3">
            <a:extLst>
              <a:ext uri="{FF2B5EF4-FFF2-40B4-BE49-F238E27FC236}">
                <a16:creationId xmlns:a16="http://schemas.microsoft.com/office/drawing/2014/main" id="{35C7B665-92B5-7D39-D40B-44B6D83F87D0}"/>
              </a:ext>
            </a:extLst>
          </p:cNvPr>
          <p:cNvSpPr txBox="1"/>
          <p:nvPr/>
        </p:nvSpPr>
        <p:spPr>
          <a:xfrm>
            <a:off x="10322626" y="4924447"/>
            <a:ext cx="4587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[1]</a:t>
            </a: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D7AB7992-2B90-5E87-AA97-E7916CA29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915851"/>
              </p:ext>
            </p:extLst>
          </p:nvPr>
        </p:nvGraphicFramePr>
        <p:xfrm>
          <a:off x="976313" y="1593848"/>
          <a:ext cx="3447414" cy="32639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69791">
                  <a:extLst>
                    <a:ext uri="{9D8B030D-6E8A-4147-A177-3AD203B41FA5}">
                      <a16:colId xmlns:a16="http://schemas.microsoft.com/office/drawing/2014/main" val="1867763458"/>
                    </a:ext>
                  </a:extLst>
                </a:gridCol>
                <a:gridCol w="2377623">
                  <a:extLst>
                    <a:ext uri="{9D8B030D-6E8A-4147-A177-3AD203B41FA5}">
                      <a16:colId xmlns:a16="http://schemas.microsoft.com/office/drawing/2014/main" val="1143101116"/>
                    </a:ext>
                  </a:extLst>
                </a:gridCol>
              </a:tblGrid>
              <a:tr h="610618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Category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7892790"/>
                  </a:ext>
                </a:extLst>
              </a:tr>
              <a:tr h="530657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Sender-driven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lt"/>
                        <a:cs typeface="+mn-lt"/>
                      </a:endParaRP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AIMD-based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393865"/>
                  </a:ext>
                </a:extLst>
              </a:tr>
              <a:tr h="530657"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lt"/>
                        <a:cs typeface="+mn-lt"/>
                      </a:endParaRPr>
                    </a:p>
                  </a:txBody>
                  <a:tcPr marL="26666" marR="26666" marT="31999" marB="31999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Short-INT-based</a:t>
                      </a:r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1062455294"/>
                  </a:ext>
                </a:extLst>
              </a:tr>
              <a:tr h="530657"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lt"/>
                        <a:cs typeface="+mn-lt"/>
                      </a:endParaRP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Precise-INT-based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614322"/>
                  </a:ext>
                </a:extLst>
              </a:tr>
              <a:tr h="530657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Receiver-driven</a:t>
                      </a:r>
                    </a:p>
                  </a:txBody>
                  <a:tcPr marL="26666" marR="26666" marT="31999" marB="31999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524841897"/>
                  </a:ext>
                </a:extLst>
              </a:tr>
              <a:tr h="530657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Switch-driven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661205"/>
                  </a:ext>
                </a:extLst>
              </a:tr>
            </a:tbl>
          </a:graphicData>
        </a:graphic>
      </p:graphicFrame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9699DD06-AA8A-F6D5-2D1C-E1CC3877E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494563"/>
              </p:ext>
            </p:extLst>
          </p:nvPr>
        </p:nvGraphicFramePr>
        <p:xfrm>
          <a:off x="4423727" y="1593848"/>
          <a:ext cx="2832100" cy="32639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32100">
                  <a:extLst>
                    <a:ext uri="{9D8B030D-6E8A-4147-A177-3AD203B41FA5}">
                      <a16:colId xmlns:a16="http://schemas.microsoft.com/office/drawing/2014/main" val="743179685"/>
                    </a:ext>
                  </a:extLst>
                </a:gridCol>
              </a:tblGrid>
              <a:tr h="6106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Representative CCs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417897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DCQCN, TIMELY, Swift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098824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Poseidon</a:t>
                      </a:r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39730913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HPCC,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PowerTCP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lt"/>
                        <a:cs typeface="+mn-lt"/>
                      </a:endParaRP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09771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NDP, Homa</a:t>
                      </a:r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1781133560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XCP, Bolt, Harmony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089162"/>
                  </a:ext>
                </a:extLst>
              </a:tr>
            </a:tbl>
          </a:graphicData>
        </a:graphic>
      </p:graphicFrame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0FEEF6C5-6B97-C5BF-D9AC-9E63CCB2B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978687"/>
              </p:ext>
            </p:extLst>
          </p:nvPr>
        </p:nvGraphicFramePr>
        <p:xfrm>
          <a:off x="7255827" y="1593848"/>
          <a:ext cx="3873499" cy="32639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92300">
                  <a:extLst>
                    <a:ext uri="{9D8B030D-6E8A-4147-A177-3AD203B41FA5}">
                      <a16:colId xmlns:a16="http://schemas.microsoft.com/office/drawing/2014/main" val="1705922057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4248883799"/>
                    </a:ext>
                  </a:extLst>
                </a:gridCol>
              </a:tblGrid>
              <a:tr h="6106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Acceleration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Deceleration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716541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</a:t>
                      </a:r>
                      <a:r>
                        <a:rPr lang="el-GR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Δ)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O(log </a:t>
                      </a:r>
                      <a:r>
                        <a:rPr lang="el-GR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Δ)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355946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O(log </a:t>
                      </a:r>
                      <a:r>
                        <a:rPr lang="el-GR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Δ)</a:t>
                      </a:r>
                    </a:p>
                  </a:txBody>
                  <a:tcPr marL="26666" marR="26666" marT="31999" marB="31999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O(log </a:t>
                      </a:r>
                      <a:r>
                        <a:rPr lang="el-GR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Δ)</a:t>
                      </a:r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2794770958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765659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2818079653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99643"/>
                  </a:ext>
                </a:extLst>
              </a:tr>
            </a:tbl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7061ABD0-2525-1345-BDCE-B65921818104}"/>
              </a:ext>
            </a:extLst>
          </p:cNvPr>
          <p:cNvSpPr/>
          <p:nvPr/>
        </p:nvSpPr>
        <p:spPr>
          <a:xfrm>
            <a:off x="1708149" y="3301999"/>
            <a:ext cx="9073265" cy="482602"/>
          </a:xfrm>
          <a:prstGeom prst="rect">
            <a:avLst/>
          </a:prstGeom>
          <a:noFill/>
          <a:ln w="38100">
            <a:solidFill>
              <a:srgbClr val="8B4A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76C3363-8E32-52ED-C174-84A62F8EE2D8}"/>
              </a:ext>
            </a:extLst>
          </p:cNvPr>
          <p:cNvSpPr txBox="1"/>
          <p:nvPr/>
        </p:nvSpPr>
        <p:spPr>
          <a:xfrm>
            <a:off x="976313" y="4974386"/>
            <a:ext cx="10144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Lengthy INT headers are hard to deploy on high-speed hardware  !</a:t>
            </a:r>
          </a:p>
        </p:txBody>
      </p:sp>
    </p:spTree>
    <p:extLst>
      <p:ext uri="{BB962C8B-B14F-4D97-AF65-F5344CB8AC3E}">
        <p14:creationId xmlns:p14="http://schemas.microsoft.com/office/powerpoint/2010/main" val="1262492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CF1B8-BAB2-B1E3-E88D-520F9E7EE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E1D8FAC-7F9A-BA36-79FA-9C7367C8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E9075318-720D-87E4-EAED-B3F4E560F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000000"/>
                </a:solidFill>
                <a:cs typeface="Arial" panose="020B0604020202020204"/>
              </a:rPr>
              <a:t>Current O(1)-step CCs Are Not Deployment-Friendly</a:t>
            </a:r>
            <a:endParaRPr lang="zh-CN" altLang="en-US" dirty="0">
              <a:solidFill>
                <a:srgbClr val="000000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6FB5D7-F8D4-B46B-4CE5-5F3C27E15C8F}"/>
              </a:ext>
            </a:extLst>
          </p:cNvPr>
          <p:cNvSpPr txBox="1"/>
          <p:nvPr/>
        </p:nvSpPr>
        <p:spPr>
          <a:xfrm>
            <a:off x="5622971" y="5877221"/>
            <a:ext cx="60356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[1] (SIGCOMM25) Falcon	[2](SIGCOMM24) Alibaba HPN</a:t>
            </a:r>
          </a:p>
        </p:txBody>
      </p:sp>
      <p:sp>
        <p:nvSpPr>
          <p:cNvPr id="4" name="文本框 300">
            <a:extLst>
              <a:ext uri="{FF2B5EF4-FFF2-40B4-BE49-F238E27FC236}">
                <a16:creationId xmlns:a16="http://schemas.microsoft.com/office/drawing/2014/main" id="{D1BA62E9-D140-E938-376B-1EB56A8413E8}"/>
              </a:ext>
            </a:extLst>
          </p:cNvPr>
          <p:cNvSpPr txBox="1"/>
          <p:nvPr/>
        </p:nvSpPr>
        <p:spPr>
          <a:xfrm>
            <a:off x="10082212" y="4857751"/>
            <a:ext cx="4587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[1]</a:t>
            </a: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0908B257-8218-8C03-3DE5-F6C23C11B4D9}"/>
              </a:ext>
            </a:extLst>
          </p:cNvPr>
          <p:cNvGraphicFramePr>
            <a:graphicFrameLocks noGrp="1"/>
          </p:cNvGraphicFramePr>
          <p:nvPr/>
        </p:nvGraphicFramePr>
        <p:xfrm>
          <a:off x="976313" y="1593848"/>
          <a:ext cx="3447414" cy="32639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69791">
                  <a:extLst>
                    <a:ext uri="{9D8B030D-6E8A-4147-A177-3AD203B41FA5}">
                      <a16:colId xmlns:a16="http://schemas.microsoft.com/office/drawing/2014/main" val="1867763458"/>
                    </a:ext>
                  </a:extLst>
                </a:gridCol>
                <a:gridCol w="2377623">
                  <a:extLst>
                    <a:ext uri="{9D8B030D-6E8A-4147-A177-3AD203B41FA5}">
                      <a16:colId xmlns:a16="http://schemas.microsoft.com/office/drawing/2014/main" val="1143101116"/>
                    </a:ext>
                  </a:extLst>
                </a:gridCol>
              </a:tblGrid>
              <a:tr h="610618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Category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7892790"/>
                  </a:ext>
                </a:extLst>
              </a:tr>
              <a:tr h="530657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Sender-driven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lt"/>
                        <a:cs typeface="+mn-lt"/>
                      </a:endParaRP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AIMD-based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393865"/>
                  </a:ext>
                </a:extLst>
              </a:tr>
              <a:tr h="530657"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lt"/>
                        <a:cs typeface="+mn-lt"/>
                      </a:endParaRPr>
                    </a:p>
                  </a:txBody>
                  <a:tcPr marL="26666" marR="26666" marT="31999" marB="31999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Short-INT-based</a:t>
                      </a:r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1062455294"/>
                  </a:ext>
                </a:extLst>
              </a:tr>
              <a:tr h="530657"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lt"/>
                        <a:cs typeface="+mn-lt"/>
                      </a:endParaRP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Precise-INT-based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614322"/>
                  </a:ext>
                </a:extLst>
              </a:tr>
              <a:tr h="530657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Receiver-driven</a:t>
                      </a:r>
                    </a:p>
                  </a:txBody>
                  <a:tcPr marL="26666" marR="26666" marT="31999" marB="31999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524841897"/>
                  </a:ext>
                </a:extLst>
              </a:tr>
              <a:tr h="530657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Switch-driven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661205"/>
                  </a:ext>
                </a:extLst>
              </a:tr>
            </a:tbl>
          </a:graphicData>
        </a:graphic>
      </p:graphicFrame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3293DEF0-719E-04E4-4ADD-A8AEF1DA3C50}"/>
              </a:ext>
            </a:extLst>
          </p:cNvPr>
          <p:cNvGraphicFramePr>
            <a:graphicFrameLocks noGrp="1"/>
          </p:cNvGraphicFramePr>
          <p:nvPr/>
        </p:nvGraphicFramePr>
        <p:xfrm>
          <a:off x="4423727" y="1593848"/>
          <a:ext cx="2832100" cy="32639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32100">
                  <a:extLst>
                    <a:ext uri="{9D8B030D-6E8A-4147-A177-3AD203B41FA5}">
                      <a16:colId xmlns:a16="http://schemas.microsoft.com/office/drawing/2014/main" val="743179685"/>
                    </a:ext>
                  </a:extLst>
                </a:gridCol>
              </a:tblGrid>
              <a:tr h="6106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Representative CCs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417897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DCQCN, TIMELY, Swift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098824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Poseidon</a:t>
                      </a:r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39730913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HPCC,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PowerTCP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lt"/>
                        <a:cs typeface="+mn-lt"/>
                      </a:endParaRP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09771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NDP, Homa</a:t>
                      </a:r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1781133560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XCP, Bolt, Harmony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089162"/>
                  </a:ext>
                </a:extLst>
              </a:tr>
            </a:tbl>
          </a:graphicData>
        </a:graphic>
      </p:graphicFrame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02C0B578-C057-ECA9-1562-E7D56022E8D2}"/>
              </a:ext>
            </a:extLst>
          </p:cNvPr>
          <p:cNvGraphicFramePr>
            <a:graphicFrameLocks noGrp="1"/>
          </p:cNvGraphicFramePr>
          <p:nvPr/>
        </p:nvGraphicFramePr>
        <p:xfrm>
          <a:off x="7255827" y="1593848"/>
          <a:ext cx="3873499" cy="32639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92300">
                  <a:extLst>
                    <a:ext uri="{9D8B030D-6E8A-4147-A177-3AD203B41FA5}">
                      <a16:colId xmlns:a16="http://schemas.microsoft.com/office/drawing/2014/main" val="1705922057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4248883799"/>
                    </a:ext>
                  </a:extLst>
                </a:gridCol>
              </a:tblGrid>
              <a:tr h="6106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Acceleration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Deceleration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716541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</a:t>
                      </a:r>
                      <a:r>
                        <a:rPr lang="el-GR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Δ)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O(log </a:t>
                      </a:r>
                      <a:r>
                        <a:rPr lang="el-GR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Δ)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355946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O(log </a:t>
                      </a:r>
                      <a:r>
                        <a:rPr lang="el-GR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Δ)</a:t>
                      </a:r>
                    </a:p>
                  </a:txBody>
                  <a:tcPr marL="26666" marR="26666" marT="31999" marB="31999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O(log </a:t>
                      </a:r>
                      <a:r>
                        <a:rPr lang="el-GR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Δ)</a:t>
                      </a:r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2794770958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765659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2818079653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99643"/>
                  </a:ext>
                </a:extLst>
              </a:tr>
            </a:tbl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777714B1-697D-1BBF-6222-CA2F02437197}"/>
              </a:ext>
            </a:extLst>
          </p:cNvPr>
          <p:cNvSpPr/>
          <p:nvPr/>
        </p:nvSpPr>
        <p:spPr>
          <a:xfrm>
            <a:off x="1708149" y="3822699"/>
            <a:ext cx="9073265" cy="482602"/>
          </a:xfrm>
          <a:prstGeom prst="rect">
            <a:avLst/>
          </a:prstGeom>
          <a:noFill/>
          <a:ln w="38100">
            <a:solidFill>
              <a:srgbClr val="8B4A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68120F4-2A33-7C78-BC41-2C6F79C732B8}"/>
              </a:ext>
            </a:extLst>
          </p:cNvPr>
          <p:cNvSpPr txBox="1"/>
          <p:nvPr/>
        </p:nvSpPr>
        <p:spPr>
          <a:xfrm>
            <a:off x="1676400" y="4907690"/>
            <a:ext cx="90224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Packet spraying is poorly supported by legacy RDMA NICs  .</a:t>
            </a:r>
          </a:p>
          <a:p>
            <a:pPr algn="ctr"/>
            <a:r>
              <a:rPr lang="en-US" altLang="zh-CN" sz="2400" b="1" i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Topology assumptions do not always hold  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5B640B8-41C9-63DF-234D-06ADD03085D1}"/>
              </a:ext>
            </a:extLst>
          </p:cNvPr>
          <p:cNvSpPr txBox="1"/>
          <p:nvPr/>
        </p:nvSpPr>
        <p:spPr>
          <a:xfrm>
            <a:off x="8963182" y="5224977"/>
            <a:ext cx="4587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[2]</a:t>
            </a:r>
          </a:p>
        </p:txBody>
      </p:sp>
    </p:spTree>
    <p:extLst>
      <p:ext uri="{BB962C8B-B14F-4D97-AF65-F5344CB8AC3E}">
        <p14:creationId xmlns:p14="http://schemas.microsoft.com/office/powerpoint/2010/main" val="2908093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EDE8C-F6AF-3BCC-7265-2A8CEE3DD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71A3087-43D0-98FA-CCE4-94A5E500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E17CC72F-93DB-2F4A-3059-01A6B807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000000"/>
                </a:solidFill>
                <a:cs typeface="Arial" panose="020B0604020202020204"/>
              </a:rPr>
              <a:t>Current O(1)-step CCs Are Not Deployment-Friendly</a:t>
            </a:r>
            <a:endParaRPr lang="zh-CN" altLang="en-US" dirty="0">
              <a:solidFill>
                <a:srgbClr val="000000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30DB167C-AC81-684E-26C9-CB26A3DB8C9B}"/>
              </a:ext>
            </a:extLst>
          </p:cNvPr>
          <p:cNvGraphicFramePr>
            <a:graphicFrameLocks noGrp="1"/>
          </p:cNvGraphicFramePr>
          <p:nvPr/>
        </p:nvGraphicFramePr>
        <p:xfrm>
          <a:off x="976313" y="1593848"/>
          <a:ext cx="3447414" cy="32639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69791">
                  <a:extLst>
                    <a:ext uri="{9D8B030D-6E8A-4147-A177-3AD203B41FA5}">
                      <a16:colId xmlns:a16="http://schemas.microsoft.com/office/drawing/2014/main" val="1867763458"/>
                    </a:ext>
                  </a:extLst>
                </a:gridCol>
                <a:gridCol w="2377623">
                  <a:extLst>
                    <a:ext uri="{9D8B030D-6E8A-4147-A177-3AD203B41FA5}">
                      <a16:colId xmlns:a16="http://schemas.microsoft.com/office/drawing/2014/main" val="1143101116"/>
                    </a:ext>
                  </a:extLst>
                </a:gridCol>
              </a:tblGrid>
              <a:tr h="610618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Category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7892790"/>
                  </a:ext>
                </a:extLst>
              </a:tr>
              <a:tr h="530657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Sender-driven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lt"/>
                        <a:cs typeface="+mn-lt"/>
                      </a:endParaRP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AIMD-based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393865"/>
                  </a:ext>
                </a:extLst>
              </a:tr>
              <a:tr h="530657"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lt"/>
                        <a:cs typeface="+mn-lt"/>
                      </a:endParaRPr>
                    </a:p>
                  </a:txBody>
                  <a:tcPr marL="26666" marR="26666" marT="31999" marB="31999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Short-INT-based</a:t>
                      </a:r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1062455294"/>
                  </a:ext>
                </a:extLst>
              </a:tr>
              <a:tr h="530657"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lt"/>
                        <a:cs typeface="+mn-lt"/>
                      </a:endParaRP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Precise-INT-based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614322"/>
                  </a:ext>
                </a:extLst>
              </a:tr>
              <a:tr h="530657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Receiver-driven</a:t>
                      </a:r>
                    </a:p>
                  </a:txBody>
                  <a:tcPr marL="26666" marR="26666" marT="31999" marB="31999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524841897"/>
                  </a:ext>
                </a:extLst>
              </a:tr>
              <a:tr h="530657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Switch-driven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661205"/>
                  </a:ext>
                </a:extLst>
              </a:tr>
            </a:tbl>
          </a:graphicData>
        </a:graphic>
      </p:graphicFrame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1823DB97-9BBA-4DDB-3B0E-3EC06FA996C5}"/>
              </a:ext>
            </a:extLst>
          </p:cNvPr>
          <p:cNvGraphicFramePr>
            <a:graphicFrameLocks noGrp="1"/>
          </p:cNvGraphicFramePr>
          <p:nvPr/>
        </p:nvGraphicFramePr>
        <p:xfrm>
          <a:off x="4423727" y="1593848"/>
          <a:ext cx="2832100" cy="32639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32100">
                  <a:extLst>
                    <a:ext uri="{9D8B030D-6E8A-4147-A177-3AD203B41FA5}">
                      <a16:colId xmlns:a16="http://schemas.microsoft.com/office/drawing/2014/main" val="743179685"/>
                    </a:ext>
                  </a:extLst>
                </a:gridCol>
              </a:tblGrid>
              <a:tr h="6106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Representative CCs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417897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DCQCN, TIMELY, Swift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098824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Poseidon</a:t>
                      </a:r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39730913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HPCC,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PowerTCP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lt"/>
                        <a:cs typeface="+mn-lt"/>
                      </a:endParaRP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09771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NDP, Homa</a:t>
                      </a:r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1781133560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XCP, Bolt, Harmony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089162"/>
                  </a:ext>
                </a:extLst>
              </a:tr>
            </a:tbl>
          </a:graphicData>
        </a:graphic>
      </p:graphicFrame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6F61E52D-5E6B-C7A3-463F-DEFFC863A481}"/>
              </a:ext>
            </a:extLst>
          </p:cNvPr>
          <p:cNvGraphicFramePr>
            <a:graphicFrameLocks noGrp="1"/>
          </p:cNvGraphicFramePr>
          <p:nvPr/>
        </p:nvGraphicFramePr>
        <p:xfrm>
          <a:off x="7255827" y="1593848"/>
          <a:ext cx="3873499" cy="32639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92300">
                  <a:extLst>
                    <a:ext uri="{9D8B030D-6E8A-4147-A177-3AD203B41FA5}">
                      <a16:colId xmlns:a16="http://schemas.microsoft.com/office/drawing/2014/main" val="1705922057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4248883799"/>
                    </a:ext>
                  </a:extLst>
                </a:gridCol>
              </a:tblGrid>
              <a:tr h="6106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Acceleration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Deceleration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716541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</a:t>
                      </a:r>
                      <a:r>
                        <a:rPr lang="el-GR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Δ)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O(log </a:t>
                      </a:r>
                      <a:r>
                        <a:rPr lang="el-GR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Δ)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355946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O(log </a:t>
                      </a:r>
                      <a:r>
                        <a:rPr lang="el-GR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Δ)</a:t>
                      </a:r>
                    </a:p>
                  </a:txBody>
                  <a:tcPr marL="26666" marR="26666" marT="31999" marB="31999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O(log </a:t>
                      </a:r>
                      <a:r>
                        <a:rPr lang="el-GR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Δ)</a:t>
                      </a:r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2794770958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765659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/>
                </a:tc>
                <a:extLst>
                  <a:ext uri="{0D108BD9-81ED-4DB2-BD59-A6C34878D82A}">
                    <a16:rowId xmlns:a16="http://schemas.microsoft.com/office/drawing/2014/main" val="2818079653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O(1)</a:t>
                      </a:r>
                    </a:p>
                  </a:txBody>
                  <a:tcPr marL="26666" marR="26666" marT="31999" marB="31999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99643"/>
                  </a:ext>
                </a:extLst>
              </a:tr>
            </a:tbl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5E8C2630-13DD-81C0-40D8-453D95EF3ECB}"/>
              </a:ext>
            </a:extLst>
          </p:cNvPr>
          <p:cNvSpPr/>
          <p:nvPr/>
        </p:nvSpPr>
        <p:spPr>
          <a:xfrm>
            <a:off x="1708149" y="4354433"/>
            <a:ext cx="9073265" cy="482602"/>
          </a:xfrm>
          <a:prstGeom prst="rect">
            <a:avLst/>
          </a:prstGeom>
          <a:noFill/>
          <a:ln w="38100">
            <a:solidFill>
              <a:srgbClr val="8B4A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7DA9990-0F0C-0AA9-6722-2BD2E2C92789}"/>
              </a:ext>
            </a:extLst>
          </p:cNvPr>
          <p:cNvSpPr txBox="1"/>
          <p:nvPr/>
        </p:nvSpPr>
        <p:spPr>
          <a:xfrm>
            <a:off x="903689" y="4974386"/>
            <a:ext cx="105888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Commodity switches can not support such computational capabilities.</a:t>
            </a:r>
          </a:p>
        </p:txBody>
      </p:sp>
    </p:spTree>
    <p:extLst>
      <p:ext uri="{BB962C8B-B14F-4D97-AF65-F5344CB8AC3E}">
        <p14:creationId xmlns:p14="http://schemas.microsoft.com/office/powerpoint/2010/main" val="23234834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kyZWFmN2JiZmFlNWJlY2I5MTEzMjk4ZWJhZTExMT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pattFill prst="wdDnDiag">
          <a:fgClr>
            <a:srgbClr val="6C7E00"/>
          </a:fgClr>
          <a:bgClr>
            <a:schemeClr val="bg1"/>
          </a:bgClr>
        </a:pattFill>
        <a:ln w="25400">
          <a:solidFill>
            <a:srgbClr val="6C7E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10149</TotalTime>
  <Words>5115</Words>
  <Application>Microsoft Office PowerPoint</Application>
  <PresentationFormat>宽屏</PresentationFormat>
  <Paragraphs>659</Paragraphs>
  <Slides>36</Slides>
  <Notes>36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6" baseType="lpstr">
      <vt:lpstr>等线</vt:lpstr>
      <vt:lpstr>微软雅黑</vt:lpstr>
      <vt:lpstr>Arial</vt:lpstr>
      <vt:lpstr>Calibri</vt:lpstr>
      <vt:lpstr>Cambria Math</vt:lpstr>
      <vt:lpstr>Century Gothic</vt:lpstr>
      <vt:lpstr>Rockwell</vt:lpstr>
      <vt:lpstr>Trebuchet MS</vt:lpstr>
      <vt:lpstr>Wingdings</vt:lpstr>
      <vt:lpstr>Office 主题​​</vt:lpstr>
      <vt:lpstr>OSCAR: O(1)-Step Convergence And Readily-deployable Congestion Control</vt:lpstr>
      <vt:lpstr>CC’s Convergence Speed Matters</vt:lpstr>
      <vt:lpstr>CC’s Convergence Speed Matters</vt:lpstr>
      <vt:lpstr>CC’s Convergence Speed Matters</vt:lpstr>
      <vt:lpstr>CCs Have Different Convergence Speeds</vt:lpstr>
      <vt:lpstr>CCs Have Different Convergence Speeds</vt:lpstr>
      <vt:lpstr>Current O(1)-step CCs Are Not Deployment-Friendly</vt:lpstr>
      <vt:lpstr>Current O(1)-step CCs Are Not Deployment-Friendly</vt:lpstr>
      <vt:lpstr>Current O(1)-step CCs Are Not Deployment-Friendly</vt:lpstr>
      <vt:lpstr>Current O(1)-step CCs Are Not Deployment-Friendly</vt:lpstr>
      <vt:lpstr>O(1)-step Boils Down to One-step Convergence</vt:lpstr>
      <vt:lpstr>Principle 1: MIMD over Precise Signals is Essential</vt:lpstr>
      <vt:lpstr>Principle 2: Delay &amp; Delay Gradient as Precise Signals</vt:lpstr>
      <vt:lpstr>Principle 2: Delay &amp; Delay Gradient as Precise Signals</vt:lpstr>
      <vt:lpstr>Principle 2: Delay &amp; Delay Gradient as Precise Signals</vt:lpstr>
      <vt:lpstr>Principle 2: Delay &amp; Delay Gradient as Precise Signals</vt:lpstr>
      <vt:lpstr>Principle 2: Delay &amp; Delay Gradient as Precise Signals</vt:lpstr>
      <vt:lpstr>Principle 2: Delay &amp; Delay Gradient as Precise Signals</vt:lpstr>
      <vt:lpstr>Principle 2: Delay &amp; Delay Gradient as Precise Signals</vt:lpstr>
      <vt:lpstr>Principle 2: Delay &amp; Delay Gradient as Precise Signals</vt:lpstr>
      <vt:lpstr>Principle 2: Delay &amp; Delay Gradient as Precise Signals</vt:lpstr>
      <vt:lpstr>OSCAR: O(1)-Step Convergence And Readily-deployable</vt:lpstr>
      <vt:lpstr>OSCAR: O(1)-Step Convergence And Readily-deployable</vt:lpstr>
      <vt:lpstr>OSCAR Design 1: Batched Least Square</vt:lpstr>
      <vt:lpstr>OSCAR Design 2: Reference State Selection</vt:lpstr>
      <vt:lpstr>OSCAR Design 3: Coordinating Two Loops</vt:lpstr>
      <vt:lpstr>OSCAR Design 3: Coordinating Two Loops</vt:lpstr>
      <vt:lpstr>OSCAR Design 3: Coordinating Two Loops</vt:lpstr>
      <vt:lpstr>OSCAR Design 4: Ensuring Fairness (optional)</vt:lpstr>
      <vt:lpstr>Implementation and Overhead Evaluation</vt:lpstr>
      <vt:lpstr>Testbed Evaluation</vt:lpstr>
      <vt:lpstr>Testbed Evaluation</vt:lpstr>
      <vt:lpstr>Testbed Evaluation</vt:lpstr>
      <vt:lpstr>Simulation Evaluation - Standard ECMP Routing</vt:lpstr>
      <vt:lpstr>Simulation Evaluation - Per-packet Load Balancing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PC</dc:creator>
  <cp:lastModifiedBy>Zhaochen Zhang</cp:lastModifiedBy>
  <cp:revision>8988</cp:revision>
  <dcterms:created xsi:type="dcterms:W3CDTF">2019-06-19T02:08:00Z</dcterms:created>
  <dcterms:modified xsi:type="dcterms:W3CDTF">2026-05-05T13:42:26Z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48C19129BB854A50B5669F85BB3B8855</vt:lpwstr>
  </property>
</Properties>
</file>