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9"/>
  </p:notesMasterIdLst>
  <p:handoutMasterIdLst>
    <p:handoutMasterId r:id="rId40"/>
  </p:handoutMasterIdLst>
  <p:sldIdLst>
    <p:sldId id="488" r:id="rId2"/>
    <p:sldId id="511" r:id="rId3"/>
    <p:sldId id="649" r:id="rId4"/>
    <p:sldId id="648" r:id="rId5"/>
    <p:sldId id="693" r:id="rId6"/>
    <p:sldId id="650" r:id="rId7"/>
    <p:sldId id="652" r:id="rId8"/>
    <p:sldId id="655" r:id="rId9"/>
    <p:sldId id="656" r:id="rId10"/>
    <p:sldId id="657" r:id="rId11"/>
    <p:sldId id="651" r:id="rId12"/>
    <p:sldId id="691" r:id="rId13"/>
    <p:sldId id="659" r:id="rId14"/>
    <p:sldId id="660" r:id="rId15"/>
    <p:sldId id="694" r:id="rId16"/>
    <p:sldId id="661" r:id="rId17"/>
    <p:sldId id="662" r:id="rId18"/>
    <p:sldId id="666" r:id="rId19"/>
    <p:sldId id="696" r:id="rId20"/>
    <p:sldId id="698" r:id="rId21"/>
    <p:sldId id="663" r:id="rId22"/>
    <p:sldId id="673" r:id="rId23"/>
    <p:sldId id="677" r:id="rId24"/>
    <p:sldId id="676" r:id="rId25"/>
    <p:sldId id="674" r:id="rId26"/>
    <p:sldId id="695" r:id="rId27"/>
    <p:sldId id="665" r:id="rId28"/>
    <p:sldId id="669" r:id="rId29"/>
    <p:sldId id="670" r:id="rId30"/>
    <p:sldId id="671" r:id="rId31"/>
    <p:sldId id="682" r:id="rId32"/>
    <p:sldId id="683" r:id="rId33"/>
    <p:sldId id="685" r:id="rId34"/>
    <p:sldId id="686" r:id="rId35"/>
    <p:sldId id="687" r:id="rId36"/>
    <p:sldId id="692" r:id="rId37"/>
    <p:sldId id="598" r:id="rId38"/>
  </p:sldIdLst>
  <p:sldSz cx="12192000" cy="6858000"/>
  <p:notesSz cx="6858000" cy="9144000"/>
  <p:custDataLst>
    <p:tags r:id="rId4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默认节" id="{537A93F6-A8A2-CE49-A061-E7958E5F1364}">
          <p14:sldIdLst>
            <p14:sldId id="488"/>
            <p14:sldId id="511"/>
            <p14:sldId id="649"/>
            <p14:sldId id="648"/>
            <p14:sldId id="693"/>
            <p14:sldId id="650"/>
            <p14:sldId id="652"/>
            <p14:sldId id="655"/>
            <p14:sldId id="656"/>
            <p14:sldId id="657"/>
            <p14:sldId id="651"/>
            <p14:sldId id="691"/>
            <p14:sldId id="659"/>
            <p14:sldId id="660"/>
            <p14:sldId id="694"/>
            <p14:sldId id="661"/>
            <p14:sldId id="662"/>
            <p14:sldId id="666"/>
            <p14:sldId id="696"/>
            <p14:sldId id="698"/>
            <p14:sldId id="663"/>
            <p14:sldId id="673"/>
            <p14:sldId id="677"/>
            <p14:sldId id="676"/>
            <p14:sldId id="674"/>
            <p14:sldId id="695"/>
            <p14:sldId id="665"/>
            <p14:sldId id="669"/>
            <p14:sldId id="670"/>
            <p14:sldId id="671"/>
            <p14:sldId id="682"/>
            <p14:sldId id="683"/>
            <p14:sldId id="685"/>
            <p14:sldId id="686"/>
            <p14:sldId id="687"/>
            <p14:sldId id="692"/>
            <p14:sldId id="598"/>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Zheng Hao" initials="ZH" lastIdx="1"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9D9D9"/>
    <a:srgbClr val="F4B183"/>
    <a:srgbClr val="F2F2F2"/>
    <a:srgbClr val="FFFFFF"/>
    <a:srgbClr val="FFD600"/>
    <a:srgbClr val="FFEA00"/>
    <a:srgbClr val="BBDEFB"/>
    <a:srgbClr val="00B050"/>
    <a:srgbClr val="000000"/>
    <a:srgbClr val="D5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中度样式 3 - 强调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94" autoAdjust="0"/>
    <p:restoredTop sz="77247" autoAdjust="0"/>
  </p:normalViewPr>
  <p:slideViewPr>
    <p:cSldViewPr snapToGrid="0">
      <p:cViewPr varScale="1">
        <p:scale>
          <a:sx n="65" d="100"/>
          <a:sy n="65" d="100"/>
        </p:scale>
        <p:origin x="735" y="36"/>
      </p:cViewPr>
      <p:guideLst/>
    </p:cSldViewPr>
  </p:slideViewPr>
  <p:notesTextViewPr>
    <p:cViewPr>
      <p:scale>
        <a:sx n="150" d="100"/>
        <a:sy n="150" d="100"/>
      </p:scale>
      <p:origin x="0" y="0"/>
    </p:cViewPr>
  </p:notesTextViewPr>
  <p:sorterViewPr>
    <p:cViewPr varScale="1">
      <p:scale>
        <a:sx n="1" d="1"/>
        <a:sy n="1" d="1"/>
      </p:scale>
      <p:origin x="0" y="0"/>
    </p:cViewPr>
  </p:sorterViewPr>
  <p:notesViewPr>
    <p:cSldViewPr snapToGrid="0">
      <p:cViewPr varScale="1">
        <p:scale>
          <a:sx n="82" d="100"/>
          <a:sy n="82" d="100"/>
        </p:scale>
        <p:origin x="3954"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13309BD9-B86C-46F4-AF3B-CC5982A5ED22}" type="datetimeFigureOut">
              <a:rPr lang="zh-CN" altLang="en-US" smtClean="0"/>
              <a:t>2026/5/14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4C7364-34BB-4644-8D7C-55202F12F5A9}"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t>2026/5/14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a:spcBef>
                <a:spcPts val="0"/>
              </a:spcBef>
              <a:spcAft>
                <a:spcPts val="0"/>
              </a:spcAft>
            </a:pPr>
            <a:r>
              <a:rPr lang="zh-CN" altLang="zh-CN" sz="1800" dirty="0">
                <a:effectLst/>
                <a:ea typeface="微软雅黑" panose="020B0503020204020204" pitchFamily="34" charset="-122"/>
              </a:rPr>
              <a:t>Hello everyone, this is </a:t>
            </a:r>
            <a:r>
              <a:rPr lang="en-US" altLang="zh-CN" sz="1800" dirty="0">
                <a:effectLst/>
                <a:ea typeface="微软雅黑" panose="020B0503020204020204" pitchFamily="34" charset="-122"/>
              </a:rPr>
              <a:t>________ from Nanjing University</a:t>
            </a:r>
            <a:r>
              <a:rPr lang="zh-CN" altLang="zh-CN" sz="1800" dirty="0">
                <a:effectLst/>
                <a:ea typeface="微软雅黑" panose="020B0503020204020204" pitchFamily="34" charset="-122"/>
              </a:rPr>
              <a:t>. </a:t>
            </a:r>
            <a:endParaRPr lang="en-US" altLang="zh-CN" sz="1800" dirty="0">
              <a:effectLst/>
              <a:ea typeface="微软雅黑" panose="020B0503020204020204" pitchFamily="34" charset="-122"/>
            </a:endParaRPr>
          </a:p>
          <a:p>
            <a:pPr marL="0" marR="0">
              <a:spcBef>
                <a:spcPts val="0"/>
              </a:spcBef>
              <a:spcAft>
                <a:spcPts val="0"/>
              </a:spcAft>
            </a:pPr>
            <a:endParaRPr lang="zh-CN" altLang="zh-CN" sz="1800" dirty="0">
              <a:effectLst/>
              <a:ea typeface="微软雅黑" panose="020B0503020204020204" pitchFamily="34" charset="-122"/>
            </a:endParaRPr>
          </a:p>
          <a:p>
            <a:pPr marL="0" marR="0">
              <a:spcBef>
                <a:spcPts val="0"/>
              </a:spcBef>
              <a:spcAft>
                <a:spcPts val="0"/>
              </a:spcAft>
            </a:pPr>
            <a:r>
              <a:rPr lang="zh-CN" altLang="zh-CN" sz="1800" dirty="0">
                <a:effectLst/>
                <a:ea typeface="微软雅黑" panose="020B0503020204020204" pitchFamily="34" charset="-122"/>
              </a:rPr>
              <a:t>Today, I am </a:t>
            </a:r>
            <a:r>
              <a:rPr lang="en-US" altLang="zh-CN" sz="1800" dirty="0">
                <a:effectLst/>
                <a:ea typeface="微软雅黑" panose="020B0503020204020204" pitchFamily="34" charset="-122"/>
              </a:rPr>
              <a:t>delighted</a:t>
            </a:r>
            <a:r>
              <a:rPr lang="zh-CN" altLang="zh-CN" sz="1800" dirty="0">
                <a:effectLst/>
                <a:ea typeface="微软雅黑" panose="020B0503020204020204" pitchFamily="34" charset="-122"/>
              </a:rPr>
              <a:t> to share with you</a:t>
            </a:r>
            <a:r>
              <a:rPr lang="en-US" altLang="zh-CN" sz="1800" dirty="0">
                <a:effectLst/>
                <a:ea typeface="微软雅黑" panose="020B0503020204020204" pitchFamily="34" charset="-122"/>
              </a:rPr>
              <a:t> Pyrrha, which is focused</a:t>
            </a:r>
            <a:r>
              <a:rPr lang="zh-CN" altLang="zh-CN" sz="1800" dirty="0">
                <a:effectLst/>
                <a:ea typeface="微软雅黑" panose="020B0503020204020204" pitchFamily="34" charset="-122"/>
              </a:rPr>
              <a:t> on</a:t>
            </a:r>
            <a:r>
              <a:rPr lang="en-US" altLang="zh-CN" sz="1800" dirty="0">
                <a:effectLst/>
                <a:ea typeface="微软雅黑" panose="020B0503020204020204" pitchFamily="34" charset="-122"/>
              </a:rPr>
              <a:t> managing transient congestion using scalable and head-of-line-blocking-free flow control.</a:t>
            </a:r>
          </a:p>
        </p:txBody>
      </p:sp>
      <p:sp>
        <p:nvSpPr>
          <p:cNvPr id="4" name="灯片编号占位符 3"/>
          <p:cNvSpPr>
            <a:spLocks noGrp="1"/>
          </p:cNvSpPr>
          <p:nvPr>
            <p:ph type="sldNum" sz="quarter" idx="5"/>
          </p:nvPr>
        </p:nvSpPr>
        <p:spPr/>
        <p:txBody>
          <a:bodyPr/>
          <a:lstStyle/>
          <a:p>
            <a:fld id="{A6837353-30EB-4A48-80EB-173D804AEFB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FD4DFA-80FE-873D-1DB6-925BDACE206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E2A8159-418C-5002-8878-09E7C0ED4E0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1AA4BB4-12FC-B005-DC00-62C19EDE1A4A}"/>
              </a:ext>
            </a:extLst>
          </p:cNvPr>
          <p:cNvSpPr>
            <a:spLocks noGrp="1"/>
          </p:cNvSpPr>
          <p:nvPr>
            <p:ph type="body" idx="1"/>
          </p:nvPr>
        </p:nvSpPr>
        <p:spPr/>
        <p:txBody>
          <a:bodyPr/>
          <a:lstStyle/>
          <a:p>
            <a:r>
              <a:rPr lang="en-US" altLang="zh-CN" sz="1000" dirty="0"/>
              <a:t>And background flows are sent between uncongested pods with the total rate being eighty gigabits per second. These flows could also be blocked if congestion is not properly controlled and </a:t>
            </a:r>
            <a:r>
              <a:rPr lang="en-US" altLang="zh-CN" sz="1200" dirty="0"/>
              <a:t>spread to other pods.</a:t>
            </a:r>
            <a:endParaRPr lang="en-US" altLang="zh-CN" sz="1000" dirty="0"/>
          </a:p>
        </p:txBody>
      </p:sp>
      <p:sp>
        <p:nvSpPr>
          <p:cNvPr id="4" name="灯片编号占位符 3">
            <a:extLst>
              <a:ext uri="{FF2B5EF4-FFF2-40B4-BE49-F238E27FC236}">
                <a16:creationId xmlns:a16="http://schemas.microsoft.com/office/drawing/2014/main" id="{5E88096C-FA75-4300-FAB4-2CF329E126B5}"/>
              </a:ext>
            </a:extLst>
          </p:cNvPr>
          <p:cNvSpPr>
            <a:spLocks noGrp="1"/>
          </p:cNvSpPr>
          <p:nvPr>
            <p:ph type="sldNum" sz="quarter" idx="5"/>
          </p:nvPr>
        </p:nvSpPr>
        <p:spPr/>
        <p:txBody>
          <a:bodyPr/>
          <a:lstStyle/>
          <a:p>
            <a:fld id="{A6837353-30EB-4A48-80EB-173D804AEFBD}" type="slidenum">
              <a:rPr lang="zh-CN" altLang="en-US" smtClean="0"/>
              <a:t>10</a:t>
            </a:fld>
            <a:endParaRPr lang="zh-CN" altLang="en-US"/>
          </a:p>
        </p:txBody>
      </p:sp>
    </p:spTree>
    <p:extLst>
      <p:ext uri="{BB962C8B-B14F-4D97-AF65-F5344CB8AC3E}">
        <p14:creationId xmlns:p14="http://schemas.microsoft.com/office/powerpoint/2010/main" val="36792825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2E6F4-738A-B8C4-85F5-265A02306B1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5245F4F-E455-F65F-3043-F5D4CEED093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FC3E551-7947-B986-1E8D-7199CC131116}"/>
              </a:ext>
            </a:extLst>
          </p:cNvPr>
          <p:cNvSpPr>
            <a:spLocks noGrp="1"/>
          </p:cNvSpPr>
          <p:nvPr>
            <p:ph type="body" idx="1"/>
          </p:nvPr>
        </p:nvSpPr>
        <p:spPr/>
        <p:txBody>
          <a:bodyPr/>
          <a:lstStyle/>
          <a:p>
            <a:r>
              <a:rPr lang="en-US" altLang="zh-CN" sz="1000" dirty="0"/>
              <a:t>The result of PFC is shown on the screen. </a:t>
            </a:r>
          </a:p>
          <a:p>
            <a:r>
              <a:rPr lang="zh-CN" altLang="en-US" sz="1000" dirty="0"/>
              <a:t>⊕ </a:t>
            </a:r>
            <a:r>
              <a:rPr lang="en-US" altLang="zh-CN" sz="1000" dirty="0"/>
              <a:t>During the first two microseconds, vulnerable flows are </a:t>
            </a:r>
            <a:r>
              <a:rPr lang="en-US" altLang="zh-CN" b="0" i="0" dirty="0">
                <a:solidFill>
                  <a:srgbClr val="24292F"/>
                </a:solidFill>
                <a:effectLst/>
                <a:latin typeface="Noto Sans" panose="020B0502040504020204" pitchFamily="34" charset="0"/>
              </a:rPr>
              <a:t>significantly</a:t>
            </a:r>
            <a:r>
              <a:rPr lang="en-US" altLang="zh-CN" sz="1200" b="0" i="0" dirty="0">
                <a:solidFill>
                  <a:srgbClr val="474747"/>
                </a:solidFill>
                <a:effectLst/>
                <a:latin typeface="Arial" panose="020B0604020202020204" pitchFamily="34" charset="0"/>
              </a:rPr>
              <a:t> blocked. </a:t>
            </a:r>
          </a:p>
          <a:p>
            <a:r>
              <a:rPr lang="zh-CN" altLang="en-US" sz="1200" dirty="0"/>
              <a:t>⊕ </a:t>
            </a:r>
            <a:r>
              <a:rPr lang="en-US" altLang="zh-CN" sz="1200" b="0" i="0" dirty="0">
                <a:solidFill>
                  <a:srgbClr val="474747"/>
                </a:solidFill>
                <a:effectLst/>
                <a:latin typeface="Arial" panose="020B0604020202020204" pitchFamily="34" charset="0"/>
              </a:rPr>
              <a:t>B</a:t>
            </a:r>
            <a:r>
              <a:rPr lang="en-US" altLang="zh-CN" b="0" i="0" dirty="0">
                <a:solidFill>
                  <a:srgbClr val="24292F"/>
                </a:solidFill>
                <a:effectLst/>
                <a:latin typeface="Noto Sans" panose="020B0502040504020204" pitchFamily="34" charset="0"/>
              </a:rPr>
              <a:t>etween the first and second microsecond</a:t>
            </a:r>
            <a:r>
              <a:rPr lang="en-US" altLang="zh-CN" sz="1200" b="0" i="0" dirty="0">
                <a:solidFill>
                  <a:srgbClr val="474747"/>
                </a:solidFill>
                <a:effectLst/>
                <a:latin typeface="Arial" panose="020B0604020202020204" pitchFamily="34" charset="0"/>
              </a:rPr>
              <a:t>, congestion spreads to all of the pods, blocking background flows. </a:t>
            </a:r>
          </a:p>
          <a:p>
            <a:endParaRPr lang="en-US" altLang="zh-CN" sz="1200" b="0" i="0" dirty="0">
              <a:solidFill>
                <a:srgbClr val="24292F"/>
              </a:solidFill>
              <a:effectLst/>
              <a:latin typeface="Noto Sans" panose="020B0502040504020204" pitchFamily="34" charset="0"/>
            </a:endParaRPr>
          </a:p>
          <a:p>
            <a:r>
              <a:rPr lang="en-US" altLang="zh-CN" sz="1200" b="0" i="0" dirty="0">
                <a:solidFill>
                  <a:srgbClr val="24292F"/>
                </a:solidFill>
                <a:effectLst/>
                <a:latin typeface="Noto Sans" panose="020B0502040504020204" pitchFamily="34" charset="0"/>
              </a:rPr>
              <a:t>This result reveals that head-of-line blocking incurred by PFC significantly impacts the transmission of uncongested flows. Additionally, CBFC performs similarly to PFC, as they both control transmission </a:t>
            </a:r>
            <a:r>
              <a:rPr lang="en-US" altLang="zh-CN" b="0" i="0" dirty="0">
                <a:solidFill>
                  <a:srgbClr val="24292F"/>
                </a:solidFill>
                <a:effectLst/>
                <a:latin typeface="Noto Sans" panose="020B0502040504020204" pitchFamily="34" charset="0"/>
              </a:rPr>
              <a:t>at the granularity of the entire queue</a:t>
            </a:r>
            <a:r>
              <a:rPr lang="en-US" altLang="zh-CN" sz="1200" b="0" i="0" dirty="0">
                <a:solidFill>
                  <a:srgbClr val="24292F"/>
                </a:solidFill>
                <a:effectLst/>
                <a:latin typeface="Noto Sans" panose="020B0502040504020204" pitchFamily="34" charset="0"/>
              </a:rPr>
              <a:t>.</a:t>
            </a:r>
            <a:endParaRPr lang="en-US" altLang="zh-CN" sz="1000" dirty="0"/>
          </a:p>
        </p:txBody>
      </p:sp>
      <p:sp>
        <p:nvSpPr>
          <p:cNvPr id="4" name="灯片编号占位符 3">
            <a:extLst>
              <a:ext uri="{FF2B5EF4-FFF2-40B4-BE49-F238E27FC236}">
                <a16:creationId xmlns:a16="http://schemas.microsoft.com/office/drawing/2014/main" id="{644983B8-225D-7BD9-4B11-D3B1BF55B106}"/>
              </a:ext>
            </a:extLst>
          </p:cNvPr>
          <p:cNvSpPr>
            <a:spLocks noGrp="1"/>
          </p:cNvSpPr>
          <p:nvPr>
            <p:ph type="sldNum" sz="quarter" idx="5"/>
          </p:nvPr>
        </p:nvSpPr>
        <p:spPr/>
        <p:txBody>
          <a:bodyPr/>
          <a:lstStyle/>
          <a:p>
            <a:fld id="{A6837353-30EB-4A48-80EB-173D804AEFBD}" type="slidenum">
              <a:rPr lang="zh-CN" altLang="en-US" smtClean="0"/>
              <a:t>11</a:t>
            </a:fld>
            <a:endParaRPr lang="zh-CN" altLang="en-US"/>
          </a:p>
        </p:txBody>
      </p:sp>
    </p:spTree>
    <p:extLst>
      <p:ext uri="{BB962C8B-B14F-4D97-AF65-F5344CB8AC3E}">
        <p14:creationId xmlns:p14="http://schemas.microsoft.com/office/powerpoint/2010/main" val="15799537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E23CAC-42D3-564D-05C7-15FF355D0565}"/>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C0D96E3-360F-721E-B263-A6CD6B1B083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A0F22A6-3396-0CD8-BF96-C1CF47FB2D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dirty="0"/>
              <a:t>To overcome the head-of-line blocking caused by coarse-grained control, an </a:t>
            </a:r>
            <a:r>
              <a:rPr lang="en-US" altLang="zh-CN" sz="1000" dirty="0">
                <a:solidFill>
                  <a:srgbClr val="000000"/>
                </a:solidFill>
                <a:latin typeface="Century Gothic" panose="020B0502020202020204" pitchFamily="34" charset="0"/>
                <a:ea typeface="微软雅黑" panose="020B0503020204020204" pitchFamily="34" charset="-122"/>
                <a:cs typeface="Arial" panose="020B0604020202020204"/>
              </a:rPr>
              <a:t>idealized </a:t>
            </a:r>
            <a:r>
              <a:rPr lang="en-US" altLang="zh-CN" sz="1000" dirty="0"/>
              <a:t>way is per-flow queue flow control, where only queues assigned to congested flows are paused and uncongested flows are unaffected.</a:t>
            </a:r>
          </a:p>
          <a:p>
            <a:br>
              <a:rPr lang="en-US" altLang="zh-CN" sz="1000" dirty="0">
                <a:latin typeface="Trebuchet MS" panose="020B0603020202020204" pitchFamily="34" charset="0"/>
                <a:ea typeface="+mn-lt"/>
                <a:cs typeface="+mn-lt"/>
              </a:rPr>
            </a:br>
            <a:r>
              <a:rPr lang="zh-CN" altLang="en-US" sz="1000" dirty="0"/>
              <a:t>⊕ </a:t>
            </a:r>
            <a:r>
              <a:rPr lang="en-US" altLang="zh-CN" sz="1000" dirty="0">
                <a:latin typeface="Trebuchet MS" panose="020B0603020202020204" pitchFamily="34" charset="0"/>
                <a:ea typeface="+mn-lt"/>
                <a:cs typeface="+mn-lt"/>
              </a:rPr>
              <a:t>However, this solution is not scalable as there could be thousands of flows observed on a port.</a:t>
            </a:r>
            <a:endParaRPr lang="en-US" altLang="zh-CN" sz="1000" dirty="0"/>
          </a:p>
        </p:txBody>
      </p:sp>
      <p:sp>
        <p:nvSpPr>
          <p:cNvPr id="4" name="灯片编号占位符 3">
            <a:extLst>
              <a:ext uri="{FF2B5EF4-FFF2-40B4-BE49-F238E27FC236}">
                <a16:creationId xmlns:a16="http://schemas.microsoft.com/office/drawing/2014/main" id="{AFAAA0DE-906A-67A8-4B11-95AB242BD6E8}"/>
              </a:ext>
            </a:extLst>
          </p:cNvPr>
          <p:cNvSpPr>
            <a:spLocks noGrp="1"/>
          </p:cNvSpPr>
          <p:nvPr>
            <p:ph type="sldNum" sz="quarter" idx="5"/>
          </p:nvPr>
        </p:nvSpPr>
        <p:spPr/>
        <p:txBody>
          <a:bodyPr/>
          <a:lstStyle/>
          <a:p>
            <a:fld id="{A6837353-30EB-4A48-80EB-173D804AEFBD}" type="slidenum">
              <a:rPr lang="zh-CN" altLang="en-US" smtClean="0"/>
              <a:t>12</a:t>
            </a:fld>
            <a:endParaRPr lang="zh-CN" altLang="en-US"/>
          </a:p>
        </p:txBody>
      </p:sp>
    </p:spTree>
    <p:extLst>
      <p:ext uri="{BB962C8B-B14F-4D97-AF65-F5344CB8AC3E}">
        <p14:creationId xmlns:p14="http://schemas.microsoft.com/office/powerpoint/2010/main" val="29320007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2EFE14-22E9-1798-E88C-1E768C61FD4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A020939-6D4F-18E7-5E51-8BF38F41F7E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2516D81-569E-D72F-3256-B134AD43D7AC}"/>
              </a:ext>
            </a:extLst>
          </p:cNvPr>
          <p:cNvSpPr>
            <a:spLocks noGrp="1"/>
          </p:cNvSpPr>
          <p:nvPr>
            <p:ph type="body" idx="1"/>
          </p:nvPr>
        </p:nvSpPr>
        <p:spPr/>
        <p:txBody>
          <a:bodyPr/>
          <a:lstStyle/>
          <a:p>
            <a:r>
              <a:rPr lang="en-US" altLang="zh-CN" sz="1000" dirty="0"/>
              <a:t>BFC, the state-of-the-art flow control, </a:t>
            </a:r>
            <a:r>
              <a:rPr lang="en-US" altLang="zh-CN" sz="1200" b="0" i="0" dirty="0">
                <a:solidFill>
                  <a:srgbClr val="24292F"/>
                </a:solidFill>
                <a:effectLst/>
                <a:latin typeface="Noto Sans" panose="020B0502040504020204" pitchFamily="34" charset="0"/>
              </a:rPr>
              <a:t>attempts to mimic per-flow-queue using a limited number of queues. When the number of active flows exceeds the number of queues, the remaining flows are randomly assigned to the already-used queues.</a:t>
            </a:r>
          </a:p>
          <a:p>
            <a:endParaRPr lang="en-US" altLang="zh-CN" sz="1200" b="0" i="0" dirty="0">
              <a:solidFill>
                <a:srgbClr val="24292F"/>
              </a:solidFill>
              <a:effectLst/>
              <a:latin typeface="Noto Sans" panose="020B0502040504020204" pitchFamily="34" charset="0"/>
            </a:endParaRPr>
          </a:p>
          <a:p>
            <a:r>
              <a:rPr lang="zh-CN" altLang="en-US" sz="1200" dirty="0"/>
              <a:t>⊕ </a:t>
            </a:r>
            <a:r>
              <a:rPr lang="en-US" altLang="zh-CN" sz="1200" b="0" i="0" dirty="0">
                <a:solidFill>
                  <a:srgbClr val="24292F"/>
                </a:solidFill>
                <a:effectLst/>
                <a:latin typeface="Noto Sans" panose="020B0502040504020204" pitchFamily="34" charset="0"/>
              </a:rPr>
              <a:t>As shown in the figure, </a:t>
            </a:r>
            <a:r>
              <a:rPr lang="en" altLang="zh-CN" dirty="0"/>
              <a:t>although</a:t>
            </a:r>
            <a:r>
              <a:rPr lang="en-US" altLang="zh-CN" sz="1200" b="0" i="0" dirty="0">
                <a:solidFill>
                  <a:srgbClr val="24292F"/>
                </a:solidFill>
                <a:effectLst/>
                <a:latin typeface="Noto Sans" panose="020B0502040504020204" pitchFamily="34" charset="0"/>
              </a:rPr>
              <a:t> many uncongested flows complete quickly, some flows take a long time because they randomly share queues with congested flows and suffer from head-of-line blocking.</a:t>
            </a:r>
          </a:p>
        </p:txBody>
      </p:sp>
      <p:sp>
        <p:nvSpPr>
          <p:cNvPr id="4" name="灯片编号占位符 3">
            <a:extLst>
              <a:ext uri="{FF2B5EF4-FFF2-40B4-BE49-F238E27FC236}">
                <a16:creationId xmlns:a16="http://schemas.microsoft.com/office/drawing/2014/main" id="{934E1B46-292C-06D6-E54E-08CFF2B3356A}"/>
              </a:ext>
            </a:extLst>
          </p:cNvPr>
          <p:cNvSpPr>
            <a:spLocks noGrp="1"/>
          </p:cNvSpPr>
          <p:nvPr>
            <p:ph type="sldNum" sz="quarter" idx="5"/>
          </p:nvPr>
        </p:nvSpPr>
        <p:spPr/>
        <p:txBody>
          <a:bodyPr/>
          <a:lstStyle/>
          <a:p>
            <a:fld id="{A6837353-30EB-4A48-80EB-173D804AEFBD}" type="slidenum">
              <a:rPr lang="zh-CN" altLang="en-US" smtClean="0"/>
              <a:t>13</a:t>
            </a:fld>
            <a:endParaRPr lang="zh-CN" altLang="en-US"/>
          </a:p>
        </p:txBody>
      </p:sp>
    </p:spTree>
    <p:extLst>
      <p:ext uri="{BB962C8B-B14F-4D97-AF65-F5344CB8AC3E}">
        <p14:creationId xmlns:p14="http://schemas.microsoft.com/office/powerpoint/2010/main" val="21722900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E4A157-82CD-3C13-2E47-7EE07972970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459763C-EE45-856A-63A6-079C01E38F73}"/>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5E9E9CF7-DCAE-B457-AD90-27117E26252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dirty="0"/>
              <a:t>Given this situation, we raise the question: </a:t>
            </a:r>
            <a:r>
              <a:rPr lang="en-US" altLang="zh-CN" sz="1000" dirty="0">
                <a:latin typeface="Trebuchet MS" panose="020B0603020202020204" pitchFamily="34" charset="0"/>
                <a:ea typeface="+mn-lt"/>
                <a:cs typeface="+mn-lt"/>
              </a:rPr>
              <a:t> </a:t>
            </a:r>
          </a:p>
          <a:p>
            <a:pPr algn="l"/>
            <a:r>
              <a:rPr lang="en-US" altLang="zh-CN" sz="1000" b="0" spc="0" dirty="0">
                <a:solidFill>
                  <a:schemeClr val="tx1"/>
                </a:solidFill>
                <a:latin typeface="Rockwell" panose="02060603020205020403" pitchFamily="18" charset="0"/>
                <a:ea typeface="微软雅黑" panose="020B0503020204020204" pitchFamily="34" charset="-122"/>
                <a:cs typeface="Arial" panose="020B0604020202020204"/>
              </a:rPr>
              <a:t>How to </a:t>
            </a:r>
            <a:r>
              <a:rPr lang="en-US" altLang="zh-CN" sz="1000" b="0" spc="0" dirty="0">
                <a:solidFill>
                  <a:srgbClr val="7030A0"/>
                </a:solidFill>
                <a:latin typeface="Rockwell" panose="02060603020205020403" pitchFamily="18" charset="0"/>
                <a:ea typeface="微软雅黑" panose="020B0503020204020204" pitchFamily="34" charset="-122"/>
                <a:cs typeface="Arial" panose="020B0604020202020204"/>
              </a:rPr>
              <a:t>eliminate head-of-line blocking </a:t>
            </a:r>
            <a:r>
              <a:rPr lang="en-US" altLang="zh-CN" sz="1000" b="0" spc="0" dirty="0">
                <a:solidFill>
                  <a:schemeClr val="tx1"/>
                </a:solidFill>
                <a:latin typeface="Rockwell" panose="02060603020205020403" pitchFamily="18" charset="0"/>
                <a:ea typeface="微软雅黑" panose="020B0503020204020204" pitchFamily="34" charset="-122"/>
                <a:cs typeface="Arial" panose="020B0604020202020204"/>
              </a:rPr>
              <a:t>caused by flow control in the </a:t>
            </a:r>
            <a:r>
              <a:rPr lang="en-US" altLang="zh-CN" sz="1000" b="0" spc="0" dirty="0">
                <a:solidFill>
                  <a:srgbClr val="7030A0"/>
                </a:solidFill>
                <a:latin typeface="Rockwell" panose="02060603020205020403" pitchFamily="18" charset="0"/>
                <a:ea typeface="微软雅黑" panose="020B0503020204020204" pitchFamily="34" charset="-122"/>
                <a:cs typeface="Arial" panose="020B0604020202020204"/>
              </a:rPr>
              <a:t>most cost-effective </a:t>
            </a:r>
            <a:r>
              <a:rPr lang="en-US" altLang="zh-CN" sz="1000" b="0" spc="0" dirty="0">
                <a:solidFill>
                  <a:schemeClr val="tx1"/>
                </a:solidFill>
                <a:latin typeface="Rockwell" panose="02060603020205020403" pitchFamily="18" charset="0"/>
                <a:ea typeface="微软雅黑" panose="020B0503020204020204" pitchFamily="34" charset="-122"/>
                <a:cs typeface="Arial" panose="020B0604020202020204"/>
              </a:rPr>
              <a:t>way?</a:t>
            </a:r>
          </a:p>
          <a:p>
            <a:pPr algn="l"/>
            <a:endParaRPr lang="en-US" altLang="zh-CN" sz="1000" b="0" spc="0" dirty="0">
              <a:solidFill>
                <a:schemeClr val="tx1"/>
              </a:solidFill>
              <a:latin typeface="Rockwell" panose="02060603020205020403" pitchFamily="18" charset="0"/>
              <a:ea typeface="微软雅黑" panose="020B0503020204020204" pitchFamily="34" charset="-122"/>
              <a:cs typeface="Arial" panose="020B0604020202020204"/>
            </a:endParaRPr>
          </a:p>
        </p:txBody>
      </p:sp>
      <p:sp>
        <p:nvSpPr>
          <p:cNvPr id="4" name="灯片编号占位符 3">
            <a:extLst>
              <a:ext uri="{FF2B5EF4-FFF2-40B4-BE49-F238E27FC236}">
                <a16:creationId xmlns:a16="http://schemas.microsoft.com/office/drawing/2014/main" id="{343C0873-688E-0721-4CD2-469BC755C037}"/>
              </a:ext>
            </a:extLst>
          </p:cNvPr>
          <p:cNvSpPr>
            <a:spLocks noGrp="1"/>
          </p:cNvSpPr>
          <p:nvPr>
            <p:ph type="sldNum" sz="quarter" idx="5"/>
          </p:nvPr>
        </p:nvSpPr>
        <p:spPr/>
        <p:txBody>
          <a:bodyPr/>
          <a:lstStyle/>
          <a:p>
            <a:fld id="{A6837353-30EB-4A48-80EB-173D804AEFBD}" type="slidenum">
              <a:rPr lang="zh-CN" altLang="en-US" smtClean="0"/>
              <a:t>14</a:t>
            </a:fld>
            <a:endParaRPr lang="zh-CN" altLang="en-US"/>
          </a:p>
        </p:txBody>
      </p:sp>
    </p:spTree>
    <p:extLst>
      <p:ext uri="{BB962C8B-B14F-4D97-AF65-F5344CB8AC3E}">
        <p14:creationId xmlns:p14="http://schemas.microsoft.com/office/powerpoint/2010/main" val="32104167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9FF8FD-5D16-752F-5532-EFEEB182C39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3A2C91C-1A9B-F00E-7EF7-BD46FC67790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05A81C6-D8BB-4382-3DCE-7515F31261AA}"/>
              </a:ext>
            </a:extLst>
          </p:cNvPr>
          <p:cNvSpPr>
            <a:spLocks noGrp="1"/>
          </p:cNvSpPr>
          <p:nvPr>
            <p:ph type="body" idx="1"/>
          </p:nvPr>
        </p:nvSpPr>
        <p:spPr/>
        <p:txBody>
          <a:bodyPr/>
          <a:lstStyle/>
          <a:p>
            <a:r>
              <a:rPr lang="en-US" altLang="zh-CN" sz="1200" b="0" i="0" dirty="0">
                <a:solidFill>
                  <a:srgbClr val="24292F"/>
                </a:solidFill>
                <a:effectLst/>
                <a:latin typeface="Noto Sans" panose="020B0502040504020204" pitchFamily="34" charset="0"/>
              </a:rPr>
              <a:t>Reviewing existing per-hop flow control protocols, we find that the key is control granularity. A coarse control </a:t>
            </a:r>
            <a:r>
              <a:rPr lang="en-US" altLang="zh-CN" sz="1200" dirty="0">
                <a:latin typeface="Trebuchet MS" panose="020B0603020202020204" pitchFamily="34" charset="0"/>
                <a:ea typeface="+mn-lt"/>
                <a:cs typeface="+mn-lt"/>
              </a:rPr>
              <a:t>granularity</a:t>
            </a:r>
            <a:r>
              <a:rPr lang="en-US" altLang="zh-CN" sz="1200" b="0" i="0" dirty="0">
                <a:solidFill>
                  <a:srgbClr val="24292F"/>
                </a:solidFill>
                <a:effectLst/>
                <a:latin typeface="Noto Sans" panose="020B0502040504020204" pitchFamily="34" charset="0"/>
              </a:rPr>
              <a:t> can lead to head-of-line blocking, while overly fine </a:t>
            </a:r>
            <a:r>
              <a:rPr lang="en-US" altLang="zh-CN" sz="1200" dirty="0">
                <a:latin typeface="Trebuchet MS" panose="020B0603020202020204" pitchFamily="34" charset="0"/>
                <a:ea typeface="+mn-lt"/>
                <a:cs typeface="+mn-lt"/>
              </a:rPr>
              <a:t>granularity</a:t>
            </a:r>
            <a:r>
              <a:rPr lang="en-US" altLang="zh-CN" sz="1200" b="0" i="0" dirty="0">
                <a:solidFill>
                  <a:srgbClr val="24292F"/>
                </a:solidFill>
                <a:effectLst/>
                <a:latin typeface="Noto Sans" panose="020B0502040504020204" pitchFamily="34" charset="0"/>
              </a:rPr>
              <a:t> can result in excessive resource consumption, making it </a:t>
            </a:r>
            <a:r>
              <a:rPr lang="en-US" altLang="zh-CN" sz="1200" b="0" i="0" dirty="0">
                <a:solidFill>
                  <a:srgbClr val="24292F"/>
                </a:solidFill>
                <a:effectLst/>
                <a:latin typeface="Trebuchet MS" panose="020B0603020202020204" pitchFamily="34" charset="0"/>
                <a:ea typeface="+mn-lt"/>
                <a:cs typeface="+mn-lt"/>
              </a:rPr>
              <a:t>n</a:t>
            </a:r>
            <a:r>
              <a:rPr lang="en-US" altLang="zh-CN" sz="1200" dirty="0">
                <a:latin typeface="Trebuchet MS" panose="020B0603020202020204" pitchFamily="34" charset="0"/>
                <a:ea typeface="+mn-lt"/>
                <a:cs typeface="+mn-lt"/>
              </a:rPr>
              <a:t>on-scalable</a:t>
            </a:r>
            <a:r>
              <a:rPr lang="en-US" altLang="zh-CN" sz="1200" b="0" i="0" dirty="0">
                <a:solidFill>
                  <a:srgbClr val="24292F"/>
                </a:solidFill>
                <a:effectLst/>
                <a:latin typeface="Noto Sans" panose="020B0502040504020204" pitchFamily="34" charset="0"/>
              </a:rPr>
              <a:t>. Therefore, we need to find a better control granularity.</a:t>
            </a:r>
            <a:endParaRPr lang="en-US" altLang="zh-CN" sz="1000" dirty="0"/>
          </a:p>
        </p:txBody>
      </p:sp>
      <p:sp>
        <p:nvSpPr>
          <p:cNvPr id="4" name="灯片编号占位符 3">
            <a:extLst>
              <a:ext uri="{FF2B5EF4-FFF2-40B4-BE49-F238E27FC236}">
                <a16:creationId xmlns:a16="http://schemas.microsoft.com/office/drawing/2014/main" id="{7B9EB101-A618-2640-A71A-8E71160EA109}"/>
              </a:ext>
            </a:extLst>
          </p:cNvPr>
          <p:cNvSpPr>
            <a:spLocks noGrp="1"/>
          </p:cNvSpPr>
          <p:nvPr>
            <p:ph type="sldNum" sz="quarter" idx="5"/>
          </p:nvPr>
        </p:nvSpPr>
        <p:spPr/>
        <p:txBody>
          <a:bodyPr/>
          <a:lstStyle/>
          <a:p>
            <a:fld id="{A6837353-30EB-4A48-80EB-173D804AEFBD}" type="slidenum">
              <a:rPr lang="zh-CN" altLang="en-US" smtClean="0"/>
              <a:t>15</a:t>
            </a:fld>
            <a:endParaRPr lang="zh-CN" altLang="en-US"/>
          </a:p>
        </p:txBody>
      </p:sp>
    </p:spTree>
    <p:extLst>
      <p:ext uri="{BB962C8B-B14F-4D97-AF65-F5344CB8AC3E}">
        <p14:creationId xmlns:p14="http://schemas.microsoft.com/office/powerpoint/2010/main" val="33150871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8ADDA7-4FC6-27BC-A3AE-620F7CAD5A3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677D058-FF03-EFD4-8A11-0600DEB57C4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556774B-3D3A-BC30-0631-7A09466A3974}"/>
              </a:ext>
            </a:extLst>
          </p:cNvPr>
          <p:cNvSpPr>
            <a:spLocks noGrp="1"/>
          </p:cNvSpPr>
          <p:nvPr>
            <p:ph type="body" idx="1"/>
          </p:nvPr>
        </p:nvSpPr>
        <p:spPr/>
        <p:txBody>
          <a:bodyPr/>
          <a:lstStyle/>
          <a:p>
            <a:r>
              <a:rPr lang="en-US" altLang="zh-CN" sz="1200" b="0" i="0" dirty="0">
                <a:solidFill>
                  <a:srgbClr val="24292F"/>
                </a:solidFill>
                <a:effectLst/>
                <a:latin typeface="Noto Sans" panose="020B0502040504020204" pitchFamily="34" charset="0"/>
              </a:rPr>
              <a:t>Our analysis begins with the congestion in per-hop flow control, which </a:t>
            </a:r>
            <a:r>
              <a:rPr lang="en-US" altLang="zh-CN" b="0" i="0" dirty="0">
                <a:solidFill>
                  <a:srgbClr val="24292F"/>
                </a:solidFill>
                <a:effectLst/>
                <a:latin typeface="Noto Sans" panose="020B0502040504020204" pitchFamily="34" charset="0"/>
              </a:rPr>
              <a:t>is illustrated through this example.</a:t>
            </a:r>
            <a:endParaRPr lang="en-US" altLang="zh-CN" sz="1200" b="0" i="0" dirty="0">
              <a:solidFill>
                <a:srgbClr val="24292F"/>
              </a:solidFill>
              <a:effectLst/>
              <a:latin typeface="Noto Sans" panose="020B0502040504020204" pitchFamily="34" charset="0"/>
            </a:endParaRPr>
          </a:p>
          <a:p>
            <a:endParaRPr lang="en-US" altLang="zh-CN" sz="1200" b="0" i="0" dirty="0">
              <a:solidFill>
                <a:srgbClr val="24292F"/>
              </a:solidFill>
              <a:effectLst/>
              <a:latin typeface="Noto Sans" panose="020B0502040504020204" pitchFamily="34" charset="0"/>
            </a:endParaRPr>
          </a:p>
          <a:p>
            <a:r>
              <a:rPr lang="en-US" altLang="zh-CN" sz="1200" b="0" i="0" dirty="0">
                <a:solidFill>
                  <a:srgbClr val="24292F"/>
                </a:solidFill>
                <a:effectLst/>
                <a:latin typeface="Noto Sans" panose="020B0502040504020204" pitchFamily="34" charset="0"/>
              </a:rPr>
              <a:t>In the example,</a:t>
            </a:r>
          </a:p>
          <a:p>
            <a:r>
              <a:rPr lang="zh-CN" altLang="en-US" sz="1200" dirty="0"/>
              <a:t>⊕ </a:t>
            </a:r>
            <a:r>
              <a:rPr lang="en-US" altLang="zh-CN" sz="1200" b="0" i="0" dirty="0">
                <a:solidFill>
                  <a:srgbClr val="24292F"/>
                </a:solidFill>
                <a:effectLst/>
                <a:latin typeface="Noto Sans" panose="020B0502040504020204" pitchFamily="34" charset="0"/>
              </a:rPr>
              <a:t>Five flows intersect at P2, causing congestion,</a:t>
            </a:r>
            <a:r>
              <a:rPr lang="zh-CN" altLang="en-US" sz="1200" b="0" i="0" dirty="0">
                <a:solidFill>
                  <a:srgbClr val="24292F"/>
                </a:solidFill>
                <a:effectLst/>
                <a:latin typeface="Noto Sans" panose="020B0502040504020204" pitchFamily="34" charset="0"/>
              </a:rPr>
              <a:t> </a:t>
            </a:r>
            <a:endParaRPr lang="en-US" altLang="zh-CN" sz="1200" b="0" i="0" dirty="0">
              <a:solidFill>
                <a:srgbClr val="24292F"/>
              </a:solidFill>
              <a:effectLst/>
              <a:latin typeface="Noto Sans" panose="020B0502040504020204" pitchFamily="34" charset="0"/>
            </a:endParaRPr>
          </a:p>
          <a:p>
            <a:r>
              <a:rPr lang="zh-CN" altLang="en-US" sz="1200" dirty="0"/>
              <a:t>⊕ </a:t>
            </a:r>
            <a:r>
              <a:rPr lang="en-US" altLang="zh-CN" sz="1200" b="0" i="0" dirty="0">
                <a:solidFill>
                  <a:srgbClr val="24292F"/>
                </a:solidFill>
                <a:effectLst/>
                <a:latin typeface="Noto Sans" panose="020B0502040504020204" pitchFamily="34" charset="0"/>
              </a:rPr>
              <a:t>which then</a:t>
            </a:r>
            <a:r>
              <a:rPr lang="zh-CN" altLang="en-US" sz="1200" b="0" i="0" dirty="0">
                <a:solidFill>
                  <a:srgbClr val="24292F"/>
                </a:solidFill>
                <a:effectLst/>
                <a:latin typeface="Noto Sans" panose="020B0502040504020204" pitchFamily="34" charset="0"/>
              </a:rPr>
              <a:t> </a:t>
            </a:r>
            <a:r>
              <a:rPr lang="en-US" altLang="zh-CN" sz="1200" b="0" i="0" dirty="0">
                <a:solidFill>
                  <a:srgbClr val="24292F"/>
                </a:solidFill>
                <a:effectLst/>
                <a:latin typeface="Noto Sans" panose="020B0502040504020204" pitchFamily="34" charset="0"/>
              </a:rPr>
              <a:t>triggers pauses to P3, P4, and P5. As flows continue to transmit, </a:t>
            </a:r>
          </a:p>
          <a:p>
            <a:r>
              <a:rPr lang="zh-CN" altLang="en-US" sz="1200" dirty="0"/>
              <a:t>⊕ </a:t>
            </a:r>
            <a:r>
              <a:rPr lang="en-US" altLang="zh-CN" sz="1200" b="0" i="0" dirty="0">
                <a:solidFill>
                  <a:srgbClr val="24292F"/>
                </a:solidFill>
                <a:effectLst/>
                <a:latin typeface="Noto Sans" panose="020B0502040504020204" pitchFamily="34" charset="0"/>
              </a:rPr>
              <a:t>the queue lengths at P3, P4, and P5 increase, leading to pauses</a:t>
            </a:r>
            <a:r>
              <a:rPr lang="zh-CN" altLang="en-US" sz="1200" b="0" i="0" dirty="0">
                <a:solidFill>
                  <a:srgbClr val="24292F"/>
                </a:solidFill>
                <a:effectLst/>
                <a:latin typeface="Noto Sans" panose="020B0502040504020204" pitchFamily="34" charset="0"/>
              </a:rPr>
              <a:t> </a:t>
            </a:r>
            <a:r>
              <a:rPr lang="en-US" altLang="zh-CN" sz="1200" b="0" i="0" dirty="0">
                <a:solidFill>
                  <a:srgbClr val="24292F"/>
                </a:solidFill>
                <a:effectLst/>
                <a:latin typeface="Noto Sans" panose="020B0502040504020204" pitchFamily="34" charset="0"/>
              </a:rPr>
              <a:t>to upstream ports.</a:t>
            </a:r>
            <a:endParaRPr lang="en-US" altLang="zh-CN" sz="1000" dirty="0"/>
          </a:p>
        </p:txBody>
      </p:sp>
      <p:sp>
        <p:nvSpPr>
          <p:cNvPr id="4" name="灯片编号占位符 3">
            <a:extLst>
              <a:ext uri="{FF2B5EF4-FFF2-40B4-BE49-F238E27FC236}">
                <a16:creationId xmlns:a16="http://schemas.microsoft.com/office/drawing/2014/main" id="{A4150DB7-EFE4-0D7A-A90B-5EDE3565D0D4}"/>
              </a:ext>
            </a:extLst>
          </p:cNvPr>
          <p:cNvSpPr>
            <a:spLocks noGrp="1"/>
          </p:cNvSpPr>
          <p:nvPr>
            <p:ph type="sldNum" sz="quarter" idx="5"/>
          </p:nvPr>
        </p:nvSpPr>
        <p:spPr/>
        <p:txBody>
          <a:bodyPr/>
          <a:lstStyle/>
          <a:p>
            <a:fld id="{A6837353-30EB-4A48-80EB-173D804AEFBD}" type="slidenum">
              <a:rPr lang="zh-CN" altLang="en-US" smtClean="0"/>
              <a:t>16</a:t>
            </a:fld>
            <a:endParaRPr lang="zh-CN" altLang="en-US"/>
          </a:p>
        </p:txBody>
      </p:sp>
    </p:spTree>
    <p:extLst>
      <p:ext uri="{BB962C8B-B14F-4D97-AF65-F5344CB8AC3E}">
        <p14:creationId xmlns:p14="http://schemas.microsoft.com/office/powerpoint/2010/main" val="32502838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2B48BF-D123-6447-2BD9-927F971BA50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B6280BC-894C-797E-FAC5-A6FB32E4E71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1F01B90-7369-E9B4-B4F9-C5A07FD1850E}"/>
              </a:ext>
            </a:extLst>
          </p:cNvPr>
          <p:cNvSpPr>
            <a:spLocks noGrp="1"/>
          </p:cNvSpPr>
          <p:nvPr>
            <p:ph type="body" idx="1"/>
          </p:nvPr>
        </p:nvSpPr>
        <p:spPr/>
        <p:txBody>
          <a:bodyPr/>
          <a:lstStyle/>
          <a:p>
            <a:r>
              <a:rPr lang="en-US" altLang="zh-CN" sz="1200" b="0" i="0" dirty="0">
                <a:solidFill>
                  <a:srgbClr val="24292F"/>
                </a:solidFill>
                <a:effectLst/>
                <a:latin typeface="Noto Sans" panose="020B0502040504020204" pitchFamily="34" charset="0"/>
              </a:rPr>
              <a:t>Analyzing the ports involved in this congestion event, we found they naturally form a tree structure. Only the congestion at P2 is unavoidable, and the congestion at other ports is triggered by pauses from P2.</a:t>
            </a:r>
          </a:p>
          <a:p>
            <a:endParaRPr lang="en-US" altLang="zh-CN" sz="1200" b="0" i="0" dirty="0">
              <a:solidFill>
                <a:srgbClr val="24292F"/>
              </a:solidFill>
              <a:effectLst/>
              <a:latin typeface="Noto Sans" panose="020B0502040504020204" pitchFamily="34" charset="0"/>
            </a:endParaRPr>
          </a:p>
          <a:p>
            <a:r>
              <a:rPr lang="zh-CN" altLang="zh-CN" sz="1800" kern="1200" dirty="0">
                <a:solidFill>
                  <a:srgbClr val="000000"/>
                </a:solidFill>
                <a:effectLst/>
                <a:latin typeface="Calibri" panose="020F0502020204030204" pitchFamily="34" charset="0"/>
                <a:ea typeface="Calibri" panose="020F0502020204030204" pitchFamily="34" charset="0"/>
                <a:cs typeface="+mn-cs"/>
              </a:rPr>
              <a:t>⊕ </a:t>
            </a:r>
            <a:r>
              <a:rPr lang="en-US" altLang="zh-CN" sz="1200" b="0" i="0" dirty="0">
                <a:solidFill>
                  <a:srgbClr val="24292F"/>
                </a:solidFill>
                <a:effectLst/>
                <a:latin typeface="Noto Sans" panose="020B0502040504020204" pitchFamily="34" charset="0"/>
              </a:rPr>
              <a:t>Therefore, P2 is both the root of the tree structure and the root cause of the congestion, referred to as the congestion root. </a:t>
            </a:r>
          </a:p>
          <a:p>
            <a:endParaRPr lang="en-US" altLang="zh-CN" sz="1200" b="0" i="0" dirty="0">
              <a:solidFill>
                <a:srgbClr val="24292F"/>
              </a:solidFill>
              <a:effectLst/>
              <a:latin typeface="Noto Sans" panose="020B0502040504020204" pitchFamily="34" charset="0"/>
            </a:endParaRPr>
          </a:p>
          <a:p>
            <a:endParaRPr lang="en-US" altLang="zh-CN" sz="1200" b="0" i="0" dirty="0">
              <a:solidFill>
                <a:srgbClr val="24292F"/>
              </a:solidFill>
              <a:effectLst/>
              <a:latin typeface="Noto Sans" panose="020B0502040504020204" pitchFamily="34" charset="0"/>
            </a:endParaRPr>
          </a:p>
          <a:p>
            <a:r>
              <a:rPr lang="en-US" altLang="zh-CN" sz="1200" b="0" i="0" dirty="0">
                <a:solidFill>
                  <a:srgbClr val="24292F"/>
                </a:solidFill>
                <a:effectLst/>
                <a:latin typeface="Noto Sans" panose="020B0502040504020204" pitchFamily="34" charset="0"/>
              </a:rPr>
              <a:t>//</a:t>
            </a:r>
            <a:r>
              <a:rPr lang="zh-CN" altLang="en-US" sz="1200" b="0" i="0" dirty="0">
                <a:solidFill>
                  <a:srgbClr val="24292F"/>
                </a:solidFill>
                <a:effectLst/>
                <a:latin typeface="Noto Sans" panose="020B0502040504020204" pitchFamily="34" charset="0"/>
              </a:rPr>
              <a:t> </a:t>
            </a:r>
            <a:r>
              <a:rPr lang="en-US" altLang="zh-CN" sz="1200" b="0" i="0" dirty="0">
                <a:solidFill>
                  <a:srgbClr val="24292F"/>
                </a:solidFill>
                <a:effectLst/>
                <a:latin typeface="Noto Sans" panose="020B0502040504020204" pitchFamily="34" charset="0"/>
              </a:rPr>
              <a:t>Ports that are both paused by the congestion root and pause other ports are called hotspots, while ports that are paused but do not pause any upstream ports are called leaves.</a:t>
            </a:r>
            <a:endParaRPr lang="en-US" altLang="zh-CN" sz="1000" dirty="0"/>
          </a:p>
        </p:txBody>
      </p:sp>
      <p:sp>
        <p:nvSpPr>
          <p:cNvPr id="4" name="灯片编号占位符 3">
            <a:extLst>
              <a:ext uri="{FF2B5EF4-FFF2-40B4-BE49-F238E27FC236}">
                <a16:creationId xmlns:a16="http://schemas.microsoft.com/office/drawing/2014/main" id="{68005DFE-B59D-7146-3047-0389FACBA7CA}"/>
              </a:ext>
            </a:extLst>
          </p:cNvPr>
          <p:cNvSpPr>
            <a:spLocks noGrp="1"/>
          </p:cNvSpPr>
          <p:nvPr>
            <p:ph type="sldNum" sz="quarter" idx="5"/>
          </p:nvPr>
        </p:nvSpPr>
        <p:spPr/>
        <p:txBody>
          <a:bodyPr/>
          <a:lstStyle/>
          <a:p>
            <a:fld id="{A6837353-30EB-4A48-80EB-173D804AEFBD}" type="slidenum">
              <a:rPr lang="zh-CN" altLang="en-US" smtClean="0"/>
              <a:t>17</a:t>
            </a:fld>
            <a:endParaRPr lang="zh-CN" altLang="en-US"/>
          </a:p>
        </p:txBody>
      </p:sp>
    </p:spTree>
    <p:extLst>
      <p:ext uri="{BB962C8B-B14F-4D97-AF65-F5344CB8AC3E}">
        <p14:creationId xmlns:p14="http://schemas.microsoft.com/office/powerpoint/2010/main" val="33931465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E54D78-26C3-5455-151B-1FE4FE181B6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53C20F0-57D4-8465-2902-15F258B36D7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D0508FD-12CF-2D42-175B-DB43D745CF2E}"/>
              </a:ext>
            </a:extLst>
          </p:cNvPr>
          <p:cNvSpPr>
            <a:spLocks noGrp="1"/>
          </p:cNvSpPr>
          <p:nvPr>
            <p:ph type="body" idx="1"/>
          </p:nvPr>
        </p:nvSpPr>
        <p:spPr/>
        <p:txBody>
          <a:bodyPr/>
          <a:lstStyle/>
          <a:p>
            <a:r>
              <a:rPr lang="en-US" altLang="zh-CN" sz="1000" b="0" i="0" dirty="0">
                <a:solidFill>
                  <a:srgbClr val="24292F"/>
                </a:solidFill>
                <a:effectLst/>
                <a:latin typeface="Noto Sans" panose="020B0502040504020204" pitchFamily="34" charset="0"/>
              </a:rPr>
              <a:t>Since the congestion root is the root cause of congestion, the flows contributing to it form the minimal set that must be controlled. By only controlling these flows, other flows will not be blocked. </a:t>
            </a:r>
          </a:p>
          <a:p>
            <a:endParaRPr lang="en-US" altLang="zh-CN" sz="1000" b="0" i="0" dirty="0">
              <a:solidFill>
                <a:srgbClr val="24292F"/>
              </a:solidFill>
              <a:effectLst/>
              <a:latin typeface="Noto Sans" panose="020B0502040504020204" pitchFamily="34" charset="0"/>
            </a:endParaRPr>
          </a:p>
          <a:p>
            <a:r>
              <a:rPr lang="zh-CN" altLang="zh-CN" sz="1000" kern="1200" dirty="0">
                <a:solidFill>
                  <a:srgbClr val="000000"/>
                </a:solidFill>
                <a:effectLst/>
                <a:latin typeface="Calibri" panose="020F0502020204030204" pitchFamily="34" charset="0"/>
                <a:ea typeface="Calibri" panose="020F0502020204030204" pitchFamily="34" charset="0"/>
                <a:cs typeface="+mn-cs"/>
              </a:rPr>
              <a:t>⊕ </a:t>
            </a:r>
            <a:r>
              <a:rPr lang="en-US" altLang="zh-CN" sz="1000" kern="1200" dirty="0">
                <a:solidFill>
                  <a:srgbClr val="000000"/>
                </a:solidFill>
                <a:effectLst/>
                <a:latin typeface="Calibri" panose="020F0502020204030204" pitchFamily="34" charset="0"/>
                <a:ea typeface="Calibri" panose="020F0502020204030204" pitchFamily="34" charset="0"/>
                <a:cs typeface="+mn-cs"/>
              </a:rPr>
              <a:t>And </a:t>
            </a:r>
            <a:r>
              <a:rPr lang="en-US" altLang="zh-CN" sz="1000" b="0" i="0" dirty="0">
                <a:solidFill>
                  <a:srgbClr val="24292F"/>
                </a:solidFill>
                <a:effectLst/>
                <a:latin typeface="Noto Sans" panose="020B0502040504020204" pitchFamily="34" charset="0"/>
              </a:rPr>
              <a:t>the number of concurrent congestion roots observed on each port is moderate. Therefore, only a reasonably small amount of resources is required at each port, making the flow control scalable.</a:t>
            </a:r>
          </a:p>
          <a:p>
            <a:endParaRPr lang="en-US" altLang="zh-CN" sz="1000" b="0" i="0" dirty="0">
              <a:solidFill>
                <a:srgbClr val="24292F"/>
              </a:solidFill>
              <a:effectLst/>
              <a:latin typeface="Noto Sans" panose="020B0502040504020204" pitchFamily="34" charset="0"/>
            </a:endParaRPr>
          </a:p>
          <a:p>
            <a:r>
              <a:rPr lang="zh-CN" altLang="zh-CN" sz="1000" kern="1200" dirty="0">
                <a:solidFill>
                  <a:srgbClr val="000000"/>
                </a:solidFill>
                <a:effectLst/>
                <a:latin typeface="Calibri" panose="020F0502020204030204" pitchFamily="34" charset="0"/>
                <a:ea typeface="Calibri" panose="020F0502020204030204" pitchFamily="34" charset="0"/>
                <a:cs typeface="+mn-cs"/>
              </a:rPr>
              <a:t>⊕ </a:t>
            </a:r>
            <a:r>
              <a:rPr lang="en-US" altLang="zh-CN" sz="1200" b="0" i="0" dirty="0">
                <a:solidFill>
                  <a:srgbClr val="24292F"/>
                </a:solidFill>
                <a:effectLst/>
                <a:latin typeface="Noto Sans" panose="020B0502040504020204" pitchFamily="34" charset="0"/>
              </a:rPr>
              <a:t>According to our analysis, we conclude the key insight of this work: </a:t>
            </a:r>
            <a:r>
              <a:rPr lang="en-US" altLang="zh-CN" sz="1200" b="0" dirty="0">
                <a:latin typeface="Trebuchet MS" panose="020B0603020202020204" pitchFamily="34" charset="0"/>
                <a:ea typeface="+mn-lt"/>
                <a:cs typeface="+mn-lt"/>
              </a:rPr>
              <a:t>congestion root is the appropriate granularity of flow control to achieve both </a:t>
            </a:r>
            <a:r>
              <a:rPr lang="en-US" altLang="zh-CN" sz="1000" b="0" dirty="0">
                <a:solidFill>
                  <a:srgbClr val="7030A0"/>
                </a:solidFill>
                <a:latin typeface="Trebuchet MS" panose="020B0603020202020204" pitchFamily="34" charset="0"/>
                <a:ea typeface="+mn-lt"/>
                <a:cs typeface="+mn-lt"/>
              </a:rPr>
              <a:t>blocking-free and scalable.</a:t>
            </a:r>
            <a:endParaRPr lang="en-US" altLang="zh-CN" sz="1000" b="0" i="0" dirty="0">
              <a:solidFill>
                <a:srgbClr val="24292F"/>
              </a:solidFill>
              <a:effectLst/>
              <a:latin typeface="Noto Sans" panose="020B0502040504020204" pitchFamily="34" charset="0"/>
            </a:endParaRPr>
          </a:p>
        </p:txBody>
      </p:sp>
      <p:sp>
        <p:nvSpPr>
          <p:cNvPr id="4" name="灯片编号占位符 3">
            <a:extLst>
              <a:ext uri="{FF2B5EF4-FFF2-40B4-BE49-F238E27FC236}">
                <a16:creationId xmlns:a16="http://schemas.microsoft.com/office/drawing/2014/main" id="{5BF41CAD-AB42-AA94-85DD-B45D9D0AD696}"/>
              </a:ext>
            </a:extLst>
          </p:cNvPr>
          <p:cNvSpPr>
            <a:spLocks noGrp="1"/>
          </p:cNvSpPr>
          <p:nvPr>
            <p:ph type="sldNum" sz="quarter" idx="5"/>
          </p:nvPr>
        </p:nvSpPr>
        <p:spPr/>
        <p:txBody>
          <a:bodyPr/>
          <a:lstStyle/>
          <a:p>
            <a:fld id="{A6837353-30EB-4A48-80EB-173D804AEFBD}" type="slidenum">
              <a:rPr lang="zh-CN" altLang="en-US" smtClean="0"/>
              <a:t>18</a:t>
            </a:fld>
            <a:endParaRPr lang="zh-CN" altLang="en-US"/>
          </a:p>
        </p:txBody>
      </p:sp>
    </p:spTree>
    <p:extLst>
      <p:ext uri="{BB962C8B-B14F-4D97-AF65-F5344CB8AC3E}">
        <p14:creationId xmlns:p14="http://schemas.microsoft.com/office/powerpoint/2010/main" val="2536032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68FAA-691C-89CC-2922-1F7B2312BB6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1A49A1A-2374-C6A2-AC03-4A4A3AA8AD1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8D77A7D-8453-62E9-5BF7-7F7785D8279F}"/>
              </a:ext>
            </a:extLst>
          </p:cNvPr>
          <p:cNvSpPr>
            <a:spLocks noGrp="1"/>
          </p:cNvSpPr>
          <p:nvPr>
            <p:ph type="body" idx="1"/>
          </p:nvPr>
        </p:nvSpPr>
        <p:spPr/>
        <p:txBody>
          <a:bodyPr/>
          <a:lstStyle/>
          <a:p>
            <a:r>
              <a:rPr lang="en-US" altLang="zh-CN" sz="1000" dirty="0"/>
              <a:t>Based on the insight, we propose Pyrrha, a congestion-root-based per-hop flow control protocol.</a:t>
            </a:r>
          </a:p>
          <a:p>
            <a:endParaRPr lang="en-US" altLang="zh-CN" sz="1000" dirty="0"/>
          </a:p>
          <a:p>
            <a:r>
              <a:rPr lang="en-US" altLang="zh-CN" sz="1000" dirty="0"/>
              <a:t>Specifically, the Pyrrha switch will embed the congestion root ID in the pause frame. Upon receiving a pause frame, the </a:t>
            </a:r>
            <a:r>
              <a:rPr lang="en-US" altLang="zh-CN" sz="1000" b="0" i="0" dirty="0">
                <a:solidFill>
                  <a:srgbClr val="24292F"/>
                </a:solidFill>
                <a:effectLst/>
                <a:latin typeface="Noto Sans" panose="020B0502040504020204" pitchFamily="34" charset="0"/>
              </a:rPr>
              <a:t>upstream</a:t>
            </a:r>
            <a:r>
              <a:rPr lang="en-US" altLang="zh-CN" sz="1000" dirty="0"/>
              <a:t> Pyrrha switch allocates an isolation queue dedicated to the congestion root. Then traffic passing through the congestion root is placed into the isolation queue. Traffic that does not pass through the congestion root remains unaffected by</a:t>
            </a:r>
            <a:r>
              <a:rPr lang="zh-CN" altLang="en-US" sz="1000" dirty="0"/>
              <a:t> </a:t>
            </a:r>
            <a:r>
              <a:rPr lang="en-US" altLang="zh-CN" sz="1000" dirty="0"/>
              <a:t>the congestion.</a:t>
            </a:r>
          </a:p>
        </p:txBody>
      </p:sp>
      <p:sp>
        <p:nvSpPr>
          <p:cNvPr id="4" name="灯片编号占位符 3">
            <a:extLst>
              <a:ext uri="{FF2B5EF4-FFF2-40B4-BE49-F238E27FC236}">
                <a16:creationId xmlns:a16="http://schemas.microsoft.com/office/drawing/2014/main" id="{CA58BA59-AFA8-9C22-80E4-956BEBC6EE31}"/>
              </a:ext>
            </a:extLst>
          </p:cNvPr>
          <p:cNvSpPr>
            <a:spLocks noGrp="1"/>
          </p:cNvSpPr>
          <p:nvPr>
            <p:ph type="sldNum" sz="quarter" idx="5"/>
          </p:nvPr>
        </p:nvSpPr>
        <p:spPr/>
        <p:txBody>
          <a:bodyPr/>
          <a:lstStyle/>
          <a:p>
            <a:fld id="{A6837353-30EB-4A48-80EB-173D804AEFBD}" type="slidenum">
              <a:rPr lang="zh-CN" altLang="en-US" smtClean="0"/>
              <a:t>19</a:t>
            </a:fld>
            <a:endParaRPr lang="zh-CN" altLang="en-US"/>
          </a:p>
        </p:txBody>
      </p:sp>
    </p:spTree>
    <p:extLst>
      <p:ext uri="{BB962C8B-B14F-4D97-AF65-F5344CB8AC3E}">
        <p14:creationId xmlns:p14="http://schemas.microsoft.com/office/powerpoint/2010/main" val="29063745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000" dirty="0"/>
              <a:t>With data center networks evolving, there</a:t>
            </a:r>
            <a:r>
              <a:rPr lang="zh-CN" altLang="en-US" sz="1000" dirty="0"/>
              <a:t> </a:t>
            </a:r>
            <a:r>
              <a:rPr lang="en-US" altLang="zh-CN" sz="1000" dirty="0"/>
              <a:t>are</a:t>
            </a:r>
            <a:r>
              <a:rPr lang="zh-CN" altLang="en-US" sz="1000" dirty="0"/>
              <a:t> </a:t>
            </a:r>
            <a:r>
              <a:rPr lang="en-US" altLang="zh-CN" sz="1000" dirty="0"/>
              <a:t>three</a:t>
            </a:r>
            <a:r>
              <a:rPr lang="zh-CN" altLang="en-US" sz="1000" dirty="0"/>
              <a:t> </a:t>
            </a:r>
            <a:r>
              <a:rPr lang="en-US" altLang="zh-CN" sz="1000" dirty="0"/>
              <a:t>trends</a:t>
            </a:r>
            <a:r>
              <a:rPr lang="zh-CN" altLang="en-US" sz="1000" dirty="0"/>
              <a:t> </a:t>
            </a:r>
            <a:r>
              <a:rPr lang="en-US" altLang="zh-CN" sz="1000" dirty="0"/>
              <a:t>making</a:t>
            </a:r>
            <a:r>
              <a:rPr lang="zh-CN" altLang="en-US" sz="1000" dirty="0"/>
              <a:t> </a:t>
            </a:r>
            <a:r>
              <a:rPr lang="en-US" altLang="zh-CN" sz="1200" b="0" i="0" dirty="0">
                <a:solidFill>
                  <a:srgbClr val="24292F"/>
                </a:solidFill>
                <a:effectLst/>
                <a:latin typeface="Noto Sans" panose="020B0502040504020204" pitchFamily="34" charset="0"/>
              </a:rPr>
              <a:t>congestion control increasingly struggle to manage transient congestion.</a:t>
            </a:r>
          </a:p>
          <a:p>
            <a:endParaRPr lang="en-US" altLang="zh-CN" sz="1200" b="0" i="0" dirty="0">
              <a:solidFill>
                <a:srgbClr val="24292F"/>
              </a:solidFill>
              <a:effectLst/>
              <a:latin typeface="Noto Sans" panose="020B0502040504020204" pitchFamily="34" charset="0"/>
            </a:endParaRPr>
          </a:p>
          <a:p>
            <a:r>
              <a:rPr lang="en-US" altLang="zh-CN" sz="1200" b="0" i="0" dirty="0">
                <a:solidFill>
                  <a:srgbClr val="24292F"/>
                </a:solidFill>
                <a:effectLst/>
                <a:latin typeface="Noto Sans" panose="020B0502040504020204" pitchFamily="34" charset="0"/>
              </a:rPr>
              <a:t>The first trend is </a:t>
            </a:r>
            <a:r>
              <a:rPr lang="en-US" altLang="zh-CN" b="0" i="0" dirty="0">
                <a:solidFill>
                  <a:srgbClr val="24292F"/>
                </a:solidFill>
                <a:effectLst/>
                <a:latin typeface="Noto Sans" panose="020B0502040504020204" pitchFamily="34" charset="0"/>
              </a:rPr>
              <a:t>that as port bandwidth grows</a:t>
            </a:r>
            <a:r>
              <a:rPr lang="en-US" altLang="zh-CN" sz="1000" dirty="0">
                <a:latin typeface="Trebuchet MS" panose="020B0603020202020204" pitchFamily="34" charset="0"/>
                <a:ea typeface="+mn-lt"/>
                <a:cs typeface="+mn-lt"/>
              </a:rPr>
              <a:t>, more and more flows can be sent out in the first RTT. </a:t>
            </a:r>
            <a:r>
              <a:rPr lang="en-US" altLang="zh-CN" sz="1200" b="0" i="0" dirty="0">
                <a:solidFill>
                  <a:srgbClr val="24292F"/>
                </a:solidFill>
                <a:effectLst/>
                <a:latin typeface="Noto Sans" panose="020B0502040504020204" pitchFamily="34" charset="0"/>
              </a:rPr>
              <a:t>Since</a:t>
            </a:r>
            <a:r>
              <a:rPr lang="en-US" altLang="zh-CN" sz="1000" dirty="0">
                <a:latin typeface="Trebuchet MS" panose="020B0603020202020204" pitchFamily="34" charset="0"/>
                <a:ea typeface="+mn-lt"/>
                <a:cs typeface="+mn-lt"/>
              </a:rPr>
              <a:t> most congestion controls require one RTT to receive the congestion signal, they cannot manage the transient congestion caused by the first RTT traffic.</a:t>
            </a:r>
            <a:endParaRPr lang="en-US" altLang="zh-CN" sz="1000" dirty="0"/>
          </a:p>
        </p:txBody>
      </p:sp>
      <p:sp>
        <p:nvSpPr>
          <p:cNvPr id="4" name="灯片编号占位符 3"/>
          <p:cNvSpPr>
            <a:spLocks noGrp="1"/>
          </p:cNvSpPr>
          <p:nvPr>
            <p:ph type="sldNum" sz="quarter" idx="5"/>
          </p:nvPr>
        </p:nvSpPr>
        <p:spPr/>
        <p:txBody>
          <a:bodyPr/>
          <a:lstStyle/>
          <a:p>
            <a:fld id="{A6837353-30EB-4A48-80EB-173D804AEFB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F659D3-638A-B53D-6FAB-C8C3F59D229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3F8707A9-D146-4D7E-BB7A-1BC3322340F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03525FC-3C12-4D39-4BF2-D9B0D122D813}"/>
              </a:ext>
            </a:extLst>
          </p:cNvPr>
          <p:cNvSpPr>
            <a:spLocks noGrp="1"/>
          </p:cNvSpPr>
          <p:nvPr>
            <p:ph type="body" idx="1"/>
          </p:nvPr>
        </p:nvSpPr>
        <p:spPr/>
        <p:txBody>
          <a:bodyPr/>
          <a:lstStyle/>
          <a:p>
            <a:r>
              <a:rPr lang="en-US" altLang="zh-CN" sz="1200" b="0" i="0" spc="0" dirty="0">
                <a:solidFill>
                  <a:srgbClr val="24292F"/>
                </a:solidFill>
                <a:effectLst/>
                <a:latin typeface="Noto Sans" panose="020B0502040504020204" pitchFamily="34" charset="0"/>
                <a:ea typeface="微软雅黑" panose="020B0503020204020204" pitchFamily="34" charset="-122"/>
                <a:cs typeface="Arial" panose="020B0604020202020204"/>
              </a:rPr>
              <a:t>By leveraging congestion root as the control granularity, Pyrrha</a:t>
            </a:r>
            <a:r>
              <a:rPr lang="en-US" altLang="zh-CN" sz="1200" b="0" i="0" dirty="0">
                <a:solidFill>
                  <a:srgbClr val="24292F"/>
                </a:solidFill>
                <a:effectLst/>
                <a:latin typeface="Noto Sans" panose="020B0502040504020204" pitchFamily="34" charset="0"/>
              </a:rPr>
              <a:t> can be formally proven as a head-of-line-blocking-free flow control protocol requiring minimal queues. </a:t>
            </a:r>
            <a:r>
              <a:rPr lang="en-US" altLang="zh-CN" sz="1000" b="0" spc="0" dirty="0">
                <a:solidFill>
                  <a:schemeClr val="tx1"/>
                </a:solidFill>
                <a:latin typeface="Rockwell" panose="02060603020205020403" pitchFamily="18" charset="0"/>
                <a:ea typeface="微软雅黑" panose="020B0503020204020204" pitchFamily="34" charset="-122"/>
                <a:cs typeface="Arial" panose="020B0604020202020204"/>
              </a:rPr>
              <a:t>Please see the technical report released together with our paper for the formal proof.</a:t>
            </a:r>
          </a:p>
          <a:p>
            <a:endParaRPr lang="en-US" altLang="zh-CN" sz="1000" b="0" spc="0" dirty="0">
              <a:solidFill>
                <a:schemeClr val="tx1"/>
              </a:solidFill>
              <a:latin typeface="Rockwell" panose="02060603020205020403" pitchFamily="18" charset="0"/>
              <a:ea typeface="微软雅黑" panose="020B0503020204020204" pitchFamily="34" charset="-122"/>
              <a:cs typeface="Arial" panose="020B0604020202020204"/>
            </a:endParaRPr>
          </a:p>
          <a:p>
            <a:r>
              <a:rPr lang="en-US" altLang="zh-CN" sz="1000" b="0" spc="0" dirty="0">
                <a:solidFill>
                  <a:schemeClr val="tx1"/>
                </a:solidFill>
                <a:latin typeface="Rockwell" panose="02060603020205020403" pitchFamily="18" charset="0"/>
                <a:ea typeface="微软雅黑" panose="020B0503020204020204" pitchFamily="34" charset="-122"/>
                <a:cs typeface="Arial" panose="020B0604020202020204"/>
              </a:rPr>
              <a:t>However,</a:t>
            </a:r>
            <a:r>
              <a:rPr lang="zh-CN" altLang="en-US" sz="1000" b="0" spc="0" dirty="0">
                <a:solidFill>
                  <a:schemeClr val="tx1"/>
                </a:solidFill>
                <a:latin typeface="Rockwell" panose="02060603020205020403" pitchFamily="18" charset="0"/>
                <a:ea typeface="微软雅黑" panose="020B0503020204020204" pitchFamily="34" charset="-122"/>
                <a:cs typeface="Arial" panose="020B0604020202020204"/>
              </a:rPr>
              <a:t> </a:t>
            </a:r>
            <a:r>
              <a:rPr lang="en-US" altLang="zh-CN" sz="1000" b="0" spc="0" dirty="0">
                <a:solidFill>
                  <a:schemeClr val="tx1"/>
                </a:solidFill>
                <a:latin typeface="Rockwell" panose="02060603020205020403" pitchFamily="18" charset="0"/>
                <a:ea typeface="微软雅黑" panose="020B0503020204020204" pitchFamily="34" charset="-122"/>
                <a:cs typeface="Arial" panose="020B0604020202020204"/>
              </a:rPr>
              <a:t>to realize congestion root-based flow control, there are some challenges to be solved.</a:t>
            </a:r>
          </a:p>
        </p:txBody>
      </p:sp>
      <p:sp>
        <p:nvSpPr>
          <p:cNvPr id="4" name="灯片编号占位符 3">
            <a:extLst>
              <a:ext uri="{FF2B5EF4-FFF2-40B4-BE49-F238E27FC236}">
                <a16:creationId xmlns:a16="http://schemas.microsoft.com/office/drawing/2014/main" id="{3B5EE7E3-6F36-31A7-6FE0-8267C569B443}"/>
              </a:ext>
            </a:extLst>
          </p:cNvPr>
          <p:cNvSpPr>
            <a:spLocks noGrp="1"/>
          </p:cNvSpPr>
          <p:nvPr>
            <p:ph type="sldNum" sz="quarter" idx="5"/>
          </p:nvPr>
        </p:nvSpPr>
        <p:spPr/>
        <p:txBody>
          <a:bodyPr/>
          <a:lstStyle/>
          <a:p>
            <a:fld id="{A6837353-30EB-4A48-80EB-173D804AEFBD}" type="slidenum">
              <a:rPr lang="zh-CN" altLang="en-US" smtClean="0"/>
              <a:t>20</a:t>
            </a:fld>
            <a:endParaRPr lang="zh-CN" altLang="en-US"/>
          </a:p>
        </p:txBody>
      </p:sp>
    </p:spTree>
    <p:extLst>
      <p:ext uri="{BB962C8B-B14F-4D97-AF65-F5344CB8AC3E}">
        <p14:creationId xmlns:p14="http://schemas.microsoft.com/office/powerpoint/2010/main" val="11619870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D2A7CA-D536-B655-DD3E-AADBB33C6F1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3FD7B41-9B4F-F753-E8E3-1D2C4185DB0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E1E46E9-BE53-21A5-0FFA-4F7E0F7A4E50}"/>
              </a:ext>
            </a:extLst>
          </p:cNvPr>
          <p:cNvSpPr>
            <a:spLocks noGrp="1"/>
          </p:cNvSpPr>
          <p:nvPr>
            <p:ph type="body" idx="1"/>
          </p:nvPr>
        </p:nvSpPr>
        <p:spPr/>
        <p:txBody>
          <a:bodyPr/>
          <a:lstStyle/>
          <a:p>
            <a:r>
              <a:rPr lang="en-US" altLang="zh-CN" sz="1000" dirty="0"/>
              <a:t>The first challenge as well as the key challenge is </a:t>
            </a:r>
            <a:r>
              <a:rPr lang="en-US" altLang="zh-CN" sz="1000" b="0" i="0" dirty="0">
                <a:solidFill>
                  <a:srgbClr val="24292F"/>
                </a:solidFill>
                <a:effectLst/>
                <a:latin typeface="Noto Sans" panose="020B0502040504020204" pitchFamily="34" charset="0"/>
              </a:rPr>
              <a:t>identifying the congestion root</a:t>
            </a:r>
            <a:r>
              <a:rPr lang="zh-CN" altLang="en-US" sz="1000" b="0" i="0" dirty="0">
                <a:solidFill>
                  <a:srgbClr val="24292F"/>
                </a:solidFill>
                <a:effectLst/>
                <a:latin typeface="Noto Sans" panose="020B0502040504020204" pitchFamily="34" charset="0"/>
              </a:rPr>
              <a:t> </a:t>
            </a:r>
            <a:r>
              <a:rPr lang="en-US" altLang="zh-CN" sz="1000" b="0" i="0" dirty="0">
                <a:solidFill>
                  <a:srgbClr val="24292F"/>
                </a:solidFill>
                <a:effectLst/>
                <a:latin typeface="Noto Sans" panose="020B0502040504020204" pitchFamily="34" charset="0"/>
              </a:rPr>
              <a:t>accurately</a:t>
            </a:r>
            <a:r>
              <a:rPr lang="en-US" altLang="zh-CN" sz="1000" dirty="0"/>
              <a:t>. </a:t>
            </a:r>
          </a:p>
          <a:p>
            <a:endParaRPr lang="en-US" altLang="zh-CN" sz="1000" dirty="0"/>
          </a:p>
          <a:p>
            <a:r>
              <a:rPr lang="en-US" altLang="zh-CN" sz="1200" b="0" i="0" dirty="0">
                <a:solidFill>
                  <a:srgbClr val="24292F"/>
                </a:solidFill>
                <a:effectLst/>
                <a:latin typeface="Noto Sans" panose="020B0502040504020204" pitchFamily="34" charset="0"/>
              </a:rPr>
              <a:t>This is difficult in practice because upstream non-root hotspots can become congested before the actual congestion root. For example, </a:t>
            </a:r>
          </a:p>
          <a:p>
            <a:r>
              <a:rPr lang="zh-CN" altLang="en-US" sz="1200" dirty="0"/>
              <a:t>⊕ </a:t>
            </a:r>
            <a:r>
              <a:rPr lang="en-US" altLang="zh-CN" sz="1200" b="0" i="0" dirty="0">
                <a:solidFill>
                  <a:srgbClr val="24292F"/>
                </a:solidFill>
                <a:effectLst/>
                <a:latin typeface="Noto Sans" panose="020B0502040504020204" pitchFamily="34" charset="0"/>
              </a:rPr>
              <a:t>non-root port P3 might be congested first, and pause flows passing through it. </a:t>
            </a:r>
          </a:p>
          <a:p>
            <a:r>
              <a:rPr lang="zh-CN" altLang="en-US" sz="1200" dirty="0"/>
              <a:t>⊕ </a:t>
            </a:r>
            <a:r>
              <a:rPr lang="en-US" altLang="zh-CN" sz="1200" b="0" i="0" dirty="0">
                <a:solidFill>
                  <a:srgbClr val="24292F"/>
                </a:solidFill>
                <a:effectLst/>
                <a:latin typeface="Noto Sans" panose="020B0502040504020204" pitchFamily="34" charset="0"/>
              </a:rPr>
              <a:t>However, the true congestion root is P2. </a:t>
            </a:r>
          </a:p>
          <a:p>
            <a:r>
              <a:rPr lang="zh-CN" altLang="en-US" sz="1200" dirty="0"/>
              <a:t>⊕ </a:t>
            </a:r>
            <a:r>
              <a:rPr lang="en-US" altLang="zh-CN" sz="1200" b="0" i="0" dirty="0">
                <a:solidFill>
                  <a:srgbClr val="24292F"/>
                </a:solidFill>
                <a:effectLst/>
                <a:latin typeface="Noto Sans" panose="020B0502040504020204" pitchFamily="34" charset="0"/>
              </a:rPr>
              <a:t>If Pyrrha cannot converge to recognize P2 as the root, it can cause head-of-line blocking for the vulnerable flow that does not pass through P2.</a:t>
            </a:r>
            <a:endParaRPr lang="en-US" altLang="zh-CN" sz="1000" dirty="0"/>
          </a:p>
        </p:txBody>
      </p:sp>
      <p:sp>
        <p:nvSpPr>
          <p:cNvPr id="4" name="灯片编号占位符 3">
            <a:extLst>
              <a:ext uri="{FF2B5EF4-FFF2-40B4-BE49-F238E27FC236}">
                <a16:creationId xmlns:a16="http://schemas.microsoft.com/office/drawing/2014/main" id="{00E9770F-25F9-D7CE-1839-7ACE85871A88}"/>
              </a:ext>
            </a:extLst>
          </p:cNvPr>
          <p:cNvSpPr>
            <a:spLocks noGrp="1"/>
          </p:cNvSpPr>
          <p:nvPr>
            <p:ph type="sldNum" sz="quarter" idx="5"/>
          </p:nvPr>
        </p:nvSpPr>
        <p:spPr/>
        <p:txBody>
          <a:bodyPr/>
          <a:lstStyle/>
          <a:p>
            <a:fld id="{A6837353-30EB-4A48-80EB-173D804AEFBD}" type="slidenum">
              <a:rPr lang="zh-CN" altLang="en-US" smtClean="0"/>
              <a:t>21</a:t>
            </a:fld>
            <a:endParaRPr lang="zh-CN" altLang="en-US"/>
          </a:p>
        </p:txBody>
      </p:sp>
    </p:spTree>
    <p:extLst>
      <p:ext uri="{BB962C8B-B14F-4D97-AF65-F5344CB8AC3E}">
        <p14:creationId xmlns:p14="http://schemas.microsoft.com/office/powerpoint/2010/main" val="7997874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19F3E-F012-F766-465B-505B4933270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5288DDD-D00B-E642-5EAD-4AF378D219B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5D76270-34FB-EEE8-DD07-E291883F3D12}"/>
              </a:ext>
            </a:extLst>
          </p:cNvPr>
          <p:cNvSpPr>
            <a:spLocks noGrp="1"/>
          </p:cNvSpPr>
          <p:nvPr>
            <p:ph type="body" idx="1"/>
          </p:nvPr>
        </p:nvSpPr>
        <p:spPr/>
        <p:txBody>
          <a:bodyPr/>
          <a:lstStyle/>
          <a:p>
            <a:r>
              <a:rPr lang="en-US" altLang="zh-CN" sz="1200" b="0" i="0" dirty="0">
                <a:solidFill>
                  <a:srgbClr val="24292F"/>
                </a:solidFill>
                <a:effectLst/>
                <a:latin typeface="Noto Sans" panose="020B0502040504020204" pitchFamily="34" charset="0"/>
              </a:rPr>
              <a:t>Inspired by the Spanning Tree Protocol, Pyrrha proposes a distributed congestion root election mechanism. This approach is based on the fact that congestion roots are always downstream, </a:t>
            </a:r>
            <a:r>
              <a:rPr lang="en-US" altLang="zh-CN" b="0" i="0" dirty="0">
                <a:solidFill>
                  <a:srgbClr val="24292F"/>
                </a:solidFill>
                <a:effectLst/>
                <a:latin typeface="Noto Sans" panose="020B0502040504020204" pitchFamily="34" charset="0"/>
              </a:rPr>
              <a:t>which ensures </a:t>
            </a:r>
            <a:r>
              <a:rPr lang="en-US" altLang="zh-CN" sz="1200" b="0" i="0" dirty="0">
                <a:solidFill>
                  <a:srgbClr val="24292F"/>
                </a:solidFill>
                <a:effectLst/>
                <a:latin typeface="Noto Sans" panose="020B0502040504020204" pitchFamily="34" charset="0"/>
              </a:rPr>
              <a:t>accurate root identification.</a:t>
            </a:r>
          </a:p>
          <a:p>
            <a:endParaRPr lang="en-US" altLang="zh-CN" sz="1200" b="0" i="0" dirty="0">
              <a:solidFill>
                <a:srgbClr val="24292F"/>
              </a:solidFill>
              <a:effectLst/>
              <a:latin typeface="Noto Sans" panose="020B0502040504020204" pitchFamily="34" charset="0"/>
            </a:endParaRPr>
          </a:p>
          <a:p>
            <a:r>
              <a:rPr lang="en-US" altLang="zh-CN" b="0" i="0" dirty="0">
                <a:solidFill>
                  <a:srgbClr val="24292F"/>
                </a:solidFill>
                <a:effectLst/>
                <a:latin typeface="Noto Sans" panose="020B0502040504020204" pitchFamily="34" charset="0"/>
              </a:rPr>
              <a:t>We use the following example to illustrate the process of distributed root election.</a:t>
            </a:r>
            <a:endParaRPr lang="en-US" altLang="zh-CN" sz="1200" b="0" i="0" dirty="0">
              <a:solidFill>
                <a:srgbClr val="24292F"/>
              </a:solidFill>
              <a:effectLst/>
              <a:latin typeface="Noto Sans" panose="020B0502040504020204" pitchFamily="34" charset="0"/>
            </a:endParaRPr>
          </a:p>
          <a:p>
            <a:endParaRPr lang="en-US" altLang="zh-CN" sz="1200" b="0" i="0" dirty="0">
              <a:solidFill>
                <a:srgbClr val="24292F"/>
              </a:solidFill>
              <a:effectLst/>
              <a:latin typeface="Noto Sans" panose="020B0502040504020204" pitchFamily="34" charset="0"/>
            </a:endParaRPr>
          </a:p>
          <a:p>
            <a:r>
              <a:rPr lang="zh-CN" altLang="en-US" sz="1200" dirty="0"/>
              <a:t>⊕ </a:t>
            </a:r>
            <a:r>
              <a:rPr lang="en-US" altLang="zh-CN" sz="1200" b="0" i="0" dirty="0">
                <a:solidFill>
                  <a:srgbClr val="24292F"/>
                </a:solidFill>
                <a:effectLst/>
                <a:latin typeface="Noto Sans" panose="020B0502040504020204" pitchFamily="34" charset="0"/>
              </a:rPr>
              <a:t>When there is no congestion, all flows are enqueued into the port's output queue. </a:t>
            </a:r>
          </a:p>
          <a:p>
            <a:r>
              <a:rPr lang="zh-CN" altLang="en-US" sz="1200" dirty="0"/>
              <a:t>⊕ </a:t>
            </a:r>
            <a:r>
              <a:rPr lang="en-US" altLang="zh-CN" sz="1200" b="0" i="0" dirty="0">
                <a:solidFill>
                  <a:srgbClr val="24292F"/>
                </a:solidFill>
                <a:effectLst/>
                <a:latin typeface="Noto Sans" panose="020B0502040504020204" pitchFamily="34" charset="0"/>
              </a:rPr>
              <a:t>If the output queue length exceeds the congestion threshold, </a:t>
            </a:r>
          </a:p>
          <a:p>
            <a:r>
              <a:rPr lang="zh-CN" altLang="en-US" sz="1200" dirty="0"/>
              <a:t>⊕ </a:t>
            </a:r>
            <a:r>
              <a:rPr lang="en-US" altLang="zh-CN" sz="1200" b="0" i="0" dirty="0">
                <a:solidFill>
                  <a:srgbClr val="24292F"/>
                </a:solidFill>
                <a:effectLst/>
                <a:latin typeface="Noto Sans" panose="020B0502040504020204" pitchFamily="34" charset="0"/>
              </a:rPr>
              <a:t>the port claims itself as the root and sends pause frames with its port ID upstream.</a:t>
            </a:r>
            <a:endParaRPr lang="en-US" altLang="zh-CN" sz="1000" dirty="0"/>
          </a:p>
        </p:txBody>
      </p:sp>
      <p:sp>
        <p:nvSpPr>
          <p:cNvPr id="4" name="灯片编号占位符 3">
            <a:extLst>
              <a:ext uri="{FF2B5EF4-FFF2-40B4-BE49-F238E27FC236}">
                <a16:creationId xmlns:a16="http://schemas.microsoft.com/office/drawing/2014/main" id="{214F97D2-75C3-8235-67F2-DA75DFB0FCD8}"/>
              </a:ext>
            </a:extLst>
          </p:cNvPr>
          <p:cNvSpPr>
            <a:spLocks noGrp="1"/>
          </p:cNvSpPr>
          <p:nvPr>
            <p:ph type="sldNum" sz="quarter" idx="5"/>
          </p:nvPr>
        </p:nvSpPr>
        <p:spPr/>
        <p:txBody>
          <a:bodyPr/>
          <a:lstStyle/>
          <a:p>
            <a:fld id="{A6837353-30EB-4A48-80EB-173D804AEFBD}" type="slidenum">
              <a:rPr lang="zh-CN" altLang="en-US" smtClean="0"/>
              <a:t>22</a:t>
            </a:fld>
            <a:endParaRPr lang="zh-CN" altLang="en-US"/>
          </a:p>
        </p:txBody>
      </p:sp>
    </p:spTree>
    <p:extLst>
      <p:ext uri="{BB962C8B-B14F-4D97-AF65-F5344CB8AC3E}">
        <p14:creationId xmlns:p14="http://schemas.microsoft.com/office/powerpoint/2010/main" val="8472052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4F334CC-341C-5CAA-EE8B-A557AEFD737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11FE6F3-1685-2495-6F76-0E94C7F875B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75252491-755F-F45E-6776-0F2983D4142C}"/>
              </a:ext>
            </a:extLst>
          </p:cNvPr>
          <p:cNvSpPr>
            <a:spLocks noGrp="1"/>
          </p:cNvSpPr>
          <p:nvPr>
            <p:ph type="body" idx="1"/>
          </p:nvPr>
        </p:nvSpPr>
        <p:spPr/>
        <p:txBody>
          <a:bodyPr/>
          <a:lstStyle/>
          <a:p>
            <a:r>
              <a:rPr lang="en-US" altLang="zh-CN" sz="1000" dirty="0"/>
              <a:t>Upon receiving the pause frame, </a:t>
            </a:r>
          </a:p>
          <a:p>
            <a:r>
              <a:rPr lang="zh-CN" altLang="en-US" sz="1000" dirty="0"/>
              <a:t>⊕ </a:t>
            </a:r>
            <a:r>
              <a:rPr lang="en-US" altLang="zh-CN" sz="1000" dirty="0"/>
              <a:t>the upstream port assigns an IQ dedicated to the congestion root </a:t>
            </a:r>
          </a:p>
          <a:p>
            <a:r>
              <a:rPr lang="zh-CN" altLang="en-US" sz="1000" dirty="0"/>
              <a:t>⊕ </a:t>
            </a:r>
            <a:r>
              <a:rPr lang="en-US" altLang="zh-CN" sz="1000" dirty="0"/>
              <a:t>and </a:t>
            </a:r>
            <a:r>
              <a:rPr lang="en-US" altLang="zh-CN" sz="1200" b="0" i="0" dirty="0">
                <a:solidFill>
                  <a:srgbClr val="24292F"/>
                </a:solidFill>
                <a:effectLst/>
                <a:latin typeface="Noto Sans" panose="020B0502040504020204" pitchFamily="34" charset="0"/>
              </a:rPr>
              <a:t>enqueues the flow passing through the congestion root into the IQ.</a:t>
            </a:r>
            <a:endParaRPr lang="en-US" altLang="zh-CN" sz="1000" dirty="0"/>
          </a:p>
        </p:txBody>
      </p:sp>
      <p:sp>
        <p:nvSpPr>
          <p:cNvPr id="4" name="灯片编号占位符 3">
            <a:extLst>
              <a:ext uri="{FF2B5EF4-FFF2-40B4-BE49-F238E27FC236}">
                <a16:creationId xmlns:a16="http://schemas.microsoft.com/office/drawing/2014/main" id="{4C0AFAF7-176C-E042-51E3-ED271ABC7137}"/>
              </a:ext>
            </a:extLst>
          </p:cNvPr>
          <p:cNvSpPr>
            <a:spLocks noGrp="1"/>
          </p:cNvSpPr>
          <p:nvPr>
            <p:ph type="sldNum" sz="quarter" idx="5"/>
          </p:nvPr>
        </p:nvSpPr>
        <p:spPr/>
        <p:txBody>
          <a:bodyPr/>
          <a:lstStyle/>
          <a:p>
            <a:fld id="{A6837353-30EB-4A48-80EB-173D804AEFBD}" type="slidenum">
              <a:rPr lang="zh-CN" altLang="en-US" smtClean="0"/>
              <a:t>23</a:t>
            </a:fld>
            <a:endParaRPr lang="zh-CN" altLang="en-US"/>
          </a:p>
        </p:txBody>
      </p:sp>
    </p:spTree>
    <p:extLst>
      <p:ext uri="{BB962C8B-B14F-4D97-AF65-F5344CB8AC3E}">
        <p14:creationId xmlns:p14="http://schemas.microsoft.com/office/powerpoint/2010/main" val="423562329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949668-B1B4-707F-645A-EAE0CDE7AFB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5E1249E-D248-FAE8-1731-CAB594344D6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3384F3B1-C3BE-1438-B370-F757FFC8DD5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b="0" i="0" dirty="0">
                <a:solidFill>
                  <a:srgbClr val="24292F"/>
                </a:solidFill>
                <a:effectLst/>
                <a:latin typeface="Noto Sans" panose="020B0502040504020204" pitchFamily="34" charset="0"/>
              </a:rPr>
              <a:t>When the downstream port P2 also experiences congestion, it identifies itself as the congestion root </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 </a:t>
            </a:r>
            <a:r>
              <a:rPr lang="en-US" altLang="zh-CN" sz="1000" b="0" i="0" dirty="0">
                <a:solidFill>
                  <a:srgbClr val="24292F"/>
                </a:solidFill>
                <a:effectLst/>
                <a:latin typeface="Noto Sans" panose="020B0502040504020204" pitchFamily="34" charset="0"/>
              </a:rPr>
              <a:t>and sends pause frames with its ID to the upstream ports.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000" b="0" i="0" dirty="0">
              <a:solidFill>
                <a:srgbClr val="24292F"/>
              </a:solidFill>
              <a:effectLst/>
              <a:latin typeface="Noto Sans" panose="020B0502040504020204" pitchFamily="34" charset="0"/>
            </a:endParaRPr>
          </a:p>
          <a:p>
            <a:endParaRPr lang="en-US" altLang="zh-CN" sz="1000" dirty="0"/>
          </a:p>
        </p:txBody>
      </p:sp>
      <p:sp>
        <p:nvSpPr>
          <p:cNvPr id="4" name="灯片编号占位符 3">
            <a:extLst>
              <a:ext uri="{FF2B5EF4-FFF2-40B4-BE49-F238E27FC236}">
                <a16:creationId xmlns:a16="http://schemas.microsoft.com/office/drawing/2014/main" id="{ACB44CFF-C439-8C2A-F793-73FAB6C07C1D}"/>
              </a:ext>
            </a:extLst>
          </p:cNvPr>
          <p:cNvSpPr>
            <a:spLocks noGrp="1"/>
          </p:cNvSpPr>
          <p:nvPr>
            <p:ph type="sldNum" sz="quarter" idx="5"/>
          </p:nvPr>
        </p:nvSpPr>
        <p:spPr/>
        <p:txBody>
          <a:bodyPr/>
          <a:lstStyle/>
          <a:p>
            <a:fld id="{A6837353-30EB-4A48-80EB-173D804AEFBD}" type="slidenum">
              <a:rPr lang="zh-CN" altLang="en-US" smtClean="0"/>
              <a:t>24</a:t>
            </a:fld>
            <a:endParaRPr lang="zh-CN" altLang="en-US"/>
          </a:p>
        </p:txBody>
      </p:sp>
    </p:spTree>
    <p:extLst>
      <p:ext uri="{BB962C8B-B14F-4D97-AF65-F5344CB8AC3E}">
        <p14:creationId xmlns:p14="http://schemas.microsoft.com/office/powerpoint/2010/main" val="82919383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5CA170-818D-444C-6F0A-B3DFDDA2DF27}"/>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734F144-BD47-F392-8935-AADE09A42F46}"/>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F531D58-8420-C11D-89EF-FE7D8F2F89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dirty="0">
                <a:solidFill>
                  <a:srgbClr val="24292F"/>
                </a:solidFill>
                <a:effectLst/>
                <a:latin typeface="Noto Sans" panose="020B0502040504020204" pitchFamily="34" charset="0"/>
              </a:rPr>
              <a:t>Upon receiving this pause frame, the upstream port P3 relinquishes</a:t>
            </a:r>
            <a:r>
              <a:rPr lang="zh-CN" altLang="en-US" sz="1200" b="0" i="0" dirty="0">
                <a:solidFill>
                  <a:srgbClr val="24292F"/>
                </a:solidFill>
                <a:effectLst/>
                <a:latin typeface="Noto Sans" panose="020B0502040504020204" pitchFamily="34" charset="0"/>
              </a:rPr>
              <a:t> </a:t>
            </a:r>
            <a:r>
              <a:rPr lang="en-US" altLang="zh-CN" sz="1200" b="0" i="0" dirty="0">
                <a:solidFill>
                  <a:srgbClr val="24292F"/>
                </a:solidFill>
                <a:effectLst/>
                <a:latin typeface="Noto Sans" panose="020B0502040504020204" pitchFamily="34" charset="0"/>
              </a:rPr>
              <a:t>and recognizes P5 as the new congestion root.</a:t>
            </a:r>
            <a:endParaRPr lang="en-US" altLang="zh-CN" sz="1050" dirty="0"/>
          </a:p>
          <a:p>
            <a:endParaRPr lang="en-US" altLang="zh-CN" sz="1200" b="0" i="0" dirty="0">
              <a:solidFill>
                <a:srgbClr val="24292F"/>
              </a:solidFill>
              <a:effectLst/>
              <a:latin typeface="Noto Sans" panose="020B0502040504020204" pitchFamily="34" charset="0"/>
            </a:endParaRPr>
          </a:p>
          <a:p>
            <a:r>
              <a:rPr lang="en-US" altLang="zh-CN" sz="1200" b="0" i="0" dirty="0">
                <a:solidFill>
                  <a:srgbClr val="24292F"/>
                </a:solidFill>
                <a:effectLst/>
                <a:latin typeface="Noto Sans" panose="020B0502040504020204" pitchFamily="34" charset="0"/>
              </a:rPr>
              <a:t>After a new root is elected, Pyrrha merges the old congestion tree into the new one. </a:t>
            </a:r>
          </a:p>
          <a:p>
            <a:r>
              <a:rPr lang="zh-CN" altLang="en-US" sz="1200" dirty="0"/>
              <a:t>⊕ </a:t>
            </a:r>
            <a:r>
              <a:rPr lang="en-US" altLang="zh-CN" sz="1200" b="0" i="0" dirty="0">
                <a:solidFill>
                  <a:srgbClr val="24292F"/>
                </a:solidFill>
                <a:effectLst/>
                <a:latin typeface="Noto Sans" panose="020B0502040504020204" pitchFamily="34" charset="0"/>
              </a:rPr>
              <a:t>This process is achieved by sending Merge frames from the false-positive root P3 to upstream ports. When P6 receives the merge frame, it cancels the IQ assigned to P3, allowing the vulnerable flow to be free of the blocking.</a:t>
            </a:r>
          </a:p>
          <a:p>
            <a:endParaRPr lang="en-US" altLang="zh-CN" sz="1200" b="0" i="0" dirty="0">
              <a:solidFill>
                <a:srgbClr val="24292F"/>
              </a:solidFill>
              <a:effectLst/>
              <a:latin typeface="Noto Sans" panose="020B0502040504020204" pitchFamily="34" charset="0"/>
            </a:endParaRPr>
          </a:p>
          <a:p>
            <a:r>
              <a:rPr lang="en-US" altLang="zh-CN" sz="1000" dirty="0"/>
              <a:t>After the actual congestion root arises, the congestion root election and merge process finishes within several link delays. Therefore, false-positive congestion roots have a minimal impact on performance.</a:t>
            </a:r>
          </a:p>
        </p:txBody>
      </p:sp>
      <p:sp>
        <p:nvSpPr>
          <p:cNvPr id="4" name="灯片编号占位符 3">
            <a:extLst>
              <a:ext uri="{FF2B5EF4-FFF2-40B4-BE49-F238E27FC236}">
                <a16:creationId xmlns:a16="http://schemas.microsoft.com/office/drawing/2014/main" id="{F804FB4C-7BD4-D78F-870F-961DCCF46380}"/>
              </a:ext>
            </a:extLst>
          </p:cNvPr>
          <p:cNvSpPr>
            <a:spLocks noGrp="1"/>
          </p:cNvSpPr>
          <p:nvPr>
            <p:ph type="sldNum" sz="quarter" idx="5"/>
          </p:nvPr>
        </p:nvSpPr>
        <p:spPr/>
        <p:txBody>
          <a:bodyPr/>
          <a:lstStyle/>
          <a:p>
            <a:fld id="{A6837353-30EB-4A48-80EB-173D804AEFBD}" type="slidenum">
              <a:rPr lang="zh-CN" altLang="en-US" smtClean="0"/>
              <a:t>25</a:t>
            </a:fld>
            <a:endParaRPr lang="zh-CN" altLang="en-US"/>
          </a:p>
        </p:txBody>
      </p:sp>
    </p:spTree>
    <p:extLst>
      <p:ext uri="{BB962C8B-B14F-4D97-AF65-F5344CB8AC3E}">
        <p14:creationId xmlns:p14="http://schemas.microsoft.com/office/powerpoint/2010/main" val="27477490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E3D990-FB87-08C9-72AD-2F1E0E12A00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7349AF3A-EF53-7492-4BF5-39BDD7089CB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01BEA0B9-2BE3-FC28-0A56-0EC4D3BE0ED2}"/>
              </a:ext>
            </a:extLst>
          </p:cNvPr>
          <p:cNvSpPr>
            <a:spLocks noGrp="1"/>
          </p:cNvSpPr>
          <p:nvPr>
            <p:ph type="body" idx="1"/>
          </p:nvPr>
        </p:nvSpPr>
        <p:spPr/>
        <p:txBody>
          <a:bodyPr/>
          <a:lstStyle/>
          <a:p>
            <a:r>
              <a:rPr lang="en-US" altLang="zh-CN" sz="1200" b="0" i="0" dirty="0">
                <a:solidFill>
                  <a:srgbClr val="24292F"/>
                </a:solidFill>
                <a:effectLst/>
                <a:latin typeface="Noto Sans" panose="020B0502040504020204" pitchFamily="34" charset="0"/>
              </a:rPr>
              <a:t>The second challenge is identifying congested flows. </a:t>
            </a:r>
          </a:p>
          <a:p>
            <a:endParaRPr lang="en-US" altLang="zh-CN" sz="1200" b="0" i="0" dirty="0">
              <a:solidFill>
                <a:srgbClr val="24292F"/>
              </a:solidFill>
              <a:effectLst/>
              <a:latin typeface="Noto Sans" panose="020B0502040504020204" pitchFamily="34" charset="0"/>
            </a:endParaRPr>
          </a:p>
          <a:p>
            <a:r>
              <a:rPr lang="en-US" altLang="zh-CN" sz="1200" b="0" i="0" dirty="0">
                <a:solidFill>
                  <a:srgbClr val="24292F"/>
                </a:solidFill>
                <a:effectLst/>
                <a:latin typeface="Noto Sans" panose="020B0502040504020204" pitchFamily="34" charset="0"/>
              </a:rPr>
              <a:t>Pyrrha actively identifies and controls congested flows rather than passively reacting after they reach the congestion root. </a:t>
            </a:r>
          </a:p>
          <a:p>
            <a:r>
              <a:rPr lang="zh-CN" altLang="en-US" sz="1200" dirty="0"/>
              <a:t>⊕ </a:t>
            </a:r>
            <a:r>
              <a:rPr lang="en-US" altLang="zh-CN" sz="1200" b="0" i="0" dirty="0">
                <a:solidFill>
                  <a:srgbClr val="24292F"/>
                </a:solidFill>
                <a:effectLst/>
                <a:latin typeface="Noto Sans" panose="020B0502040504020204" pitchFamily="34" charset="0"/>
              </a:rPr>
              <a:t>This approach prevents additional pressure from being placed on the congestion root by new flows.</a:t>
            </a:r>
          </a:p>
          <a:p>
            <a:endParaRPr lang="en-US" altLang="zh-CN" sz="1200" b="0" i="0" dirty="0">
              <a:solidFill>
                <a:srgbClr val="24292F"/>
              </a:solidFill>
              <a:effectLst/>
              <a:latin typeface="Noto Sans" panose="020B050204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 </a:t>
            </a:r>
            <a:r>
              <a:rPr lang="en-US" altLang="zh-CN" sz="1000" dirty="0">
                <a:latin typeface="Trebuchet MS" panose="020B0603020202020204" pitchFamily="34" charset="0"/>
                <a:ea typeface="+mn-lt"/>
                <a:cs typeface="+mn-lt"/>
              </a:rPr>
              <a:t>To determine whether a flow will pass through the congestion root, </a:t>
            </a:r>
            <a:r>
              <a:rPr lang="en-US" altLang="zh-CN" sz="1200" b="0" i="0" dirty="0">
                <a:solidFill>
                  <a:srgbClr val="24292F"/>
                </a:solidFill>
                <a:effectLst/>
                <a:latin typeface="Noto Sans" panose="020B0502040504020204" pitchFamily="34" charset="0"/>
              </a:rPr>
              <a:t>the Pyrrha switch needs to identify the onward path of each flow</a:t>
            </a:r>
            <a:r>
              <a:rPr lang="en-US" altLang="zh-CN" sz="1000" dirty="0">
                <a:latin typeface="Trebuchet MS" panose="020B0603020202020204" pitchFamily="34" charset="0"/>
                <a:ea typeface="+mn-lt"/>
                <a:cs typeface="+mn-lt"/>
              </a:rPr>
              <a:t>.</a:t>
            </a:r>
          </a:p>
          <a:p>
            <a:endParaRPr lang="en-US" altLang="zh-CN" sz="1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dirty="0"/>
              <a:t>This</a:t>
            </a:r>
            <a:r>
              <a:rPr lang="zh-CN" altLang="en-US" sz="1000" dirty="0"/>
              <a:t> </a:t>
            </a:r>
            <a:r>
              <a:rPr lang="en-US" altLang="zh-CN" sz="1000" dirty="0"/>
              <a:t>is</a:t>
            </a:r>
            <a:r>
              <a:rPr lang="zh-CN" altLang="en-US" sz="1000" dirty="0"/>
              <a:t> </a:t>
            </a:r>
            <a:r>
              <a:rPr lang="en-US" altLang="zh-CN" sz="1000" dirty="0"/>
              <a:t>challenging</a:t>
            </a:r>
            <a:r>
              <a:rPr lang="zh-CN" altLang="en-US" sz="1000" dirty="0"/>
              <a:t> </a:t>
            </a:r>
            <a:r>
              <a:rPr lang="en-US" altLang="zh-CN" sz="1000" dirty="0"/>
              <a:t>as</a:t>
            </a:r>
            <a:r>
              <a:rPr lang="en-US" altLang="zh-CN" sz="1000" dirty="0">
                <a:latin typeface="Trebuchet MS" panose="020B0603020202020204" pitchFamily="34" charset="0"/>
                <a:ea typeface="+mn-lt"/>
                <a:cs typeface="+mn-lt"/>
              </a:rPr>
              <a:t> various load balancing protocols may be applied</a:t>
            </a:r>
            <a:r>
              <a:rPr lang="zh-CN" altLang="en-US" sz="1000" dirty="0">
                <a:latin typeface="Trebuchet MS" panose="020B0603020202020204" pitchFamily="34" charset="0"/>
                <a:ea typeface="+mn-lt"/>
                <a:cs typeface="+mn-lt"/>
              </a:rPr>
              <a:t> </a:t>
            </a:r>
            <a:r>
              <a:rPr lang="en-US" altLang="zh-CN" sz="1000" dirty="0">
                <a:latin typeface="Trebuchet MS" panose="020B0603020202020204" pitchFamily="34" charset="0"/>
                <a:ea typeface="+mn-lt"/>
                <a:cs typeface="+mn-lt"/>
              </a:rPr>
              <a:t>in</a:t>
            </a:r>
            <a:r>
              <a:rPr lang="zh-CN" altLang="en-US" sz="1000" dirty="0">
                <a:latin typeface="Trebuchet MS" panose="020B0603020202020204" pitchFamily="34" charset="0"/>
                <a:ea typeface="+mn-lt"/>
                <a:cs typeface="+mn-lt"/>
              </a:rPr>
              <a:t> </a:t>
            </a:r>
            <a:r>
              <a:rPr lang="en-US" altLang="zh-CN" sz="1000" dirty="0">
                <a:latin typeface="Trebuchet MS" panose="020B0603020202020204" pitchFamily="34" charset="0"/>
                <a:ea typeface="+mn-lt"/>
                <a:cs typeface="+mn-lt"/>
              </a:rPr>
              <a:t>data</a:t>
            </a:r>
            <a:r>
              <a:rPr lang="zh-CN" altLang="en-US" sz="1000" dirty="0">
                <a:latin typeface="Trebuchet MS" panose="020B0603020202020204" pitchFamily="34" charset="0"/>
                <a:ea typeface="+mn-lt"/>
                <a:cs typeface="+mn-lt"/>
              </a:rPr>
              <a:t> </a:t>
            </a:r>
            <a:r>
              <a:rPr lang="en-US" altLang="zh-CN" sz="1000" dirty="0">
                <a:latin typeface="Trebuchet MS" panose="020B0603020202020204" pitchFamily="34" charset="0"/>
                <a:ea typeface="+mn-lt"/>
                <a:cs typeface="+mn-lt"/>
              </a:rPr>
              <a:t>centers, which can complicate determining the path of packets. </a:t>
            </a:r>
          </a:p>
          <a:p>
            <a:endParaRPr lang="en-US" altLang="zh-CN" sz="1000" dirty="0"/>
          </a:p>
          <a:p>
            <a:endParaRPr lang="en-US" altLang="zh-CN" sz="1000" dirty="0"/>
          </a:p>
        </p:txBody>
      </p:sp>
      <p:sp>
        <p:nvSpPr>
          <p:cNvPr id="4" name="灯片编号占位符 3">
            <a:extLst>
              <a:ext uri="{FF2B5EF4-FFF2-40B4-BE49-F238E27FC236}">
                <a16:creationId xmlns:a16="http://schemas.microsoft.com/office/drawing/2014/main" id="{7E7951FF-0285-AF6A-4C1D-AD774B92D7BB}"/>
              </a:ext>
            </a:extLst>
          </p:cNvPr>
          <p:cNvSpPr>
            <a:spLocks noGrp="1"/>
          </p:cNvSpPr>
          <p:nvPr>
            <p:ph type="sldNum" sz="quarter" idx="5"/>
          </p:nvPr>
        </p:nvSpPr>
        <p:spPr/>
        <p:txBody>
          <a:bodyPr/>
          <a:lstStyle/>
          <a:p>
            <a:fld id="{A6837353-30EB-4A48-80EB-173D804AEFBD}" type="slidenum">
              <a:rPr lang="zh-CN" altLang="en-US" smtClean="0"/>
              <a:t>26</a:t>
            </a:fld>
            <a:endParaRPr lang="zh-CN" altLang="en-US"/>
          </a:p>
        </p:txBody>
      </p:sp>
    </p:spTree>
    <p:extLst>
      <p:ext uri="{BB962C8B-B14F-4D97-AF65-F5344CB8AC3E}">
        <p14:creationId xmlns:p14="http://schemas.microsoft.com/office/powerpoint/2010/main" val="343314182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74DF2B-7370-3327-1374-325C42AE97F0}"/>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379D0BB-D96D-A1A1-2F6B-00A7C248A82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75110DD-2A95-ACC1-F2D2-EA7AE1125F76}"/>
              </a:ext>
            </a:extLst>
          </p:cNvPr>
          <p:cNvSpPr>
            <a:spLocks noGrp="1"/>
          </p:cNvSpPr>
          <p:nvPr>
            <p:ph type="body" idx="1"/>
          </p:nvPr>
        </p:nvSpPr>
        <p:spPr/>
        <p:txBody>
          <a:bodyPr/>
          <a:lstStyle/>
          <a:p>
            <a:r>
              <a:rPr lang="en-US" altLang="zh-CN" sz="1000" dirty="0"/>
              <a:t>The third challenge is </a:t>
            </a:r>
            <a:r>
              <a:rPr lang="en-US" altLang="zh-CN" sz="2000" dirty="0">
                <a:solidFill>
                  <a:srgbClr val="000000"/>
                </a:solidFill>
                <a:cs typeface="Arial" panose="020B0604020202020204"/>
              </a:rPr>
              <a:t>handling tree-tangling scenarios.</a:t>
            </a:r>
          </a:p>
          <a:p>
            <a:endParaRPr lang="en-US" altLang="zh-CN" sz="2000" dirty="0">
              <a:solidFill>
                <a:srgbClr val="000000"/>
              </a:solidFill>
              <a:cs typeface="Arial" panose="020B0604020202020204"/>
            </a:endParaRPr>
          </a:p>
          <a:p>
            <a:r>
              <a:rPr lang="en-US" altLang="zh-CN" sz="1000" dirty="0"/>
              <a:t>Several concurrent congestion trees can be intertwined among themselves. As an example, </a:t>
            </a:r>
            <a:r>
              <a:rPr lang="en-US" altLang="zh-CN" sz="1200" b="0" i="0" dirty="0">
                <a:solidFill>
                  <a:srgbClr val="24292F"/>
                </a:solidFill>
                <a:effectLst/>
                <a:latin typeface="Noto Sans" panose="020B0502040504020204" pitchFamily="34" charset="0"/>
              </a:rPr>
              <a:t>after a congestion tree forms with P2 as the root, </a:t>
            </a:r>
          </a:p>
          <a:p>
            <a:r>
              <a:rPr lang="zh-CN" altLang="en-US" sz="1200" dirty="0"/>
              <a:t>⊕ </a:t>
            </a:r>
            <a:r>
              <a:rPr lang="en-US" altLang="zh-CN" sz="1200" b="0" i="0" dirty="0">
                <a:solidFill>
                  <a:srgbClr val="24292F"/>
                </a:solidFill>
                <a:effectLst/>
                <a:latin typeface="Noto Sans" panose="020B0502040504020204" pitchFamily="34" charset="0"/>
              </a:rPr>
              <a:t>two </a:t>
            </a:r>
            <a:r>
              <a:rPr lang="en-US" altLang="zh-CN" b="0" i="0" dirty="0">
                <a:solidFill>
                  <a:srgbClr val="24292F"/>
                </a:solidFill>
                <a:effectLst/>
                <a:latin typeface="Noto Sans" panose="020B0502040504020204" pitchFamily="34" charset="0"/>
              </a:rPr>
              <a:t>additional flows from P8 and P9 are sent to P6 and then pass through P3.</a:t>
            </a:r>
          </a:p>
          <a:p>
            <a:r>
              <a:rPr lang="zh-CN" altLang="en-US" sz="1200" dirty="0"/>
              <a:t>⊕ </a:t>
            </a:r>
            <a:r>
              <a:rPr lang="en-US" altLang="zh-CN" sz="1200" b="0" i="0" dirty="0">
                <a:solidFill>
                  <a:srgbClr val="24292F"/>
                </a:solidFill>
                <a:effectLst/>
                <a:latin typeface="Noto Sans" panose="020B0502040504020204" pitchFamily="34" charset="0"/>
              </a:rPr>
              <a:t>The new flows, which are not part of the congestion tree rooted at P2, will cause P6’s OQ congestion, prompting P6 to declare itself the root and pause these flows.</a:t>
            </a:r>
          </a:p>
          <a:p>
            <a:endParaRPr lang="en-US" altLang="zh-CN" sz="1200" b="0" i="0" dirty="0">
              <a:solidFill>
                <a:srgbClr val="24292F"/>
              </a:solidFill>
              <a:effectLst/>
              <a:latin typeface="Noto Sans" panose="020B0502040504020204" pitchFamily="34" charset="0"/>
            </a:endParaRPr>
          </a:p>
          <a:p>
            <a:r>
              <a:rPr lang="en-US" altLang="zh-CN" sz="1200" b="0" i="0" dirty="0">
                <a:solidFill>
                  <a:srgbClr val="24292F"/>
                </a:solidFill>
                <a:effectLst/>
                <a:latin typeface="Noto Sans" panose="020B0502040504020204" pitchFamily="34" charset="0"/>
              </a:rPr>
              <a:t>In this case, two congestion trees tangle with each other.</a:t>
            </a:r>
            <a:endParaRPr lang="en-US" altLang="zh-CN" sz="1000" dirty="0"/>
          </a:p>
        </p:txBody>
      </p:sp>
      <p:sp>
        <p:nvSpPr>
          <p:cNvPr id="4" name="灯片编号占位符 3">
            <a:extLst>
              <a:ext uri="{FF2B5EF4-FFF2-40B4-BE49-F238E27FC236}">
                <a16:creationId xmlns:a16="http://schemas.microsoft.com/office/drawing/2014/main" id="{4DD361BB-89BD-C51D-7BC2-ADCA70F72745}"/>
              </a:ext>
            </a:extLst>
          </p:cNvPr>
          <p:cNvSpPr>
            <a:spLocks noGrp="1"/>
          </p:cNvSpPr>
          <p:nvPr>
            <p:ph type="sldNum" sz="quarter" idx="5"/>
          </p:nvPr>
        </p:nvSpPr>
        <p:spPr/>
        <p:txBody>
          <a:bodyPr/>
          <a:lstStyle/>
          <a:p>
            <a:fld id="{A6837353-30EB-4A48-80EB-173D804AEFBD}" type="slidenum">
              <a:rPr lang="zh-CN" altLang="en-US" smtClean="0"/>
              <a:t>27</a:t>
            </a:fld>
            <a:endParaRPr lang="zh-CN" altLang="en-US"/>
          </a:p>
        </p:txBody>
      </p:sp>
    </p:spTree>
    <p:extLst>
      <p:ext uri="{BB962C8B-B14F-4D97-AF65-F5344CB8AC3E}">
        <p14:creationId xmlns:p14="http://schemas.microsoft.com/office/powerpoint/2010/main" val="215441714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4FD73D-CE0C-627E-B456-9F5ACF717FA6}"/>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E19EC0E0-03A6-8D3E-B46E-2C5BE5E96A3E}"/>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E2229DB-B3B5-2FCB-67DE-E5D144E4E08D}"/>
              </a:ext>
            </a:extLst>
          </p:cNvPr>
          <p:cNvSpPr>
            <a:spLocks noGrp="1"/>
          </p:cNvSpPr>
          <p:nvPr>
            <p:ph type="body" idx="1"/>
          </p:nvPr>
        </p:nvSpPr>
        <p:spPr/>
        <p:txBody>
          <a:bodyPr/>
          <a:lstStyle/>
          <a:p>
            <a:r>
              <a:rPr lang="en-US" altLang="zh-CN" sz="1000" dirty="0"/>
              <a:t>The first is the congestion tree rooted at P5</a:t>
            </a:r>
          </a:p>
        </p:txBody>
      </p:sp>
      <p:sp>
        <p:nvSpPr>
          <p:cNvPr id="4" name="灯片编号占位符 3">
            <a:extLst>
              <a:ext uri="{FF2B5EF4-FFF2-40B4-BE49-F238E27FC236}">
                <a16:creationId xmlns:a16="http://schemas.microsoft.com/office/drawing/2014/main" id="{2962F7CE-7F0C-ED7C-522C-0D43F9FD8C01}"/>
              </a:ext>
            </a:extLst>
          </p:cNvPr>
          <p:cNvSpPr>
            <a:spLocks noGrp="1"/>
          </p:cNvSpPr>
          <p:nvPr>
            <p:ph type="sldNum" sz="quarter" idx="5"/>
          </p:nvPr>
        </p:nvSpPr>
        <p:spPr/>
        <p:txBody>
          <a:bodyPr/>
          <a:lstStyle/>
          <a:p>
            <a:fld id="{A6837353-30EB-4A48-80EB-173D804AEFBD}" type="slidenum">
              <a:rPr lang="zh-CN" altLang="en-US" smtClean="0"/>
              <a:t>28</a:t>
            </a:fld>
            <a:endParaRPr lang="zh-CN" altLang="en-US"/>
          </a:p>
        </p:txBody>
      </p:sp>
    </p:spTree>
    <p:extLst>
      <p:ext uri="{BB962C8B-B14F-4D97-AF65-F5344CB8AC3E}">
        <p14:creationId xmlns:p14="http://schemas.microsoft.com/office/powerpoint/2010/main" val="6021786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5CBB69-34F0-D1D7-F14D-DCD6A93F8ECB}"/>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B34CEFF-3313-19C5-946D-FA948C3EDD8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573D3FD-620B-FA6F-F7C2-647964EE56C0}"/>
              </a:ext>
            </a:extLst>
          </p:cNvPr>
          <p:cNvSpPr>
            <a:spLocks noGrp="1"/>
          </p:cNvSpPr>
          <p:nvPr>
            <p:ph type="body" idx="1"/>
          </p:nvPr>
        </p:nvSpPr>
        <p:spPr/>
        <p:txBody>
          <a:bodyPr/>
          <a:lstStyle/>
          <a:p>
            <a:r>
              <a:rPr lang="en-US" altLang="zh-CN" sz="1000" dirty="0"/>
              <a:t>And the second is the congestion tree rooted at P6</a:t>
            </a:r>
          </a:p>
        </p:txBody>
      </p:sp>
      <p:sp>
        <p:nvSpPr>
          <p:cNvPr id="4" name="灯片编号占位符 3">
            <a:extLst>
              <a:ext uri="{FF2B5EF4-FFF2-40B4-BE49-F238E27FC236}">
                <a16:creationId xmlns:a16="http://schemas.microsoft.com/office/drawing/2014/main" id="{CF96E6FC-9284-98FE-723B-DFF5417AE409}"/>
              </a:ext>
            </a:extLst>
          </p:cNvPr>
          <p:cNvSpPr>
            <a:spLocks noGrp="1"/>
          </p:cNvSpPr>
          <p:nvPr>
            <p:ph type="sldNum" sz="quarter" idx="5"/>
          </p:nvPr>
        </p:nvSpPr>
        <p:spPr/>
        <p:txBody>
          <a:bodyPr/>
          <a:lstStyle/>
          <a:p>
            <a:fld id="{A6837353-30EB-4A48-80EB-173D804AEFBD}" type="slidenum">
              <a:rPr lang="zh-CN" altLang="en-US" smtClean="0"/>
              <a:t>29</a:t>
            </a:fld>
            <a:endParaRPr lang="zh-CN" altLang="en-US"/>
          </a:p>
        </p:txBody>
      </p:sp>
    </p:spTree>
    <p:extLst>
      <p:ext uri="{BB962C8B-B14F-4D97-AF65-F5344CB8AC3E}">
        <p14:creationId xmlns:p14="http://schemas.microsoft.com/office/powerpoint/2010/main" val="57324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504A72-DB8D-C5C9-28C1-DD6847477A6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C4C8EE2-F4D4-B645-6C29-42EC46AB66B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2FC1A5F-F91A-316D-352E-5D73C6BC9455}"/>
              </a:ext>
            </a:extLst>
          </p:cNvPr>
          <p:cNvSpPr>
            <a:spLocks noGrp="1"/>
          </p:cNvSpPr>
          <p:nvPr>
            <p:ph type="body" idx="1"/>
          </p:nvPr>
        </p:nvSpPr>
        <p:spPr/>
        <p:txBody>
          <a:bodyPr/>
          <a:lstStyle/>
          <a:p>
            <a:r>
              <a:rPr lang="en" altLang="zh-CN" sz="1200" b="0" i="0" dirty="0">
                <a:solidFill>
                  <a:srgbClr val="24292F"/>
                </a:solidFill>
                <a:effectLst/>
                <a:latin typeface="Noto Sans" panose="020B0502040504020204" pitchFamily="34" charset="0"/>
              </a:rPr>
              <a:t>The second trend is that the increasing scale of data center networks and the emergence of workloads such as distributed training will result in more bursty traffic, whic</a:t>
            </a:r>
            <a:r>
              <a:rPr lang="en-US" altLang="zh-CN" sz="1200" b="0" i="0" dirty="0">
                <a:solidFill>
                  <a:srgbClr val="24292F"/>
                </a:solidFill>
                <a:effectLst/>
                <a:latin typeface="Noto Sans" panose="020B0502040504020204" pitchFamily="34" charset="0"/>
              </a:rPr>
              <a:t>h</a:t>
            </a:r>
            <a:r>
              <a:rPr lang="en" altLang="zh-CN" sz="1200" b="0" i="0" dirty="0">
                <a:solidFill>
                  <a:srgbClr val="24292F"/>
                </a:solidFill>
                <a:effectLst/>
                <a:latin typeface="Noto Sans" panose="020B0502040504020204" pitchFamily="34" charset="0"/>
              </a:rPr>
              <a:t> means more transient congestion.</a:t>
            </a:r>
          </a:p>
          <a:p>
            <a:endParaRPr lang="en-US" altLang="zh-CN" sz="1000" dirty="0">
              <a:latin typeface="Trebuchet MS" panose="020B0603020202020204" pitchFamily="34" charset="0"/>
              <a:ea typeface="+mn-lt"/>
              <a:cs typeface="+mn-lt"/>
            </a:endParaRPr>
          </a:p>
          <a:p>
            <a:r>
              <a:rPr lang="en-US" altLang="zh-CN" sz="1000" dirty="0">
                <a:latin typeface="Trebuchet MS" panose="020B0603020202020204" pitchFamily="34" charset="0"/>
                <a:ea typeface="+mn-lt"/>
                <a:cs typeface="+mn-lt"/>
              </a:rPr>
              <a:t>// For example, a paper from Alibaba reports its training data center will have fifteen thousand NICs in a pod. And the traffic pattern of each NIC is periodic bursts. </a:t>
            </a:r>
            <a:r>
              <a:rPr lang="en-US" altLang="zh-CN" sz="1200" b="0" i="0" dirty="0">
                <a:solidFill>
                  <a:srgbClr val="24292F"/>
                </a:solidFill>
                <a:effectLst/>
                <a:latin typeface="Noto Sans" panose="020B0502040504020204" pitchFamily="34" charset="0"/>
              </a:rPr>
              <a:t>This trend may lead to more frequent and larger-scale transient congestion.</a:t>
            </a:r>
            <a:endParaRPr lang="en-US" altLang="zh-CN" sz="1000" dirty="0"/>
          </a:p>
        </p:txBody>
      </p:sp>
      <p:sp>
        <p:nvSpPr>
          <p:cNvPr id="4" name="灯片编号占位符 3">
            <a:extLst>
              <a:ext uri="{FF2B5EF4-FFF2-40B4-BE49-F238E27FC236}">
                <a16:creationId xmlns:a16="http://schemas.microsoft.com/office/drawing/2014/main" id="{FF297E96-ADD4-3564-A7BC-85E9C5565CFF}"/>
              </a:ext>
            </a:extLst>
          </p:cNvPr>
          <p:cNvSpPr>
            <a:spLocks noGrp="1"/>
          </p:cNvSpPr>
          <p:nvPr>
            <p:ph type="sldNum" sz="quarter" idx="5"/>
          </p:nvPr>
        </p:nvSpPr>
        <p:spPr/>
        <p:txBody>
          <a:bodyPr/>
          <a:lstStyle/>
          <a:p>
            <a:fld id="{A6837353-30EB-4A48-80EB-173D804AEFBD}" type="slidenum">
              <a:rPr lang="zh-CN" altLang="en-US" smtClean="0"/>
              <a:t>3</a:t>
            </a:fld>
            <a:endParaRPr lang="zh-CN" altLang="en-US"/>
          </a:p>
        </p:txBody>
      </p:sp>
    </p:spTree>
    <p:extLst>
      <p:ext uri="{BB962C8B-B14F-4D97-AF65-F5344CB8AC3E}">
        <p14:creationId xmlns:p14="http://schemas.microsoft.com/office/powerpoint/2010/main" val="161406314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EC35DF-2709-FD73-876A-225FB39A58C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AB77976-701C-3D6B-79E8-9053D7B4720C}"/>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FBBE38F-374E-ECED-0090-4234142874D4}"/>
              </a:ext>
            </a:extLst>
          </p:cNvPr>
          <p:cNvSpPr>
            <a:spLocks noGrp="1"/>
          </p:cNvSpPr>
          <p:nvPr>
            <p:ph type="body" idx="1"/>
          </p:nvPr>
        </p:nvSpPr>
        <p:spPr/>
        <p:txBody>
          <a:bodyPr/>
          <a:lstStyle/>
          <a:p>
            <a:r>
              <a:rPr lang="en-US" altLang="zh-CN" sz="1200" b="0" i="0" dirty="0">
                <a:solidFill>
                  <a:srgbClr val="24292F"/>
                </a:solidFill>
                <a:effectLst/>
                <a:latin typeface="Noto Sans" panose="020B0502040504020204" pitchFamily="34" charset="0"/>
              </a:rPr>
              <a:t>This results in P6 being both a hotspot and a congestion root, and</a:t>
            </a:r>
            <a:r>
              <a:rPr lang="zh-CN" altLang="en-US" sz="1200" b="0" i="0" dirty="0">
                <a:solidFill>
                  <a:srgbClr val="24292F"/>
                </a:solidFill>
                <a:effectLst/>
                <a:latin typeface="Noto Sans" panose="020B0502040504020204" pitchFamily="34" charset="0"/>
              </a:rPr>
              <a:t> </a:t>
            </a:r>
            <a:r>
              <a:rPr lang="en-US" altLang="zh-CN" sz="1200" b="0" i="0" dirty="0">
                <a:solidFill>
                  <a:srgbClr val="24292F"/>
                </a:solidFill>
                <a:effectLst/>
                <a:latin typeface="Noto Sans" panose="020B0502040504020204" pitchFamily="34" charset="0"/>
              </a:rPr>
              <a:t>the flow sent</a:t>
            </a:r>
            <a:r>
              <a:rPr lang="zh-CN" altLang="en-US" sz="1200" b="0" i="0" dirty="0">
                <a:solidFill>
                  <a:srgbClr val="24292F"/>
                </a:solidFill>
                <a:effectLst/>
                <a:latin typeface="Noto Sans" panose="020B0502040504020204" pitchFamily="34" charset="0"/>
              </a:rPr>
              <a:t> </a:t>
            </a:r>
            <a:r>
              <a:rPr lang="en-US" altLang="zh-CN" sz="1200" b="0" i="0" dirty="0">
                <a:solidFill>
                  <a:srgbClr val="24292F"/>
                </a:solidFill>
                <a:effectLst/>
                <a:latin typeface="Noto Sans" panose="020B0502040504020204" pitchFamily="34" charset="0"/>
              </a:rPr>
              <a:t>from P7 passes through two congestion roots, posing challenges for the flow control </a:t>
            </a:r>
            <a:r>
              <a:rPr lang="en-US" altLang="zh-CN" dirty="0"/>
              <a:t>mechanism</a:t>
            </a:r>
            <a:r>
              <a:rPr lang="en-US" altLang="zh-CN" sz="1200" b="0" i="0" dirty="0">
                <a:solidFill>
                  <a:srgbClr val="24292F"/>
                </a:solidFill>
                <a:effectLst/>
                <a:latin typeface="Noto Sans" panose="020B0502040504020204" pitchFamily="34" charset="0"/>
              </a:rPr>
              <a:t>.</a:t>
            </a:r>
            <a:endParaRPr lang="en-US" altLang="zh-CN" sz="1000" dirty="0"/>
          </a:p>
        </p:txBody>
      </p:sp>
      <p:sp>
        <p:nvSpPr>
          <p:cNvPr id="4" name="灯片编号占位符 3">
            <a:extLst>
              <a:ext uri="{FF2B5EF4-FFF2-40B4-BE49-F238E27FC236}">
                <a16:creationId xmlns:a16="http://schemas.microsoft.com/office/drawing/2014/main" id="{7D29BFFA-A275-9BA8-5679-1F570A092BE0}"/>
              </a:ext>
            </a:extLst>
          </p:cNvPr>
          <p:cNvSpPr>
            <a:spLocks noGrp="1"/>
          </p:cNvSpPr>
          <p:nvPr>
            <p:ph type="sldNum" sz="quarter" idx="5"/>
          </p:nvPr>
        </p:nvSpPr>
        <p:spPr/>
        <p:txBody>
          <a:bodyPr/>
          <a:lstStyle/>
          <a:p>
            <a:fld id="{A6837353-30EB-4A48-80EB-173D804AEFBD}" type="slidenum">
              <a:rPr lang="zh-CN" altLang="en-US" smtClean="0"/>
              <a:t>30</a:t>
            </a:fld>
            <a:endParaRPr lang="zh-CN" altLang="en-US"/>
          </a:p>
        </p:txBody>
      </p:sp>
    </p:spTree>
    <p:extLst>
      <p:ext uri="{BB962C8B-B14F-4D97-AF65-F5344CB8AC3E}">
        <p14:creationId xmlns:p14="http://schemas.microsoft.com/office/powerpoint/2010/main" val="371174471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10989-6689-A445-2C82-7BEE5DEBB2EE}"/>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D28F542-B34B-49C6-24E0-A40D0ED4A5F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111D591-653C-BB37-2BE6-187D8284145F}"/>
              </a:ext>
            </a:extLst>
          </p:cNvPr>
          <p:cNvSpPr>
            <a:spLocks noGrp="1"/>
          </p:cNvSpPr>
          <p:nvPr>
            <p:ph type="body" idx="1"/>
          </p:nvPr>
        </p:nvSpPr>
        <p:spPr/>
        <p:txBody>
          <a:bodyPr/>
          <a:lstStyle/>
          <a:p>
            <a:r>
              <a:rPr lang="en-US" altLang="zh-CN" sz="1200" b="0" i="0" dirty="0">
                <a:solidFill>
                  <a:srgbClr val="24292F"/>
                </a:solidFill>
                <a:effectLst/>
                <a:latin typeface="Noto Sans" panose="020B0502040504020204" pitchFamily="34" charset="0"/>
              </a:rPr>
              <a:t>For reasons of time, we omit Pyrrha’s design on the last two challenges. </a:t>
            </a:r>
            <a:r>
              <a:rPr lang="en-US" altLang="zh-CN" sz="1000" dirty="0">
                <a:latin typeface="Trebuchet MS" panose="020B0603020202020204" pitchFamily="34" charset="0"/>
                <a:ea typeface="+mn-lt"/>
                <a:cs typeface="+mn-lt"/>
              </a:rPr>
              <a:t>Please see our paper for details.</a:t>
            </a:r>
            <a:endParaRPr lang="en-US" altLang="zh-CN" sz="1000" dirty="0"/>
          </a:p>
        </p:txBody>
      </p:sp>
      <p:sp>
        <p:nvSpPr>
          <p:cNvPr id="4" name="灯片编号占位符 3">
            <a:extLst>
              <a:ext uri="{FF2B5EF4-FFF2-40B4-BE49-F238E27FC236}">
                <a16:creationId xmlns:a16="http://schemas.microsoft.com/office/drawing/2014/main" id="{AEBA4C08-15F2-260C-1FCA-FF60AAB07BE7}"/>
              </a:ext>
            </a:extLst>
          </p:cNvPr>
          <p:cNvSpPr>
            <a:spLocks noGrp="1"/>
          </p:cNvSpPr>
          <p:nvPr>
            <p:ph type="sldNum" sz="quarter" idx="5"/>
          </p:nvPr>
        </p:nvSpPr>
        <p:spPr/>
        <p:txBody>
          <a:bodyPr/>
          <a:lstStyle/>
          <a:p>
            <a:fld id="{A6837353-30EB-4A48-80EB-173D804AEFBD}" type="slidenum">
              <a:rPr lang="zh-CN" altLang="en-US" smtClean="0"/>
              <a:t>31</a:t>
            </a:fld>
            <a:endParaRPr lang="zh-CN" altLang="en-US"/>
          </a:p>
        </p:txBody>
      </p:sp>
    </p:spTree>
    <p:extLst>
      <p:ext uri="{BB962C8B-B14F-4D97-AF65-F5344CB8AC3E}">
        <p14:creationId xmlns:p14="http://schemas.microsoft.com/office/powerpoint/2010/main" val="27637713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CE5DC6-8F65-C199-C374-E081FCD2A79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D9613D13-39CB-2921-A04C-B46E4B0679C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BE591E6-89E2-DF26-DDDA-CE2A1281E0A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dirty="0">
                <a:solidFill>
                  <a:srgbClr val="24292F"/>
                </a:solidFill>
                <a:effectLst/>
                <a:latin typeface="Noto Sans" panose="020B0502040504020204" pitchFamily="34" charset="0"/>
              </a:rPr>
              <a:t>Pyrrha is implementable. We </a:t>
            </a:r>
            <a:r>
              <a:rPr lang="en-US" altLang="zh-CN" sz="1200" dirty="0">
                <a:latin typeface="Trebuchet MS" panose="020B0603020202020204" pitchFamily="34" charset="0"/>
                <a:ea typeface="+mn-lt"/>
                <a:cs typeface="+mn-lt"/>
              </a:rPr>
              <a:t>implement a Pyrrha prototype on </a:t>
            </a:r>
            <a:r>
              <a:rPr lang="en-US" altLang="zh-CN" sz="1200" b="0" dirty="0">
                <a:latin typeface="Trebuchet MS" panose="020B0603020202020204" pitchFamily="34" charset="0"/>
                <a:ea typeface="+mn-lt"/>
                <a:cs typeface="+mn-lt"/>
              </a:rPr>
              <a:t>Tofino2</a:t>
            </a:r>
            <a:r>
              <a:rPr lang="en-US" altLang="zh-CN" sz="1200" dirty="0">
                <a:latin typeface="Trebuchet MS" panose="020B0603020202020204" pitchFamily="34" charset="0"/>
                <a:ea typeface="+mn-lt"/>
                <a:cs typeface="+mn-lt"/>
              </a:rPr>
              <a:t>.</a:t>
            </a:r>
            <a:r>
              <a:rPr lang="en-US" altLang="zh-CN" sz="1200" b="0" i="0" dirty="0">
                <a:solidFill>
                  <a:srgbClr val="24292F"/>
                </a:solidFill>
                <a:effectLst/>
                <a:latin typeface="Noto Sans" panose="020B0502040504020204"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 </a:t>
            </a:r>
            <a:r>
              <a:rPr lang="en-US" altLang="zh-CN" sz="1200" b="0" i="0" dirty="0">
                <a:solidFill>
                  <a:srgbClr val="24292F"/>
                </a:solidFill>
                <a:effectLst/>
                <a:latin typeface="Noto Sans" panose="020B0502040504020204" pitchFamily="34" charset="0"/>
              </a:rPr>
              <a:t>With careful optimizations, it requires only forty</a:t>
            </a:r>
            <a:r>
              <a:rPr lang="zh-CN" altLang="en-US" sz="1200" b="0" i="0" dirty="0">
                <a:solidFill>
                  <a:srgbClr val="24292F"/>
                </a:solidFill>
                <a:effectLst/>
                <a:latin typeface="Noto Sans" panose="020B0502040504020204" pitchFamily="34" charset="0"/>
              </a:rPr>
              <a:t> </a:t>
            </a:r>
            <a:r>
              <a:rPr lang="en-US" altLang="zh-CN" sz="1200" b="0" i="0" dirty="0">
                <a:solidFill>
                  <a:srgbClr val="24292F"/>
                </a:solidFill>
                <a:effectLst/>
                <a:latin typeface="Noto Sans" panose="020B0502040504020204" pitchFamily="34" charset="0"/>
              </a:rPr>
              <a:t>percent of Tofino2 memory resources to support around ten thousand hosts.</a:t>
            </a:r>
            <a:endParaRPr lang="en-US" altLang="zh-CN" sz="1000" dirty="0"/>
          </a:p>
        </p:txBody>
      </p:sp>
      <p:sp>
        <p:nvSpPr>
          <p:cNvPr id="4" name="灯片编号占位符 3">
            <a:extLst>
              <a:ext uri="{FF2B5EF4-FFF2-40B4-BE49-F238E27FC236}">
                <a16:creationId xmlns:a16="http://schemas.microsoft.com/office/drawing/2014/main" id="{BC7C546D-AEAC-84E1-63D2-CEF7F0F63053}"/>
              </a:ext>
            </a:extLst>
          </p:cNvPr>
          <p:cNvSpPr>
            <a:spLocks noGrp="1"/>
          </p:cNvSpPr>
          <p:nvPr>
            <p:ph type="sldNum" sz="quarter" idx="5"/>
          </p:nvPr>
        </p:nvSpPr>
        <p:spPr/>
        <p:txBody>
          <a:bodyPr/>
          <a:lstStyle/>
          <a:p>
            <a:fld id="{A6837353-30EB-4A48-80EB-173D804AEFBD}" type="slidenum">
              <a:rPr lang="zh-CN" altLang="en-US" smtClean="0"/>
              <a:t>32</a:t>
            </a:fld>
            <a:endParaRPr lang="zh-CN" altLang="en-US"/>
          </a:p>
        </p:txBody>
      </p:sp>
    </p:spTree>
    <p:extLst>
      <p:ext uri="{BB962C8B-B14F-4D97-AF65-F5344CB8AC3E}">
        <p14:creationId xmlns:p14="http://schemas.microsoft.com/office/powerpoint/2010/main" val="148044422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0C5090-F475-8ED8-EBCB-C21AEF614A1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8B790A2-AA01-D4AE-62A0-A27D1BFFD39D}"/>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D98F72C4-71AC-734B-0C38-6A34EBFF79CF}"/>
              </a:ext>
            </a:extLst>
          </p:cNvPr>
          <p:cNvSpPr>
            <a:spLocks noGrp="1"/>
          </p:cNvSpPr>
          <p:nvPr>
            <p:ph type="body" idx="1"/>
          </p:nvPr>
        </p:nvSpPr>
        <p:spPr/>
        <p:txBody>
          <a:bodyPr/>
          <a:lstStyle/>
          <a:p>
            <a:r>
              <a:rPr lang="en-US" altLang="zh-CN" sz="1200" b="0" i="0" dirty="0">
                <a:solidFill>
                  <a:srgbClr val="24292F"/>
                </a:solidFill>
                <a:effectLst/>
                <a:latin typeface="Noto Sans" panose="020B0502040504020204" pitchFamily="34" charset="0"/>
              </a:rPr>
              <a:t>We tested the performance of the Pyrrha prototype in a two-stage Clos topology</a:t>
            </a:r>
            <a:r>
              <a:rPr lang="zh-CN" altLang="en-US" sz="1200" b="0" i="0" dirty="0">
                <a:solidFill>
                  <a:srgbClr val="24292F"/>
                </a:solidFill>
                <a:effectLst/>
                <a:latin typeface="Noto Sans" panose="020B0502040504020204" pitchFamily="34" charset="0"/>
              </a:rPr>
              <a:t> </a:t>
            </a:r>
            <a:r>
              <a:rPr lang="en-US" altLang="zh-CN" b="0" i="0" dirty="0">
                <a:solidFill>
                  <a:srgbClr val="24292F"/>
                </a:solidFill>
                <a:effectLst/>
                <a:latin typeface="Noto Sans" panose="020B0502040504020204" pitchFamily="34" charset="0"/>
              </a:rPr>
              <a:t>where all switches are running Pyrrha</a:t>
            </a:r>
            <a:r>
              <a:rPr lang="en-US" altLang="zh-CN" sz="1200" b="0" i="0" dirty="0">
                <a:solidFill>
                  <a:srgbClr val="24292F"/>
                </a:solidFill>
                <a:effectLst/>
                <a:latin typeface="Noto Sans" panose="020B0502040504020204" pitchFamily="34" charset="0"/>
              </a:rPr>
              <a:t>. Under both web server and web search workloads, Pyrrha significantly reduced the FCT compared with PFC.</a:t>
            </a:r>
            <a:endParaRPr lang="en-US" altLang="zh-CN" sz="1000" dirty="0"/>
          </a:p>
        </p:txBody>
      </p:sp>
      <p:sp>
        <p:nvSpPr>
          <p:cNvPr id="4" name="灯片编号占位符 3">
            <a:extLst>
              <a:ext uri="{FF2B5EF4-FFF2-40B4-BE49-F238E27FC236}">
                <a16:creationId xmlns:a16="http://schemas.microsoft.com/office/drawing/2014/main" id="{CB3005E9-A516-2269-DDB7-BF439AFDE039}"/>
              </a:ext>
            </a:extLst>
          </p:cNvPr>
          <p:cNvSpPr>
            <a:spLocks noGrp="1"/>
          </p:cNvSpPr>
          <p:nvPr>
            <p:ph type="sldNum" sz="quarter" idx="5"/>
          </p:nvPr>
        </p:nvSpPr>
        <p:spPr/>
        <p:txBody>
          <a:bodyPr/>
          <a:lstStyle/>
          <a:p>
            <a:fld id="{A6837353-30EB-4A48-80EB-173D804AEFBD}" type="slidenum">
              <a:rPr lang="zh-CN" altLang="en-US" smtClean="0"/>
              <a:t>33</a:t>
            </a:fld>
            <a:endParaRPr lang="zh-CN" altLang="en-US"/>
          </a:p>
        </p:txBody>
      </p:sp>
    </p:spTree>
    <p:extLst>
      <p:ext uri="{BB962C8B-B14F-4D97-AF65-F5344CB8AC3E}">
        <p14:creationId xmlns:p14="http://schemas.microsoft.com/office/powerpoint/2010/main" val="46296381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65452B-6A84-04F4-DEBD-E79222C1FCD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15A8F697-937A-9A36-5F74-40155930A557}"/>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57CAAD6-0732-026F-87C0-299C45B1928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b="0" i="0" dirty="0">
                <a:solidFill>
                  <a:srgbClr val="3C4043"/>
                </a:solidFill>
                <a:effectLst/>
                <a:latin typeface="Roboto" panose="02000000000000000000" pitchFamily="2" charset="0"/>
              </a:rPr>
              <a:t>Next, we give some simulation evaluation results on Pyrrha.</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b="0" i="0" dirty="0">
                <a:solidFill>
                  <a:srgbClr val="24292F"/>
                </a:solidFill>
                <a:effectLst/>
                <a:latin typeface="Noto Sans" panose="020B0502040504020204" pitchFamily="34" charset="0"/>
              </a:rPr>
              <a:t>In a simulation with a one-hundred-and-sixty host topology</a:t>
            </a:r>
            <a:r>
              <a:rPr lang="en-US" altLang="zh-CN" sz="1000" dirty="0">
                <a:latin typeface="Trebuchet MS" panose="020B0603020202020204" pitchFamily="34" charset="0"/>
                <a:ea typeface="+mn-lt"/>
                <a:cs typeface="+mn-lt"/>
              </a:rPr>
              <a:t>, compared with other flow control protocols, </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 </a:t>
            </a:r>
            <a:r>
              <a:rPr lang="en-US" altLang="zh-CN" sz="1000" dirty="0">
                <a:latin typeface="Trebuchet MS" panose="020B0603020202020204" pitchFamily="34" charset="0"/>
                <a:ea typeface="+mn-lt"/>
                <a:cs typeface="+mn-lt"/>
              </a:rPr>
              <a:t>Pyrrha improves the performance of vulnerable and background flows significantly, </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000" dirty="0"/>
              <a:t>⊕ </a:t>
            </a:r>
            <a:r>
              <a:rPr lang="en-US" altLang="zh-CN" sz="1000" dirty="0">
                <a:latin typeface="Trebuchet MS" panose="020B0603020202020204" pitchFamily="34" charset="0"/>
                <a:ea typeface="+mn-lt"/>
                <a:cs typeface="+mn-lt"/>
              </a:rPr>
              <a:t>without compromising the performance of congested flows.</a:t>
            </a:r>
          </a:p>
        </p:txBody>
      </p:sp>
      <p:sp>
        <p:nvSpPr>
          <p:cNvPr id="4" name="灯片编号占位符 3">
            <a:extLst>
              <a:ext uri="{FF2B5EF4-FFF2-40B4-BE49-F238E27FC236}">
                <a16:creationId xmlns:a16="http://schemas.microsoft.com/office/drawing/2014/main" id="{9AC0183D-BD6F-1159-E853-B0468F7A7CBF}"/>
              </a:ext>
            </a:extLst>
          </p:cNvPr>
          <p:cNvSpPr>
            <a:spLocks noGrp="1"/>
          </p:cNvSpPr>
          <p:nvPr>
            <p:ph type="sldNum" sz="quarter" idx="5"/>
          </p:nvPr>
        </p:nvSpPr>
        <p:spPr/>
        <p:txBody>
          <a:bodyPr/>
          <a:lstStyle/>
          <a:p>
            <a:fld id="{A6837353-30EB-4A48-80EB-173D804AEFBD}" type="slidenum">
              <a:rPr lang="zh-CN" altLang="en-US" smtClean="0"/>
              <a:t>34</a:t>
            </a:fld>
            <a:endParaRPr lang="zh-CN" altLang="en-US"/>
          </a:p>
        </p:txBody>
      </p:sp>
    </p:spTree>
    <p:extLst>
      <p:ext uri="{BB962C8B-B14F-4D97-AF65-F5344CB8AC3E}">
        <p14:creationId xmlns:p14="http://schemas.microsoft.com/office/powerpoint/2010/main" val="429145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07CFC5-FFF5-BCE0-FE85-736B7737589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B6FAFB5-7DCE-3A31-AA38-40C8D353E2F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3ACDB5B-B126-BA59-A48B-461FB4001F7D}"/>
              </a:ext>
            </a:extLst>
          </p:cNvPr>
          <p:cNvSpPr>
            <a:spLocks noGrp="1"/>
          </p:cNvSpPr>
          <p:nvPr>
            <p:ph type="body" idx="1"/>
          </p:nvPr>
        </p:nvSpPr>
        <p:spPr/>
        <p:txBody>
          <a:bodyPr/>
          <a:lstStyle/>
          <a:p>
            <a:r>
              <a:rPr lang="en-US" altLang="zh-CN" sz="1000" dirty="0"/>
              <a:t>Compared with a pure congestion control solution, </a:t>
            </a:r>
          </a:p>
          <a:p>
            <a:r>
              <a:rPr lang="zh-CN" altLang="en-US" sz="1000" dirty="0"/>
              <a:t>⊕ </a:t>
            </a:r>
            <a:r>
              <a:rPr lang="en-US" altLang="zh-CN" sz="1000" dirty="0"/>
              <a:t>Pyrrha also </a:t>
            </a:r>
            <a:r>
              <a:rPr lang="en-US" altLang="zh-CN" sz="1000" dirty="0">
                <a:latin typeface="Trebuchet MS" panose="020B0603020202020204" pitchFamily="34" charset="0"/>
                <a:ea typeface="+mn-lt"/>
                <a:cs typeface="+mn-lt"/>
              </a:rPr>
              <a:t>significantly benefits vulnerable and background flows without compromising congested flows.</a:t>
            </a:r>
          </a:p>
          <a:p>
            <a:endParaRPr lang="en-US" altLang="zh-CN" sz="1000" dirty="0">
              <a:latin typeface="Trebuchet MS" panose="020B0603020202020204" pitchFamily="34" charset="0"/>
              <a:ea typeface="+mn-lt"/>
              <a:cs typeface="+mn-lt"/>
            </a:endParaRPr>
          </a:p>
          <a:p>
            <a:r>
              <a:rPr lang="zh-CN" altLang="en-US" sz="1000" dirty="0"/>
              <a:t>⊕ </a:t>
            </a:r>
            <a:r>
              <a:rPr lang="en-US" altLang="zh-CN" sz="1000" dirty="0">
                <a:latin typeface="Trebuchet MS" panose="020B0603020202020204" pitchFamily="34" charset="0"/>
                <a:ea typeface="+mn-lt"/>
                <a:cs typeface="+mn-lt"/>
              </a:rPr>
              <a:t>When Pyrrha </a:t>
            </a:r>
            <a:r>
              <a:rPr lang="en-US" altLang="zh-CN" sz="1200" b="0" i="0" dirty="0">
                <a:solidFill>
                  <a:srgbClr val="24292F"/>
                </a:solidFill>
                <a:effectLst/>
                <a:latin typeface="Noto Sans" panose="020B0502040504020204" pitchFamily="34" charset="0"/>
              </a:rPr>
              <a:t>cooperates</a:t>
            </a:r>
            <a:r>
              <a:rPr lang="en-US" altLang="zh-CN" sz="1000" dirty="0">
                <a:latin typeface="Trebuchet MS" panose="020B0603020202020204" pitchFamily="34" charset="0"/>
                <a:ea typeface="+mn-lt"/>
                <a:cs typeface="+mn-lt"/>
              </a:rPr>
              <a:t> with congestion control, the performance of small flows is further improved.</a:t>
            </a:r>
            <a:endParaRPr lang="en-US" altLang="zh-CN" sz="1000" dirty="0"/>
          </a:p>
        </p:txBody>
      </p:sp>
      <p:sp>
        <p:nvSpPr>
          <p:cNvPr id="4" name="灯片编号占位符 3">
            <a:extLst>
              <a:ext uri="{FF2B5EF4-FFF2-40B4-BE49-F238E27FC236}">
                <a16:creationId xmlns:a16="http://schemas.microsoft.com/office/drawing/2014/main" id="{F7ED704E-8546-B937-A029-D1AE94610CE3}"/>
              </a:ext>
            </a:extLst>
          </p:cNvPr>
          <p:cNvSpPr>
            <a:spLocks noGrp="1"/>
          </p:cNvSpPr>
          <p:nvPr>
            <p:ph type="sldNum" sz="quarter" idx="5"/>
          </p:nvPr>
        </p:nvSpPr>
        <p:spPr/>
        <p:txBody>
          <a:bodyPr/>
          <a:lstStyle/>
          <a:p>
            <a:fld id="{A6837353-30EB-4A48-80EB-173D804AEFBD}" type="slidenum">
              <a:rPr lang="zh-CN" altLang="en-US" smtClean="0"/>
              <a:t>35</a:t>
            </a:fld>
            <a:endParaRPr lang="zh-CN" altLang="en-US"/>
          </a:p>
        </p:txBody>
      </p:sp>
    </p:spTree>
    <p:extLst>
      <p:ext uri="{BB962C8B-B14F-4D97-AF65-F5344CB8AC3E}">
        <p14:creationId xmlns:p14="http://schemas.microsoft.com/office/powerpoint/2010/main" val="428381825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8C863B-EB38-90BA-892B-5E201B017D02}"/>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B54BF6B3-02D7-ACC9-FC03-8AE0BA77522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E2E387D-45A0-4195-F9BD-F480F5887B9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00" dirty="0">
                <a:latin typeface="Trebuchet MS" panose="020B0603020202020204" pitchFamily="34" charset="0"/>
                <a:ea typeface="+mn-lt"/>
                <a:cs typeface="+mn-lt"/>
              </a:rPr>
              <a:t>We also</a:t>
            </a:r>
            <a:r>
              <a:rPr lang="zh-CN" altLang="en-US" sz="1000" dirty="0">
                <a:latin typeface="Trebuchet MS" panose="020B0603020202020204" pitchFamily="34" charset="0"/>
                <a:ea typeface="+mn-lt"/>
                <a:cs typeface="+mn-lt"/>
              </a:rPr>
              <a:t> </a:t>
            </a:r>
            <a:r>
              <a:rPr lang="en" altLang="zh-CN" sz="1000" dirty="0">
                <a:latin typeface="Trebuchet MS" panose="020B0603020202020204" pitchFamily="34" charset="0"/>
                <a:ea typeface="+mn-lt"/>
                <a:cs typeface="+mn-lt"/>
              </a:rPr>
              <a:t>investigate the worst-case </a:t>
            </a:r>
            <a:r>
              <a:rPr lang="en-US" altLang="zh-CN" sz="1000" dirty="0">
                <a:latin typeface="Trebuchet MS" panose="020B0603020202020204" pitchFamily="34" charset="0"/>
                <a:ea typeface="+mn-lt"/>
                <a:cs typeface="+mn-lt"/>
              </a:rPr>
              <a:t>queue</a:t>
            </a:r>
            <a:r>
              <a:rPr lang="zh-CN" altLang="en-US" sz="1000" dirty="0">
                <a:latin typeface="Trebuchet MS" panose="020B0603020202020204" pitchFamily="34" charset="0"/>
                <a:ea typeface="+mn-lt"/>
                <a:cs typeface="+mn-lt"/>
              </a:rPr>
              <a:t> </a:t>
            </a:r>
            <a:r>
              <a:rPr lang="en" altLang="zh-CN" sz="1000" dirty="0">
                <a:latin typeface="Trebuchet MS" panose="020B0603020202020204" pitchFamily="34" charset="0"/>
                <a:ea typeface="+mn-lt"/>
                <a:cs typeface="+mn-lt"/>
              </a:rPr>
              <a:t>usage</a:t>
            </a:r>
            <a:r>
              <a:rPr lang="zh-CN" altLang="en-US" sz="1000" dirty="0">
                <a:latin typeface="Trebuchet MS" panose="020B0603020202020204" pitchFamily="34" charset="0"/>
                <a:ea typeface="+mn-lt"/>
                <a:cs typeface="+mn-lt"/>
              </a:rPr>
              <a:t> </a:t>
            </a:r>
            <a:r>
              <a:rPr lang="en-US" altLang="zh-CN" sz="1000" dirty="0">
                <a:latin typeface="Trebuchet MS" panose="020B0603020202020204" pitchFamily="34" charset="0"/>
                <a:ea typeface="+mn-lt"/>
                <a:cs typeface="+mn-lt"/>
              </a:rPr>
              <a:t>of</a:t>
            </a:r>
            <a:r>
              <a:rPr lang="zh-CN" altLang="en-US" sz="1000" dirty="0">
                <a:latin typeface="Trebuchet MS" panose="020B0603020202020204" pitchFamily="34" charset="0"/>
                <a:ea typeface="+mn-lt"/>
                <a:cs typeface="+mn-lt"/>
              </a:rPr>
              <a:t> </a:t>
            </a:r>
            <a:r>
              <a:rPr lang="en-US" altLang="zh-CN" sz="1000" dirty="0">
                <a:latin typeface="Trebuchet MS" panose="020B0603020202020204" pitchFamily="34" charset="0"/>
                <a:ea typeface="+mn-lt"/>
                <a:cs typeface="+mn-lt"/>
              </a:rPr>
              <a:t>Pyrrha.</a:t>
            </a:r>
            <a:r>
              <a:rPr lang="zh-CN" altLang="en-US" sz="1000" dirty="0">
                <a:latin typeface="Trebuchet MS" panose="020B0603020202020204" pitchFamily="34" charset="0"/>
                <a:ea typeface="+mn-lt"/>
                <a:cs typeface="+mn-lt"/>
              </a:rPr>
              <a:t> </a:t>
            </a:r>
            <a:r>
              <a:rPr lang="en-US" altLang="zh-CN" sz="1000" dirty="0">
                <a:latin typeface="Trebuchet MS" panose="020B0603020202020204" pitchFamily="34" charset="0"/>
                <a:ea typeface="+mn-lt"/>
                <a:cs typeface="+mn-lt"/>
              </a:rPr>
              <a:t>In</a:t>
            </a:r>
            <a:r>
              <a:rPr lang="zh-CN" altLang="en-US" sz="1000" dirty="0">
                <a:latin typeface="Trebuchet MS" panose="020B0603020202020204" pitchFamily="34" charset="0"/>
                <a:ea typeface="+mn-lt"/>
                <a:cs typeface="+mn-lt"/>
              </a:rPr>
              <a:t> </a:t>
            </a:r>
            <a:r>
              <a:rPr lang="en-US" altLang="zh-CN" sz="1000" dirty="0">
                <a:latin typeface="Trebuchet MS" panose="020B0603020202020204" pitchFamily="34" charset="0"/>
                <a:ea typeface="+mn-lt"/>
                <a:cs typeface="+mn-lt"/>
              </a:rPr>
              <a:t>a</a:t>
            </a:r>
            <a:r>
              <a:rPr lang="zh-CN" altLang="en-US" sz="1000" dirty="0">
                <a:latin typeface="Trebuchet MS" panose="020B0603020202020204" pitchFamily="34" charset="0"/>
                <a:ea typeface="+mn-lt"/>
                <a:cs typeface="+mn-lt"/>
              </a:rPr>
              <a:t> </a:t>
            </a:r>
            <a:r>
              <a:rPr lang="en-US" altLang="zh-CN" sz="1000" dirty="0">
                <a:latin typeface="Trebuchet MS" panose="020B0603020202020204" pitchFamily="34" charset="0"/>
                <a:ea typeface="+mn-lt"/>
                <a:cs typeface="+mn-lt"/>
              </a:rPr>
              <a:t>simulation</a:t>
            </a:r>
            <a:r>
              <a:rPr lang="zh-CN" altLang="en-US" sz="1000" dirty="0">
                <a:latin typeface="Trebuchet MS" panose="020B0603020202020204" pitchFamily="34" charset="0"/>
                <a:ea typeface="+mn-lt"/>
                <a:cs typeface="+mn-lt"/>
              </a:rPr>
              <a:t> </a:t>
            </a:r>
            <a:r>
              <a:rPr lang="en-US" altLang="zh-CN" sz="1000" dirty="0">
                <a:latin typeface="Trebuchet MS" panose="020B0603020202020204" pitchFamily="34" charset="0"/>
                <a:ea typeface="+mn-lt"/>
                <a:cs typeface="+mn-lt"/>
              </a:rPr>
              <a:t>with</a:t>
            </a:r>
            <a:r>
              <a:rPr lang="zh-CN" altLang="en-US" sz="1000" dirty="0">
                <a:latin typeface="Trebuchet MS" panose="020B0603020202020204" pitchFamily="34" charset="0"/>
                <a:ea typeface="+mn-lt"/>
                <a:cs typeface="+mn-lt"/>
              </a:rPr>
              <a:t> </a:t>
            </a:r>
            <a:r>
              <a:rPr lang="en-US" altLang="zh-CN" sz="1000" dirty="0">
                <a:latin typeface="Trebuchet MS" panose="020B0603020202020204" pitchFamily="34" charset="0"/>
                <a:ea typeface="+mn-lt"/>
                <a:cs typeface="+mn-lt"/>
              </a:rPr>
              <a:t>1024</a:t>
            </a:r>
            <a:r>
              <a:rPr lang="zh-CN" altLang="en-US" sz="1000" dirty="0">
                <a:latin typeface="Trebuchet MS" panose="020B0603020202020204" pitchFamily="34" charset="0"/>
                <a:ea typeface="+mn-lt"/>
                <a:cs typeface="+mn-lt"/>
              </a:rPr>
              <a:t> </a:t>
            </a:r>
            <a:r>
              <a:rPr lang="en-US" altLang="zh-CN" sz="1000" dirty="0">
                <a:latin typeface="Trebuchet MS" panose="020B0603020202020204" pitchFamily="34" charset="0"/>
                <a:ea typeface="+mn-lt"/>
                <a:cs typeface="+mn-lt"/>
              </a:rPr>
              <a:t>hosts</a:t>
            </a:r>
            <a:r>
              <a:rPr lang="zh-CN" altLang="en-US" sz="1000" dirty="0">
                <a:latin typeface="Trebuchet MS" panose="020B0603020202020204" pitchFamily="34" charset="0"/>
                <a:ea typeface="+mn-lt"/>
                <a:cs typeface="+mn-lt"/>
              </a:rPr>
              <a:t> </a:t>
            </a:r>
            <a:r>
              <a:rPr lang="en-US" altLang="zh-CN" sz="1000" dirty="0">
                <a:latin typeface="Trebuchet MS" panose="020B0603020202020204" pitchFamily="34" charset="0"/>
                <a:ea typeface="+mn-lt"/>
                <a:cs typeface="+mn-lt"/>
              </a:rPr>
              <a:t>and</a:t>
            </a:r>
            <a:r>
              <a:rPr lang="zh-CN" altLang="en-US" sz="1000" dirty="0">
                <a:latin typeface="Trebuchet MS" panose="020B0603020202020204" pitchFamily="34" charset="0"/>
                <a:ea typeface="+mn-lt"/>
                <a:cs typeface="+mn-lt"/>
              </a:rPr>
              <a:t> </a:t>
            </a:r>
            <a:r>
              <a:rPr lang="en-US" altLang="zh-CN" sz="1000" dirty="0">
                <a:latin typeface="Trebuchet MS" panose="020B0603020202020204" pitchFamily="34" charset="0"/>
                <a:ea typeface="+mn-lt"/>
                <a:cs typeface="+mn-lt"/>
              </a:rPr>
              <a:t>the most</a:t>
            </a:r>
            <a:r>
              <a:rPr lang="zh-CN" altLang="en-US" sz="1000" dirty="0">
                <a:latin typeface="Trebuchet MS" panose="020B0603020202020204" pitchFamily="34" charset="0"/>
                <a:ea typeface="+mn-lt"/>
                <a:cs typeface="+mn-lt"/>
              </a:rPr>
              <a:t> </a:t>
            </a:r>
            <a:r>
              <a:rPr lang="en-US" altLang="zh-CN" sz="1000" dirty="0">
                <a:latin typeface="Trebuchet MS" panose="020B0603020202020204" pitchFamily="34" charset="0"/>
                <a:ea typeface="+mn-lt"/>
                <a:cs typeface="+mn-lt"/>
              </a:rPr>
              <a:t>stressful</a:t>
            </a:r>
            <a:r>
              <a:rPr lang="zh-CN" altLang="en-US" sz="1000" dirty="0">
                <a:latin typeface="Trebuchet MS" panose="020B0603020202020204" pitchFamily="34" charset="0"/>
                <a:ea typeface="+mn-lt"/>
                <a:cs typeface="+mn-lt"/>
              </a:rPr>
              <a:t> </a:t>
            </a:r>
            <a:r>
              <a:rPr lang="en-US" altLang="zh-CN" sz="1000" dirty="0">
                <a:latin typeface="Trebuchet MS" panose="020B0603020202020204" pitchFamily="34" charset="0"/>
                <a:ea typeface="+mn-lt"/>
                <a:cs typeface="+mn-lt"/>
              </a:rPr>
              <a:t>workload, Pyrrha’s queue usage is under twenty,</a:t>
            </a:r>
            <a:r>
              <a:rPr lang="zh-CN" altLang="en-US" sz="1000" dirty="0">
                <a:latin typeface="Trebuchet MS" panose="020B0603020202020204" pitchFamily="34" charset="0"/>
                <a:ea typeface="+mn-lt"/>
                <a:cs typeface="+mn-lt"/>
              </a:rPr>
              <a:t> </a:t>
            </a:r>
            <a:r>
              <a:rPr lang="en-US" altLang="zh-CN" sz="1000" dirty="0">
                <a:latin typeface="Trebuchet MS" panose="020B0603020202020204" pitchFamily="34" charset="0"/>
                <a:ea typeface="+mn-lt"/>
                <a:cs typeface="+mn-lt"/>
              </a:rPr>
              <a:t>which</a:t>
            </a:r>
            <a:r>
              <a:rPr lang="zh-CN" altLang="en-US" sz="1000" dirty="0">
                <a:latin typeface="Trebuchet MS" panose="020B0603020202020204" pitchFamily="34" charset="0"/>
                <a:ea typeface="+mn-lt"/>
                <a:cs typeface="+mn-lt"/>
              </a:rPr>
              <a:t> </a:t>
            </a:r>
            <a:r>
              <a:rPr lang="en-US" altLang="zh-CN" sz="1000" dirty="0">
                <a:latin typeface="Trebuchet MS" panose="020B0603020202020204" pitchFamily="34" charset="0"/>
                <a:ea typeface="+mn-lt"/>
                <a:cs typeface="+mn-lt"/>
              </a:rPr>
              <a:t>is</a:t>
            </a:r>
            <a:r>
              <a:rPr lang="zh-CN" altLang="en-US" sz="1000" dirty="0">
                <a:latin typeface="Trebuchet MS" panose="020B0603020202020204" pitchFamily="34" charset="0"/>
                <a:ea typeface="+mn-lt"/>
                <a:cs typeface="+mn-lt"/>
              </a:rPr>
              <a:t> </a:t>
            </a:r>
            <a:r>
              <a:rPr lang="en-US" altLang="zh-CN" sz="1000" dirty="0">
                <a:latin typeface="Trebuchet MS" panose="020B0603020202020204" pitchFamily="34" charset="0"/>
                <a:ea typeface="+mn-lt"/>
                <a:cs typeface="+mn-lt"/>
              </a:rPr>
              <a:t>moderate.</a:t>
            </a:r>
          </a:p>
        </p:txBody>
      </p:sp>
      <p:sp>
        <p:nvSpPr>
          <p:cNvPr id="4" name="灯片编号占位符 3">
            <a:extLst>
              <a:ext uri="{FF2B5EF4-FFF2-40B4-BE49-F238E27FC236}">
                <a16:creationId xmlns:a16="http://schemas.microsoft.com/office/drawing/2014/main" id="{DEA43884-E4AB-7C76-BBBA-9E202B4977B0}"/>
              </a:ext>
            </a:extLst>
          </p:cNvPr>
          <p:cNvSpPr>
            <a:spLocks noGrp="1"/>
          </p:cNvSpPr>
          <p:nvPr>
            <p:ph type="sldNum" sz="quarter" idx="5"/>
          </p:nvPr>
        </p:nvSpPr>
        <p:spPr/>
        <p:txBody>
          <a:bodyPr/>
          <a:lstStyle/>
          <a:p>
            <a:fld id="{A6837353-30EB-4A48-80EB-173D804AEFBD}" type="slidenum">
              <a:rPr lang="zh-CN" altLang="en-US" smtClean="0"/>
              <a:t>36</a:t>
            </a:fld>
            <a:endParaRPr lang="zh-CN" altLang="en-US"/>
          </a:p>
        </p:txBody>
      </p:sp>
    </p:spTree>
    <p:extLst>
      <p:ext uri="{BB962C8B-B14F-4D97-AF65-F5344CB8AC3E}">
        <p14:creationId xmlns:p14="http://schemas.microsoft.com/office/powerpoint/2010/main" val="54980702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3A461-9E3C-BDF5-F7C5-47A3F2F8FAC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8C1F21CA-418E-286C-2092-B932C8C4AC54}"/>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C38AA538-6F99-062C-1D78-FECFAEB68561}"/>
              </a:ext>
            </a:extLst>
          </p:cNvPr>
          <p:cNvSpPr>
            <a:spLocks noGrp="1"/>
          </p:cNvSpPr>
          <p:nvPr>
            <p:ph type="body" idx="1"/>
          </p:nvPr>
        </p:nvSpPr>
        <p:spPr/>
        <p:txBody>
          <a:bodyPr/>
          <a:lstStyle/>
          <a:p>
            <a:r>
              <a:rPr lang="en-US" altLang="zh-CN" dirty="0"/>
              <a:t>Finally, let</a:t>
            </a:r>
            <a:r>
              <a:rPr lang="zh-CN" altLang="en-US" dirty="0"/>
              <a:t> </a:t>
            </a:r>
            <a:r>
              <a:rPr lang="en-US" altLang="zh-CN" dirty="0"/>
              <a:t>me make a conclusion.</a:t>
            </a:r>
          </a:p>
          <a:p>
            <a:endParaRPr lang="en-US" altLang="zh-CN"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rebuchet MS" panose="020B0603020202020204" pitchFamily="34" charset="0"/>
              </a:rPr>
              <a:t>Pyrrha is a congestion-root-based per-hop flow control protocol,</a:t>
            </a:r>
            <a:r>
              <a:rPr lang="zh-CN" altLang="en-US" sz="1200" dirty="0">
                <a:latin typeface="Trebuchet MS" panose="020B0603020202020204" pitchFamily="34" charset="0"/>
              </a:rPr>
              <a:t> </a:t>
            </a:r>
            <a:r>
              <a:rPr lang="en-US" altLang="zh-CN" sz="1200" dirty="0">
                <a:latin typeface="Trebuchet MS" panose="020B0603020202020204" pitchFamily="34" charset="0"/>
              </a:rPr>
              <a:t>which can control the transmission of flows at a fine granularity without HOL blocking while requiring only a minimal number of queues.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rebuchet MS" panose="020B0603020202020204" pitchFamily="34" charset="0"/>
              </a:rPr>
              <a:t>Through</a:t>
            </a:r>
            <a:r>
              <a:rPr lang="zh-CN" altLang="en-US" sz="1200" dirty="0">
                <a:latin typeface="Trebuchet MS" panose="020B0603020202020204" pitchFamily="34" charset="0"/>
              </a:rPr>
              <a:t> </a:t>
            </a:r>
            <a:r>
              <a:rPr lang="en-US" altLang="zh-CN" sz="1200" dirty="0">
                <a:latin typeface="Trebuchet MS" panose="020B0603020202020204" pitchFamily="34" charset="0"/>
              </a:rPr>
              <a:t>Pyrrha,</a:t>
            </a:r>
            <a:r>
              <a:rPr lang="zh-CN" altLang="en-US" sz="1200" dirty="0">
                <a:latin typeface="Trebuchet MS" panose="020B0603020202020204" pitchFamily="34" charset="0"/>
              </a:rPr>
              <a:t> </a:t>
            </a:r>
            <a:r>
              <a:rPr lang="en-US" altLang="zh-CN" sz="1200" dirty="0">
                <a:latin typeface="Trebuchet MS" panose="020B0603020202020204" pitchFamily="34" charset="0"/>
              </a:rPr>
              <a:t>we</a:t>
            </a:r>
            <a:r>
              <a:rPr lang="zh-CN" altLang="en-US" sz="1200" dirty="0">
                <a:latin typeface="Trebuchet MS" panose="020B0603020202020204" pitchFamily="34" charset="0"/>
              </a:rPr>
              <a:t> </a:t>
            </a:r>
            <a:r>
              <a:rPr lang="en-US" altLang="zh-CN" sz="1200" dirty="0">
                <a:latin typeface="Trebuchet MS" panose="020B0603020202020204" pitchFamily="34" charset="0"/>
              </a:rPr>
              <a:t>demonstrate</a:t>
            </a:r>
            <a:r>
              <a:rPr lang="zh-CN" altLang="en-US" sz="1200" dirty="0">
                <a:latin typeface="Trebuchet MS" panose="020B0603020202020204" pitchFamily="34" charset="0"/>
              </a:rPr>
              <a:t> </a:t>
            </a:r>
            <a:r>
              <a:rPr lang="en-US" altLang="zh-CN" sz="1200" dirty="0">
                <a:latin typeface="Trebuchet MS" panose="020B0603020202020204" pitchFamily="34" charset="0"/>
              </a:rPr>
              <a:t>that</a:t>
            </a:r>
            <a:r>
              <a:rPr lang="zh-CN" altLang="en-US" sz="1200" dirty="0">
                <a:latin typeface="Trebuchet MS" panose="020B0603020202020204" pitchFamily="34" charset="0"/>
              </a:rPr>
              <a:t> </a:t>
            </a:r>
            <a:r>
              <a:rPr lang="en-US" altLang="zh-CN" sz="1200" dirty="0">
                <a:latin typeface="Trebuchet MS" panose="020B0603020202020204" pitchFamily="34" charset="0"/>
              </a:rPr>
              <a:t>a</a:t>
            </a:r>
            <a:r>
              <a:rPr lang="zh-CN" altLang="en-US" sz="1200" dirty="0">
                <a:latin typeface="Trebuchet MS" panose="020B0603020202020204" pitchFamily="34" charset="0"/>
              </a:rPr>
              <a:t> </a:t>
            </a:r>
            <a:r>
              <a:rPr lang="en-US" altLang="zh-CN" sz="1200" dirty="0">
                <a:latin typeface="Trebuchet MS" panose="020B0603020202020204" pitchFamily="34" charset="0"/>
              </a:rPr>
              <a:t>head-of-line</a:t>
            </a:r>
            <a:r>
              <a:rPr lang="zh-CN" altLang="en-US" sz="1200" dirty="0">
                <a:latin typeface="Trebuchet MS" panose="020B0603020202020204" pitchFamily="34" charset="0"/>
              </a:rPr>
              <a:t> </a:t>
            </a:r>
            <a:r>
              <a:rPr lang="en-US" altLang="zh-CN" sz="1200" dirty="0">
                <a:latin typeface="Trebuchet MS" panose="020B0603020202020204" pitchFamily="34" charset="0"/>
              </a:rPr>
              <a:t>blocking-free,</a:t>
            </a:r>
            <a:r>
              <a:rPr lang="zh-CN" altLang="en-US" sz="1200" dirty="0">
                <a:latin typeface="Trebuchet MS" panose="020B0603020202020204" pitchFamily="34" charset="0"/>
              </a:rPr>
              <a:t> </a:t>
            </a:r>
            <a:r>
              <a:rPr lang="en-US" altLang="zh-CN" sz="1200" dirty="0">
                <a:latin typeface="Trebuchet MS" panose="020B0603020202020204" pitchFamily="34" charset="0"/>
              </a:rPr>
              <a:t>scalable</a:t>
            </a:r>
            <a:r>
              <a:rPr lang="zh-CN" altLang="en-US" sz="1200" dirty="0">
                <a:latin typeface="Trebuchet MS" panose="020B0603020202020204" pitchFamily="34" charset="0"/>
              </a:rPr>
              <a:t> </a:t>
            </a:r>
            <a:r>
              <a:rPr lang="en-US" altLang="zh-CN" sz="1200" dirty="0">
                <a:latin typeface="Trebuchet MS" panose="020B0603020202020204" pitchFamily="34" charset="0"/>
              </a:rPr>
              <a:t>flow</a:t>
            </a:r>
            <a:r>
              <a:rPr lang="zh-CN" altLang="en-US" sz="1200" dirty="0">
                <a:latin typeface="Trebuchet MS" panose="020B0603020202020204" pitchFamily="34" charset="0"/>
              </a:rPr>
              <a:t> </a:t>
            </a:r>
            <a:r>
              <a:rPr lang="en-US" altLang="zh-CN" sz="1200" dirty="0">
                <a:latin typeface="Trebuchet MS" panose="020B0603020202020204" pitchFamily="34" charset="0"/>
              </a:rPr>
              <a:t>control</a:t>
            </a:r>
            <a:r>
              <a:rPr lang="zh-CN" altLang="en-US" sz="1200" dirty="0">
                <a:latin typeface="Trebuchet MS" panose="020B0603020202020204" pitchFamily="34" charset="0"/>
              </a:rPr>
              <a:t> </a:t>
            </a:r>
            <a:r>
              <a:rPr lang="en-US" altLang="zh-CN" sz="1200" dirty="0">
                <a:latin typeface="Trebuchet MS" panose="020B0603020202020204" pitchFamily="34" charset="0"/>
              </a:rPr>
              <a:t>is</a:t>
            </a:r>
            <a:r>
              <a:rPr lang="zh-CN" altLang="en-US" sz="1200" dirty="0">
                <a:latin typeface="Trebuchet MS" panose="020B0603020202020204" pitchFamily="34" charset="0"/>
              </a:rPr>
              <a:t> </a:t>
            </a:r>
            <a:r>
              <a:rPr lang="en-US" altLang="zh-CN" sz="1200" dirty="0">
                <a:latin typeface="Trebuchet MS" panose="020B0603020202020204" pitchFamily="34" charset="0"/>
              </a:rPr>
              <a:t>feasible.</a:t>
            </a:r>
            <a:r>
              <a:rPr lang="zh-CN" altLang="en-US" sz="1200" dirty="0">
                <a:latin typeface="Trebuchet MS" panose="020B0603020202020204" pitchFamily="34" charset="0"/>
              </a:rPr>
              <a:t> </a:t>
            </a:r>
            <a:r>
              <a:rPr lang="en-US" altLang="zh-CN" sz="1200" dirty="0">
                <a:latin typeface="Trebuchet MS" panose="020B0603020202020204" pitchFamily="34" charset="0"/>
              </a:rPr>
              <a:t>We</a:t>
            </a:r>
            <a:r>
              <a:rPr lang="zh-CN" altLang="en-US" sz="1200" dirty="0">
                <a:latin typeface="Trebuchet MS" panose="020B0603020202020204" pitchFamily="34" charset="0"/>
              </a:rPr>
              <a:t> </a:t>
            </a:r>
            <a:r>
              <a:rPr lang="en-US" altLang="zh-CN" sz="1200" dirty="0">
                <a:latin typeface="Trebuchet MS" panose="020B0603020202020204" pitchFamily="34" charset="0"/>
              </a:rPr>
              <a:t>believe</a:t>
            </a:r>
            <a:r>
              <a:rPr lang="zh-CN" altLang="en-US" sz="1200" dirty="0">
                <a:latin typeface="Trebuchet MS" panose="020B0603020202020204" pitchFamily="34" charset="0"/>
              </a:rPr>
              <a:t> </a:t>
            </a:r>
            <a:r>
              <a:rPr lang="en-US" altLang="zh-CN" sz="1200" dirty="0">
                <a:latin typeface="Trebuchet MS" panose="020B0603020202020204" pitchFamily="34" charset="0"/>
              </a:rPr>
              <a:t>that</a:t>
            </a:r>
            <a:r>
              <a:rPr lang="zh-CN" altLang="en-US" sz="1200" dirty="0">
                <a:latin typeface="Trebuchet MS" panose="020B0603020202020204" pitchFamily="34" charset="0"/>
              </a:rPr>
              <a:t> </a:t>
            </a:r>
            <a:r>
              <a:rPr lang="en-US" altLang="zh-CN" sz="1200" dirty="0">
                <a:latin typeface="Trebuchet MS" panose="020B0603020202020204" pitchFamily="34" charset="0"/>
              </a:rPr>
              <a:t>it is time to embrace per-hop flow control to react to congestion promptly.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latin typeface="Trebuchet MS" panose="020B0603020202020204" pitchFamily="34" charset="0"/>
              </a:rPr>
              <a:t>//</a:t>
            </a:r>
            <a:r>
              <a:rPr lang="zh-CN" altLang="en-US" sz="1200" dirty="0">
                <a:latin typeface="Trebuchet MS" panose="020B0603020202020204" pitchFamily="34" charset="0"/>
              </a:rPr>
              <a:t> </a:t>
            </a:r>
            <a:r>
              <a:rPr lang="en-US" altLang="zh-CN" sz="1200" dirty="0">
                <a:latin typeface="Trebuchet MS" panose="020B0603020202020204" pitchFamily="34" charset="0"/>
              </a:rPr>
              <a:t>Our codes are publicly available online as a contribution to the research community and to ensure reproducibility.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dirty="0">
              <a:latin typeface="Trebuchet MS" panose="020B0603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b="0" i="0" dirty="0">
                <a:solidFill>
                  <a:srgbClr val="24292F"/>
                </a:solidFill>
                <a:effectLst/>
                <a:latin typeface="Noto Sans" panose="020B0502040504020204" pitchFamily="34" charset="0"/>
              </a:rPr>
              <a:t>Thanks for listening. </a:t>
            </a:r>
            <a:endParaRPr lang="en-US" altLang="zh-CN" sz="1200" dirty="0">
              <a:latin typeface="Trebuchet MS" panose="020B0603020202020204" pitchFamily="34" charset="0"/>
            </a:endParaRPr>
          </a:p>
        </p:txBody>
      </p:sp>
      <p:sp>
        <p:nvSpPr>
          <p:cNvPr id="4" name="灯片编号占位符 3">
            <a:extLst>
              <a:ext uri="{FF2B5EF4-FFF2-40B4-BE49-F238E27FC236}">
                <a16:creationId xmlns:a16="http://schemas.microsoft.com/office/drawing/2014/main" id="{F4C84D2C-A458-3C54-A646-5B63D7CF88D0}"/>
              </a:ext>
            </a:extLst>
          </p:cNvPr>
          <p:cNvSpPr>
            <a:spLocks noGrp="1"/>
          </p:cNvSpPr>
          <p:nvPr>
            <p:ph type="sldNum" sz="quarter" idx="5"/>
          </p:nvPr>
        </p:nvSpPr>
        <p:spPr/>
        <p:txBody>
          <a:bodyPr/>
          <a:lstStyle/>
          <a:p>
            <a:fld id="{A6837353-30EB-4A48-80EB-173D804AEFBD}" type="slidenum">
              <a:rPr lang="zh-CN" altLang="en-US" smtClean="0"/>
              <a:t>37</a:t>
            </a:fld>
            <a:endParaRPr lang="zh-CN" altLang="en-US"/>
          </a:p>
        </p:txBody>
      </p:sp>
    </p:spTree>
    <p:extLst>
      <p:ext uri="{BB962C8B-B14F-4D97-AF65-F5344CB8AC3E}">
        <p14:creationId xmlns:p14="http://schemas.microsoft.com/office/powerpoint/2010/main" val="21578300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2F16F6-AF69-1047-D1FC-DCC1158425C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93F4F7B-6A6D-06BE-93E0-F0DD30040A19}"/>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7DED711-6CB3-A2B7-52C7-9DD246CC012C}"/>
              </a:ext>
            </a:extLst>
          </p:cNvPr>
          <p:cNvSpPr>
            <a:spLocks noGrp="1"/>
          </p:cNvSpPr>
          <p:nvPr>
            <p:ph type="body" idx="1"/>
          </p:nvPr>
        </p:nvSpPr>
        <p:spPr/>
        <p:txBody>
          <a:bodyPr/>
          <a:lstStyle/>
          <a:p>
            <a:r>
              <a:rPr lang="en-US" altLang="zh-CN" sz="1000" dirty="0"/>
              <a:t>The third trend that makes the situation worse is the </a:t>
            </a:r>
            <a:r>
              <a:rPr lang="en-US" altLang="zh-CN" sz="1000" dirty="0">
                <a:latin typeface="Trebuchet MS" panose="020B0603020202020204" pitchFamily="34" charset="0"/>
                <a:ea typeface="+mn-lt"/>
                <a:cs typeface="+mn-lt"/>
              </a:rPr>
              <a:t>decreasing buffer-to-bandwidth ratio, which significantly reduces switches’ ability to absorb transient congestion. </a:t>
            </a:r>
          </a:p>
        </p:txBody>
      </p:sp>
      <p:sp>
        <p:nvSpPr>
          <p:cNvPr id="4" name="灯片编号占位符 3">
            <a:extLst>
              <a:ext uri="{FF2B5EF4-FFF2-40B4-BE49-F238E27FC236}">
                <a16:creationId xmlns:a16="http://schemas.microsoft.com/office/drawing/2014/main" id="{A5408942-B660-6052-000B-65BDBDB0F429}"/>
              </a:ext>
            </a:extLst>
          </p:cNvPr>
          <p:cNvSpPr>
            <a:spLocks noGrp="1"/>
          </p:cNvSpPr>
          <p:nvPr>
            <p:ph type="sldNum" sz="quarter" idx="5"/>
          </p:nvPr>
        </p:nvSpPr>
        <p:spPr/>
        <p:txBody>
          <a:bodyPr/>
          <a:lstStyle/>
          <a:p>
            <a:fld id="{A6837353-30EB-4A48-80EB-173D804AEFBD}" type="slidenum">
              <a:rPr lang="zh-CN" altLang="en-US" smtClean="0"/>
              <a:t>4</a:t>
            </a:fld>
            <a:endParaRPr lang="zh-CN" altLang="en-US"/>
          </a:p>
        </p:txBody>
      </p:sp>
    </p:spTree>
    <p:extLst>
      <p:ext uri="{BB962C8B-B14F-4D97-AF65-F5344CB8AC3E}">
        <p14:creationId xmlns:p14="http://schemas.microsoft.com/office/powerpoint/2010/main" val="28262870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905F15-1E8F-3D53-E271-68CC5BC3468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AEE32768-917A-ED11-FB75-3F32DF960D7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C1F62ED-B2E6-6874-F3BE-E47EA43143FE}"/>
              </a:ext>
            </a:extLst>
          </p:cNvPr>
          <p:cNvSpPr>
            <a:spLocks noGrp="1"/>
          </p:cNvSpPr>
          <p:nvPr>
            <p:ph type="body" idx="1"/>
          </p:nvPr>
        </p:nvSpPr>
        <p:spPr/>
        <p:txBody>
          <a:bodyPr/>
          <a:lstStyle/>
          <a:p>
            <a:r>
              <a:rPr lang="en-US" altLang="zh-CN" sz="1200" b="0" i="0" dirty="0">
                <a:solidFill>
                  <a:srgbClr val="24292F"/>
                </a:solidFill>
                <a:effectLst/>
                <a:latin typeface="Noto Sans" panose="020B0502040504020204" pitchFamily="34" charset="0"/>
              </a:rPr>
              <a:t>These three trends together demand that data center networks should have an enhanced ability to manage </a:t>
            </a:r>
            <a:r>
              <a:rPr lang="en-US" altLang="zh-CN" sz="1200" dirty="0">
                <a:latin typeface="Trebuchet MS" panose="020B0603020202020204" pitchFamily="34" charset="0"/>
                <a:ea typeface="+mn-lt"/>
                <a:cs typeface="+mn-lt"/>
              </a:rPr>
              <a:t>transient</a:t>
            </a:r>
            <a:r>
              <a:rPr lang="en-US" altLang="zh-CN" sz="1200" b="0" i="0" dirty="0">
                <a:solidFill>
                  <a:srgbClr val="24292F"/>
                </a:solidFill>
                <a:effectLst/>
                <a:latin typeface="Noto Sans" panose="020B0502040504020204" pitchFamily="34" charset="0"/>
              </a:rPr>
              <a:t> congestion more quickly.</a:t>
            </a:r>
            <a:endParaRPr lang="en-US" altLang="zh-CN" sz="1000" dirty="0">
              <a:latin typeface="Trebuchet MS" panose="020B0603020202020204" pitchFamily="34" charset="0"/>
              <a:ea typeface="+mn-lt"/>
              <a:cs typeface="+mn-lt"/>
            </a:endParaRPr>
          </a:p>
          <a:p>
            <a:endParaRPr lang="en-US" altLang="zh-CN" sz="1000" dirty="0"/>
          </a:p>
        </p:txBody>
      </p:sp>
      <p:sp>
        <p:nvSpPr>
          <p:cNvPr id="4" name="灯片编号占位符 3">
            <a:extLst>
              <a:ext uri="{FF2B5EF4-FFF2-40B4-BE49-F238E27FC236}">
                <a16:creationId xmlns:a16="http://schemas.microsoft.com/office/drawing/2014/main" id="{14B9D994-AA9E-A280-54C1-039F6060DBA2}"/>
              </a:ext>
            </a:extLst>
          </p:cNvPr>
          <p:cNvSpPr>
            <a:spLocks noGrp="1"/>
          </p:cNvSpPr>
          <p:nvPr>
            <p:ph type="sldNum" sz="quarter" idx="5"/>
          </p:nvPr>
        </p:nvSpPr>
        <p:spPr/>
        <p:txBody>
          <a:bodyPr/>
          <a:lstStyle/>
          <a:p>
            <a:fld id="{A6837353-30EB-4A48-80EB-173D804AEFBD}" type="slidenum">
              <a:rPr lang="zh-CN" altLang="en-US" smtClean="0"/>
              <a:t>5</a:t>
            </a:fld>
            <a:endParaRPr lang="zh-CN" altLang="en-US"/>
          </a:p>
        </p:txBody>
      </p:sp>
    </p:spTree>
    <p:extLst>
      <p:ext uri="{BB962C8B-B14F-4D97-AF65-F5344CB8AC3E}">
        <p14:creationId xmlns:p14="http://schemas.microsoft.com/office/powerpoint/2010/main" val="21306631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422B62-B024-4655-F04D-91838DE8B70A}"/>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B5D3A4C-544B-64DE-A198-6439203B8A6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0B3B11A-3DC7-2241-B9A2-E4ECE2074CAF}"/>
              </a:ext>
            </a:extLst>
          </p:cNvPr>
          <p:cNvSpPr>
            <a:spLocks noGrp="1"/>
          </p:cNvSpPr>
          <p:nvPr>
            <p:ph type="body" idx="1"/>
          </p:nvPr>
        </p:nvSpPr>
        <p:spPr/>
        <p:txBody>
          <a:bodyPr/>
          <a:lstStyle/>
          <a:p>
            <a:r>
              <a:rPr lang="en-US" altLang="zh-CN" sz="1000" dirty="0"/>
              <a:t>To solve the transient congestion problem, our vision </a:t>
            </a:r>
          </a:p>
          <a:p>
            <a:r>
              <a:rPr lang="zh-CN" altLang="en-US" sz="1000" dirty="0"/>
              <a:t>⊕ </a:t>
            </a:r>
            <a:r>
              <a:rPr lang="en-US" altLang="zh-CN" sz="1000" dirty="0"/>
              <a:t>is to leverage per-hop flow control to handle transient congestion.</a:t>
            </a:r>
          </a:p>
          <a:p>
            <a:endParaRPr lang="en-US" altLang="zh-CN" sz="1000" dirty="0"/>
          </a:p>
          <a:p>
            <a:r>
              <a:rPr lang="en-US" altLang="zh-CN" sz="1200" b="0" i="0" dirty="0">
                <a:solidFill>
                  <a:srgbClr val="24292F"/>
                </a:solidFill>
                <a:effectLst/>
                <a:latin typeface="Noto Sans" panose="020B0502040504020204" pitchFamily="34" charset="0"/>
              </a:rPr>
              <a:t>When applying per-hop flow control, a switch can manage congestion using control frames within a one-hop transmission delay of around one microsecond.</a:t>
            </a:r>
          </a:p>
          <a:p>
            <a:endParaRPr lang="en-US" altLang="zh-CN" sz="1000" dirty="0"/>
          </a:p>
          <a:p>
            <a:r>
              <a:rPr lang="en-US" altLang="zh-CN" sz="1000" dirty="0"/>
              <a:t>//</a:t>
            </a:r>
            <a:r>
              <a:rPr lang="zh-CN" altLang="en-US" sz="1000" dirty="0"/>
              <a:t> </a:t>
            </a:r>
            <a:r>
              <a:rPr lang="en-US" altLang="zh-CN" sz="1000" dirty="0"/>
              <a:t>It is in a unique position to quickly manage flows that have already been injected into the network to avoid performance downgrades.</a:t>
            </a:r>
          </a:p>
          <a:p>
            <a:endParaRPr lang="en-US" altLang="zh-CN" sz="1000" dirty="0"/>
          </a:p>
          <a:p>
            <a:r>
              <a:rPr lang="zh-CN" altLang="en-US" sz="1000" dirty="0"/>
              <a:t>⊕ </a:t>
            </a:r>
            <a:r>
              <a:rPr lang="en-US" altLang="zh-CN" sz="1000" dirty="0"/>
              <a:t>And traditional congestion control could be used to adjust flow rates at the end host to avoid persistent congestion.</a:t>
            </a:r>
          </a:p>
          <a:p>
            <a:endParaRPr lang="en-US" altLang="zh-CN" sz="1000" dirty="0"/>
          </a:p>
          <a:p>
            <a:r>
              <a:rPr lang="en-US" altLang="zh-CN" sz="1000" dirty="0"/>
              <a:t>This labor division between congestion control and per-hop flow control </a:t>
            </a:r>
            <a:r>
              <a:rPr lang="en-US" altLang="zh-CN" sz="1000" b="0" i="0" dirty="0">
                <a:solidFill>
                  <a:srgbClr val="24292F"/>
                </a:solidFill>
                <a:effectLst/>
                <a:latin typeface="Noto Sans" panose="020B0502040504020204" pitchFamily="34" charset="0"/>
              </a:rPr>
              <a:t>leverages their unique positions to collaboratively manage data center congestion. We will later demonstrate the effectiveness of this division.</a:t>
            </a:r>
            <a:r>
              <a:rPr lang="en-US" altLang="zh-CN" sz="1200" b="0" i="0" dirty="0">
                <a:solidFill>
                  <a:srgbClr val="24292F"/>
                </a:solidFill>
                <a:effectLst/>
                <a:latin typeface="Noto Sans" panose="020B0502040504020204" pitchFamily="34" charset="0"/>
              </a:rPr>
              <a:t> Next, let’s explore the drawbacks of existing per-hop flow controls. </a:t>
            </a:r>
          </a:p>
          <a:p>
            <a:endParaRPr lang="en-US" altLang="zh-CN" sz="1200" b="0" i="0" dirty="0">
              <a:solidFill>
                <a:srgbClr val="24292F"/>
              </a:solidFill>
              <a:effectLst/>
              <a:latin typeface="Noto Sans" panose="020B0502040504020204" pitchFamily="34" charset="0"/>
            </a:endParaRPr>
          </a:p>
          <a:p>
            <a:r>
              <a:rPr lang="en-US" altLang="zh-CN" sz="1200" b="0" i="0" dirty="0">
                <a:solidFill>
                  <a:srgbClr val="24292F"/>
                </a:solidFill>
                <a:effectLst/>
                <a:latin typeface="Noto Sans" panose="020B0502040504020204" pitchFamily="34" charset="0"/>
              </a:rPr>
              <a:t>//</a:t>
            </a:r>
            <a:r>
              <a:rPr lang="zh-CN" altLang="en-US" sz="1200" b="0" i="0" dirty="0">
                <a:solidFill>
                  <a:srgbClr val="24292F"/>
                </a:solidFill>
                <a:effectLst/>
                <a:latin typeface="Noto Sans" panose="020B0502040504020204" pitchFamily="34" charset="0"/>
              </a:rPr>
              <a:t> </a:t>
            </a:r>
            <a:r>
              <a:rPr lang="en-US" altLang="zh-CN" sz="1200" b="0" i="0" dirty="0">
                <a:solidFill>
                  <a:srgbClr val="24292F"/>
                </a:solidFill>
                <a:effectLst/>
                <a:latin typeface="Noto Sans" panose="020B0502040504020204" pitchFamily="34" charset="0"/>
              </a:rPr>
              <a:t>Note that </a:t>
            </a:r>
            <a:r>
              <a:rPr lang="en-US" altLang="zh-CN" b="0" i="0" dirty="0">
                <a:solidFill>
                  <a:srgbClr val="24292F"/>
                </a:solidFill>
                <a:effectLst/>
                <a:latin typeface="Noto Sans" panose="020B0502040504020204" pitchFamily="34" charset="0"/>
              </a:rPr>
              <a:t>later in the presentation</a:t>
            </a:r>
            <a:r>
              <a:rPr lang="en-US" altLang="zh-CN" sz="1200" b="0" i="0" dirty="0">
                <a:solidFill>
                  <a:srgbClr val="24292F"/>
                </a:solidFill>
                <a:effectLst/>
                <a:latin typeface="Noto Sans" panose="020B0502040504020204" pitchFamily="34" charset="0"/>
              </a:rPr>
              <a:t>, we will use the terms "per-hop flow control" and "flow control" interchangeably.</a:t>
            </a:r>
            <a:endParaRPr lang="en-US" altLang="zh-CN" sz="1000" b="0" i="0" dirty="0">
              <a:solidFill>
                <a:srgbClr val="24292F"/>
              </a:solidFill>
              <a:effectLst/>
              <a:latin typeface="Noto Sans" panose="020B0502040504020204" pitchFamily="34" charset="0"/>
            </a:endParaRPr>
          </a:p>
          <a:p>
            <a:endParaRPr lang="en-US" altLang="zh-CN" sz="1000" dirty="0"/>
          </a:p>
        </p:txBody>
      </p:sp>
      <p:sp>
        <p:nvSpPr>
          <p:cNvPr id="4" name="灯片编号占位符 3">
            <a:extLst>
              <a:ext uri="{FF2B5EF4-FFF2-40B4-BE49-F238E27FC236}">
                <a16:creationId xmlns:a16="http://schemas.microsoft.com/office/drawing/2014/main" id="{F7032DA4-4805-659A-10F7-013A3DF74F35}"/>
              </a:ext>
            </a:extLst>
          </p:cNvPr>
          <p:cNvSpPr>
            <a:spLocks noGrp="1"/>
          </p:cNvSpPr>
          <p:nvPr>
            <p:ph type="sldNum" sz="quarter" idx="5"/>
          </p:nvPr>
        </p:nvSpPr>
        <p:spPr/>
        <p:txBody>
          <a:bodyPr/>
          <a:lstStyle/>
          <a:p>
            <a:fld id="{A6837353-30EB-4A48-80EB-173D804AEFBD}" type="slidenum">
              <a:rPr lang="zh-CN" altLang="en-US" smtClean="0"/>
              <a:t>6</a:t>
            </a:fld>
            <a:endParaRPr lang="zh-CN" altLang="en-US"/>
          </a:p>
        </p:txBody>
      </p:sp>
    </p:spTree>
    <p:extLst>
      <p:ext uri="{BB962C8B-B14F-4D97-AF65-F5344CB8AC3E}">
        <p14:creationId xmlns:p14="http://schemas.microsoft.com/office/powerpoint/2010/main" val="31803377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88F664-F6D6-E39E-8E8C-AC625D0A4EBF}"/>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CAA4957E-A380-CAEB-95A2-99538A0022A5}"/>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E1B4540A-5622-119F-F9A6-7F97F41571B2}"/>
              </a:ext>
            </a:extLst>
          </p:cNvPr>
          <p:cNvSpPr>
            <a:spLocks noGrp="1"/>
          </p:cNvSpPr>
          <p:nvPr>
            <p:ph type="body" idx="1"/>
          </p:nvPr>
        </p:nvSpPr>
        <p:spPr/>
        <p:txBody>
          <a:bodyPr/>
          <a:lstStyle/>
          <a:p>
            <a:r>
              <a:rPr lang="en-US" altLang="zh-CN" sz="1000" dirty="0"/>
              <a:t>Naive flow control </a:t>
            </a:r>
            <a:r>
              <a:rPr lang="en-US" altLang="zh-CN" sz="1200" b="0" i="0" dirty="0">
                <a:solidFill>
                  <a:srgbClr val="24292F"/>
                </a:solidFill>
                <a:effectLst/>
                <a:latin typeface="Noto Sans" panose="020B0502040504020204" pitchFamily="34" charset="0"/>
              </a:rPr>
              <a:t>like </a:t>
            </a:r>
            <a:r>
              <a:rPr lang="en-US" altLang="zh-CN" sz="1000" dirty="0"/>
              <a:t>PFC is widely used to avoid buffer overflow in the RoCEv2 network. However, PFC is well-known </a:t>
            </a:r>
            <a:r>
              <a:rPr lang="en-US" altLang="zh-CN" sz="1200" b="0" i="0" dirty="0">
                <a:solidFill>
                  <a:srgbClr val="24292F"/>
                </a:solidFill>
                <a:effectLst/>
                <a:latin typeface="Noto Sans" panose="020B0502040504020204" pitchFamily="34" charset="0"/>
              </a:rPr>
              <a:t>for</a:t>
            </a:r>
            <a:r>
              <a:rPr lang="en-US" altLang="zh-CN" sz="1000" dirty="0"/>
              <a:t> incurring head-of-line blocking, a performance killer in RoCEv2.</a:t>
            </a:r>
          </a:p>
          <a:p>
            <a:endParaRPr lang="en-US" altLang="zh-CN" sz="1000" dirty="0"/>
          </a:p>
          <a:p>
            <a:r>
              <a:rPr lang="en-US" altLang="zh-CN" sz="1000" dirty="0"/>
              <a:t>Let’s use the scenario shown</a:t>
            </a:r>
            <a:r>
              <a:rPr lang="en-US" altLang="zh-CN" sz="1000" b="0" dirty="0"/>
              <a:t> </a:t>
            </a:r>
            <a:r>
              <a:rPr lang="en-US" altLang="zh-CN" sz="1200" b="0" i="0" dirty="0">
                <a:solidFill>
                  <a:srgbClr val="24292F"/>
                </a:solidFill>
                <a:effectLst/>
                <a:latin typeface="Noto Sans" panose="020B0502040504020204" pitchFamily="34" charset="0"/>
              </a:rPr>
              <a:t>on</a:t>
            </a:r>
            <a:r>
              <a:rPr lang="en-US" altLang="zh-CN" sz="1000" b="0" dirty="0"/>
              <a:t> </a:t>
            </a:r>
            <a:r>
              <a:rPr lang="en-US" altLang="zh-CN" sz="1000" dirty="0"/>
              <a:t>the screen as an example to introduce head-of-line blocking in detail. In</a:t>
            </a:r>
            <a:r>
              <a:rPr lang="zh-CN" altLang="en-US" sz="1000" dirty="0"/>
              <a:t> </a:t>
            </a:r>
            <a:r>
              <a:rPr lang="en-US" altLang="zh-CN" sz="1000" dirty="0"/>
              <a:t>this</a:t>
            </a:r>
            <a:r>
              <a:rPr lang="zh-CN" altLang="en-US" sz="1000" dirty="0"/>
              <a:t> </a:t>
            </a:r>
            <a:r>
              <a:rPr lang="en-US" altLang="zh-CN" sz="1000" dirty="0"/>
              <a:t>scenario,</a:t>
            </a:r>
            <a:r>
              <a:rPr lang="zh-CN" altLang="en-US" sz="1000" dirty="0"/>
              <a:t> </a:t>
            </a:r>
            <a:r>
              <a:rPr lang="en-US" altLang="zh-CN" sz="1000" dirty="0"/>
              <a:t>multiple congested flows </a:t>
            </a:r>
            <a:r>
              <a:rPr lang="en-US" altLang="zh-CN" sz="1200" b="0" i="0" dirty="0">
                <a:solidFill>
                  <a:srgbClr val="24292F"/>
                </a:solidFill>
                <a:effectLst/>
                <a:latin typeface="Noto Sans" panose="020B0502040504020204" pitchFamily="34" charset="0"/>
              </a:rPr>
              <a:t>intersect at </a:t>
            </a:r>
            <a:r>
              <a:rPr lang="en-US" altLang="zh-CN" b="0" i="0" dirty="0">
                <a:solidFill>
                  <a:srgbClr val="24292F"/>
                </a:solidFill>
                <a:effectLst/>
                <a:latin typeface="Noto Sans" panose="020B0502040504020204" pitchFamily="34" charset="0"/>
              </a:rPr>
              <a:t>port</a:t>
            </a:r>
            <a:r>
              <a:rPr lang="en-US" altLang="zh-CN" sz="1200" b="0" i="0" dirty="0">
                <a:solidFill>
                  <a:srgbClr val="24292F"/>
                </a:solidFill>
                <a:effectLst/>
                <a:latin typeface="Noto Sans" panose="020B0502040504020204" pitchFamily="34" charset="0"/>
              </a:rPr>
              <a:t> P2, </a:t>
            </a:r>
          </a:p>
          <a:p>
            <a:r>
              <a:rPr lang="zh-CN" altLang="en-US" sz="1200" dirty="0"/>
              <a:t>⊕ </a:t>
            </a:r>
            <a:r>
              <a:rPr lang="en-US" altLang="zh-CN" b="0" i="0" dirty="0">
                <a:solidFill>
                  <a:srgbClr val="24292F"/>
                </a:solidFill>
                <a:effectLst/>
                <a:latin typeface="Noto Sans" panose="020B0502040504020204" pitchFamily="34" charset="0"/>
              </a:rPr>
              <a:t>causing congestion and triggering PFC to pause P3 and P4. </a:t>
            </a:r>
          </a:p>
          <a:p>
            <a:r>
              <a:rPr lang="zh-CN" altLang="en-US" sz="1200" dirty="0"/>
              <a:t>⊕ </a:t>
            </a:r>
            <a:r>
              <a:rPr lang="en-US" altLang="zh-CN" sz="1200" b="0" i="0" dirty="0">
                <a:solidFill>
                  <a:srgbClr val="24292F"/>
                </a:solidFill>
                <a:effectLst/>
                <a:latin typeface="Noto Sans" panose="020B0502040504020204" pitchFamily="34" charset="0"/>
              </a:rPr>
              <a:t>Let's</a:t>
            </a:r>
            <a:r>
              <a:rPr lang="zh-CN" altLang="en-US" sz="1200" b="0" i="0" dirty="0">
                <a:solidFill>
                  <a:srgbClr val="24292F"/>
                </a:solidFill>
                <a:effectLst/>
                <a:latin typeface="Noto Sans" panose="020B0502040504020204" pitchFamily="34" charset="0"/>
              </a:rPr>
              <a:t> </a:t>
            </a:r>
            <a:r>
              <a:rPr lang="en-US" altLang="zh-CN" sz="1200" b="0" i="0" dirty="0">
                <a:solidFill>
                  <a:srgbClr val="24292F"/>
                </a:solidFill>
                <a:effectLst/>
                <a:latin typeface="Noto Sans" panose="020B0502040504020204" pitchFamily="34" charset="0"/>
              </a:rPr>
              <a:t>assume</a:t>
            </a:r>
            <a:r>
              <a:rPr lang="en-US" altLang="zh-CN" b="0" i="0" dirty="0">
                <a:solidFill>
                  <a:srgbClr val="24292F"/>
                </a:solidFill>
                <a:effectLst/>
                <a:latin typeface="Noto Sans" panose="020B0502040504020204" pitchFamily="34" charset="0"/>
              </a:rPr>
              <a:t> another </a:t>
            </a:r>
            <a:r>
              <a:rPr lang="en-US" altLang="zh-CN" sz="1200" b="0" i="0" dirty="0">
                <a:solidFill>
                  <a:schemeClr val="accent1">
                    <a:lumMod val="75000"/>
                  </a:schemeClr>
                </a:solidFill>
                <a:effectLst/>
                <a:latin typeface="Calibri" panose="020F0502020204030204" pitchFamily="34" charset="0"/>
                <a:cs typeface="Calibri" panose="020F0502020204030204" pitchFamily="34" charset="0"/>
              </a:rPr>
              <a:t>v</a:t>
            </a:r>
            <a:r>
              <a:rPr lang="en-US" altLang="zh-CN" sz="1200" b="0" dirty="0">
                <a:solidFill>
                  <a:schemeClr val="accent1">
                    <a:lumMod val="75000"/>
                  </a:schemeClr>
                </a:solidFill>
                <a:latin typeface="Calibri" panose="020F0502020204030204" pitchFamily="34" charset="0"/>
                <a:cs typeface="Calibri" panose="020F0502020204030204" pitchFamily="34" charset="0"/>
              </a:rPr>
              <a:t>ulnerable</a:t>
            </a:r>
            <a:r>
              <a:rPr lang="en-US" altLang="zh-CN" b="0" i="0" dirty="0">
                <a:solidFill>
                  <a:srgbClr val="24292F"/>
                </a:solidFill>
                <a:effectLst/>
                <a:latin typeface="Noto Sans" panose="020B0502040504020204" pitchFamily="34" charset="0"/>
              </a:rPr>
              <a:t> flow </a:t>
            </a:r>
          </a:p>
          <a:p>
            <a:r>
              <a:rPr lang="zh-CN" altLang="en-US" sz="1200" dirty="0"/>
              <a:t>⊕ </a:t>
            </a:r>
            <a:r>
              <a:rPr lang="en-US" altLang="zh-CN" b="0" i="0" dirty="0">
                <a:solidFill>
                  <a:srgbClr val="24292F"/>
                </a:solidFill>
                <a:effectLst/>
                <a:latin typeface="Noto Sans" panose="020B0502040504020204" pitchFamily="34" charset="0"/>
              </a:rPr>
              <a:t>shares the same queue with the congested flow on P3 and then passes P1. </a:t>
            </a:r>
          </a:p>
          <a:p>
            <a:pPr marL="0" marR="0" lvl="0" indent="0" algn="l" defTabSz="914400" rtl="0" eaLnBrk="1" fontAlgn="auto" latinLnBrk="0" hangingPunct="1">
              <a:lnSpc>
                <a:spcPct val="100000"/>
              </a:lnSpc>
              <a:spcBef>
                <a:spcPts val="0"/>
              </a:spcBef>
              <a:spcAft>
                <a:spcPts val="0"/>
              </a:spcAft>
              <a:buClrTx/>
              <a:buSzTx/>
              <a:buFontTx/>
              <a:buNone/>
              <a:tabLst/>
              <a:defRPr/>
            </a:pPr>
            <a:r>
              <a:rPr lang="zh-CN" altLang="en-US" sz="1200" dirty="0"/>
              <a:t>⊕ </a:t>
            </a:r>
            <a:r>
              <a:rPr lang="en-US" altLang="zh-CN" b="0" i="0" dirty="0">
                <a:solidFill>
                  <a:srgbClr val="24292F"/>
                </a:solidFill>
                <a:effectLst/>
                <a:latin typeface="Noto Sans" panose="020B0502040504020204" pitchFamily="34" charset="0"/>
              </a:rPr>
              <a:t>Although this flow does not pass the congested port and allowing it to send will not cause buffer overflow, it will also be paused </a:t>
            </a:r>
            <a:r>
              <a:rPr lang="en-US" altLang="zh-CN" sz="1200" dirty="0">
                <a:latin typeface="Trebuchet MS" panose="020B0603020202020204" pitchFamily="34" charset="0"/>
                <a:ea typeface="+mn-lt"/>
                <a:cs typeface="+mn-lt"/>
              </a:rPr>
              <a:t>innocently</a:t>
            </a:r>
            <a:r>
              <a:rPr lang="en-US" altLang="zh-CN" b="0" i="0" dirty="0">
                <a:solidFill>
                  <a:srgbClr val="24292F"/>
                </a:solidFill>
                <a:effectLst/>
                <a:latin typeface="Noto Sans" panose="020B0502040504020204" pitchFamily="34" charset="0"/>
              </a:rPr>
              <a:t>, which</a:t>
            </a:r>
            <a:r>
              <a:rPr lang="zh-CN" altLang="en-US" b="0" i="0" dirty="0">
                <a:solidFill>
                  <a:srgbClr val="24292F"/>
                </a:solidFill>
                <a:effectLst/>
                <a:latin typeface="Noto Sans" panose="020B0502040504020204" pitchFamily="34" charset="0"/>
              </a:rPr>
              <a:t> </a:t>
            </a:r>
            <a:r>
              <a:rPr lang="en-US" altLang="zh-CN" b="0" i="0" dirty="0">
                <a:solidFill>
                  <a:srgbClr val="24292F"/>
                </a:solidFill>
                <a:effectLst/>
                <a:latin typeface="Noto Sans" panose="020B0502040504020204" pitchFamily="34" charset="0"/>
              </a:rPr>
              <a:t>is</a:t>
            </a:r>
            <a:r>
              <a:rPr lang="zh-CN" altLang="en-US" b="0" i="0" dirty="0">
                <a:solidFill>
                  <a:srgbClr val="24292F"/>
                </a:solidFill>
                <a:effectLst/>
                <a:latin typeface="Noto Sans" panose="020B0502040504020204" pitchFamily="34" charset="0"/>
              </a:rPr>
              <a:t> </a:t>
            </a:r>
            <a:r>
              <a:rPr lang="en-US" altLang="zh-CN" b="0" i="0" dirty="0">
                <a:solidFill>
                  <a:srgbClr val="24292F"/>
                </a:solidFill>
                <a:effectLst/>
                <a:latin typeface="Noto Sans" panose="020B0502040504020204" pitchFamily="34" charset="0"/>
              </a:rPr>
              <a:t>called</a:t>
            </a:r>
            <a:r>
              <a:rPr lang="zh-CN" altLang="en-US" b="0" i="0" dirty="0">
                <a:solidFill>
                  <a:srgbClr val="24292F"/>
                </a:solidFill>
                <a:effectLst/>
                <a:latin typeface="Noto Sans" panose="020B0502040504020204" pitchFamily="34" charset="0"/>
              </a:rPr>
              <a:t> </a:t>
            </a:r>
            <a:r>
              <a:rPr lang="en-US" altLang="zh-CN" b="0" i="0" dirty="0">
                <a:solidFill>
                  <a:srgbClr val="24292F"/>
                </a:solidFill>
                <a:effectLst/>
                <a:latin typeface="Noto Sans" panose="020B0502040504020204" pitchFamily="34" charset="0"/>
              </a:rPr>
              <a:t>head-of-line blocking. </a:t>
            </a:r>
            <a:br>
              <a:rPr lang="en-US" altLang="zh-CN" b="0" i="0" dirty="0">
                <a:solidFill>
                  <a:srgbClr val="24292F"/>
                </a:solidFill>
                <a:effectLst/>
                <a:latin typeface="Noto Sans" panose="020B0502040504020204" pitchFamily="34" charset="0"/>
              </a:rPr>
            </a:br>
            <a:br>
              <a:rPr lang="en-US" altLang="zh-CN" b="0" i="0" dirty="0">
                <a:solidFill>
                  <a:srgbClr val="24292F"/>
                </a:solidFill>
                <a:effectLst/>
                <a:latin typeface="Noto Sans" panose="020B0502040504020204" pitchFamily="34" charset="0"/>
              </a:rPr>
            </a:br>
            <a:r>
              <a:rPr lang="en-US" altLang="zh-CN" sz="1000" dirty="0"/>
              <a:t>// When ingress queue length exceeds a threshold, PFC pauses the upstream in per-priority-queue granularity. PFC is well-known </a:t>
            </a:r>
            <a:r>
              <a:rPr lang="en-US" altLang="zh-CN" sz="1200" b="0" i="0" dirty="0">
                <a:solidFill>
                  <a:srgbClr val="24292F"/>
                </a:solidFill>
                <a:effectLst/>
                <a:latin typeface="Noto Sans" panose="020B0502040504020204" pitchFamily="34" charset="0"/>
              </a:rPr>
              <a:t>for</a:t>
            </a:r>
            <a:r>
              <a:rPr lang="en-US" altLang="zh-CN" sz="1000" dirty="0"/>
              <a:t> incurring head-of-line blocking, a performance killer in RoCEv2.</a:t>
            </a:r>
          </a:p>
        </p:txBody>
      </p:sp>
      <p:sp>
        <p:nvSpPr>
          <p:cNvPr id="4" name="灯片编号占位符 3">
            <a:extLst>
              <a:ext uri="{FF2B5EF4-FFF2-40B4-BE49-F238E27FC236}">
                <a16:creationId xmlns:a16="http://schemas.microsoft.com/office/drawing/2014/main" id="{981C836D-B21A-1F78-D91F-E6A58DEF2C8E}"/>
              </a:ext>
            </a:extLst>
          </p:cNvPr>
          <p:cNvSpPr>
            <a:spLocks noGrp="1"/>
          </p:cNvSpPr>
          <p:nvPr>
            <p:ph type="sldNum" sz="quarter" idx="5"/>
          </p:nvPr>
        </p:nvSpPr>
        <p:spPr/>
        <p:txBody>
          <a:bodyPr/>
          <a:lstStyle/>
          <a:p>
            <a:fld id="{A6837353-30EB-4A48-80EB-173D804AEFBD}" type="slidenum">
              <a:rPr lang="zh-CN" altLang="en-US" smtClean="0"/>
              <a:t>7</a:t>
            </a:fld>
            <a:endParaRPr lang="zh-CN" altLang="en-US"/>
          </a:p>
        </p:txBody>
      </p:sp>
    </p:spTree>
    <p:extLst>
      <p:ext uri="{BB962C8B-B14F-4D97-AF65-F5344CB8AC3E}">
        <p14:creationId xmlns:p14="http://schemas.microsoft.com/office/powerpoint/2010/main" val="18387920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723E58-2D55-7935-8F18-7D5640B82D28}"/>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F1818A75-4E46-83CE-D5DC-47BD610C5F4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AD74A955-E32A-2712-5EDC-1215B070DC4C}"/>
              </a:ext>
            </a:extLst>
          </p:cNvPr>
          <p:cNvSpPr>
            <a:spLocks noGrp="1"/>
          </p:cNvSpPr>
          <p:nvPr>
            <p:ph type="body" idx="1"/>
          </p:nvPr>
        </p:nvSpPr>
        <p:spPr/>
        <p:txBody>
          <a:bodyPr/>
          <a:lstStyle/>
          <a:p>
            <a:r>
              <a:rPr lang="en-US" altLang="zh-CN" sz="1200" b="0" i="0" dirty="0">
                <a:solidFill>
                  <a:srgbClr val="24292F"/>
                </a:solidFill>
                <a:effectLst/>
                <a:latin typeface="Noto Sans" panose="020B0502040504020204" pitchFamily="34" charset="0"/>
              </a:rPr>
              <a:t>To demonstrate the impact of head-of-line blocking on performance, we conduct a simulation in a fat-tree topology.</a:t>
            </a:r>
          </a:p>
          <a:p>
            <a:r>
              <a:rPr lang="en-US" altLang="zh-CN" sz="1000" b="0" i="0" dirty="0">
                <a:solidFill>
                  <a:srgbClr val="24292F"/>
                </a:solidFill>
                <a:effectLst/>
                <a:latin typeface="Noto Sans" panose="020B0502040504020204" pitchFamily="34" charset="0"/>
              </a:rPr>
              <a:t>The test workload consists of three types of flows. </a:t>
            </a:r>
            <a:r>
              <a:rPr lang="en-US" altLang="zh-CN" sz="1000" b="0" i="0" dirty="0" err="1">
                <a:solidFill>
                  <a:srgbClr val="24292F"/>
                </a:solidFill>
                <a:effectLst/>
                <a:latin typeface="Noto Sans" panose="020B0502040504020204" pitchFamily="34" charset="0"/>
              </a:rPr>
              <a:t>Incast</a:t>
            </a:r>
            <a:r>
              <a:rPr lang="en-US" altLang="zh-CN" sz="1000" b="0" i="0" dirty="0">
                <a:solidFill>
                  <a:srgbClr val="24292F"/>
                </a:solidFill>
                <a:effectLst/>
                <a:latin typeface="Noto Sans" panose="020B0502040504020204" pitchFamily="34" charset="0"/>
              </a:rPr>
              <a:t> flows </a:t>
            </a:r>
            <a:r>
              <a:rPr lang="en-US" altLang="zh-CN" sz="1200" b="0" i="0" dirty="0">
                <a:solidFill>
                  <a:srgbClr val="24292F"/>
                </a:solidFill>
                <a:effectLst/>
                <a:latin typeface="Noto Sans" panose="020B0502040504020204" pitchFamily="34" charset="0"/>
              </a:rPr>
              <a:t>start </a:t>
            </a:r>
            <a:r>
              <a:rPr lang="en-US" altLang="zh-CN" sz="1000" b="0" i="0" dirty="0">
                <a:solidFill>
                  <a:srgbClr val="24292F"/>
                </a:solidFill>
                <a:effectLst/>
                <a:latin typeface="Noto Sans" panose="020B0502040504020204" pitchFamily="34" charset="0"/>
              </a:rPr>
              <a:t>at the beginning of the simulation, </a:t>
            </a:r>
            <a:r>
              <a:rPr lang="en-US" altLang="zh-CN" sz="1200" b="0" i="0" dirty="0">
                <a:solidFill>
                  <a:srgbClr val="24292F"/>
                </a:solidFill>
                <a:effectLst/>
                <a:latin typeface="Noto Sans" panose="020B0502040504020204" pitchFamily="34" charset="0"/>
              </a:rPr>
              <a:t>in which</a:t>
            </a:r>
            <a:r>
              <a:rPr lang="en-US" altLang="zh-CN" sz="1000" b="0" i="0" dirty="0">
                <a:solidFill>
                  <a:srgbClr val="24292F"/>
                </a:solidFill>
                <a:effectLst/>
                <a:latin typeface="Noto Sans" panose="020B0502040504020204" pitchFamily="34" charset="0"/>
              </a:rPr>
              <a:t> all other hosts send small </a:t>
            </a:r>
            <a:r>
              <a:rPr lang="en-US" altLang="zh-CN" sz="1200" b="0" i="0" dirty="0">
                <a:solidFill>
                  <a:srgbClr val="24292F"/>
                </a:solidFill>
                <a:effectLst/>
                <a:latin typeface="Noto Sans" panose="020B0502040504020204" pitchFamily="34" charset="0"/>
              </a:rPr>
              <a:t>flows to the last host in the topology, making the last pod congested.</a:t>
            </a:r>
            <a:endParaRPr lang="en-US" altLang="zh-CN" sz="1000" b="0" i="0" dirty="0">
              <a:solidFill>
                <a:srgbClr val="24292F"/>
              </a:solidFill>
              <a:effectLst/>
              <a:latin typeface="Noto Sans" panose="020B0502040504020204" pitchFamily="34" charset="0"/>
            </a:endParaRPr>
          </a:p>
        </p:txBody>
      </p:sp>
      <p:sp>
        <p:nvSpPr>
          <p:cNvPr id="4" name="灯片编号占位符 3">
            <a:extLst>
              <a:ext uri="{FF2B5EF4-FFF2-40B4-BE49-F238E27FC236}">
                <a16:creationId xmlns:a16="http://schemas.microsoft.com/office/drawing/2014/main" id="{66434B32-5FB2-A07E-49E1-35C9933BD5CC}"/>
              </a:ext>
            </a:extLst>
          </p:cNvPr>
          <p:cNvSpPr>
            <a:spLocks noGrp="1"/>
          </p:cNvSpPr>
          <p:nvPr>
            <p:ph type="sldNum" sz="quarter" idx="5"/>
          </p:nvPr>
        </p:nvSpPr>
        <p:spPr/>
        <p:txBody>
          <a:bodyPr/>
          <a:lstStyle/>
          <a:p>
            <a:fld id="{A6837353-30EB-4A48-80EB-173D804AEFBD}" type="slidenum">
              <a:rPr lang="zh-CN" altLang="en-US" smtClean="0"/>
              <a:t>8</a:t>
            </a:fld>
            <a:endParaRPr lang="zh-CN" altLang="en-US"/>
          </a:p>
        </p:txBody>
      </p:sp>
    </p:spTree>
    <p:extLst>
      <p:ext uri="{BB962C8B-B14F-4D97-AF65-F5344CB8AC3E}">
        <p14:creationId xmlns:p14="http://schemas.microsoft.com/office/powerpoint/2010/main" val="7545687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849A1E-CCE5-EE02-9FD6-2DA43258B4C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955E975-092A-2401-3A8D-E910D12D89FB}"/>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636C778-234B-6688-A149-EA67C67E0DF5}"/>
              </a:ext>
            </a:extLst>
          </p:cNvPr>
          <p:cNvSpPr>
            <a:spLocks noGrp="1"/>
          </p:cNvSpPr>
          <p:nvPr>
            <p:ph type="body" idx="1"/>
          </p:nvPr>
        </p:nvSpPr>
        <p:spPr/>
        <p:txBody>
          <a:bodyPr/>
          <a:lstStyle/>
          <a:p>
            <a:r>
              <a:rPr lang="en-US" altLang="zh-CN" sz="1000" dirty="0"/>
              <a:t>Vulnerable flows are flows sent from other pods to other</a:t>
            </a:r>
            <a:r>
              <a:rPr lang="zh-CN" altLang="en-US" sz="1000" dirty="0"/>
              <a:t> </a:t>
            </a:r>
            <a:r>
              <a:rPr lang="en-US" altLang="zh-CN" sz="1000" dirty="0"/>
              <a:t>hosts</a:t>
            </a:r>
            <a:r>
              <a:rPr lang="zh-CN" altLang="en-US" sz="1000" dirty="0"/>
              <a:t> </a:t>
            </a:r>
            <a:r>
              <a:rPr lang="en-US" altLang="zh-CN" sz="1000" dirty="0"/>
              <a:t>in</a:t>
            </a:r>
            <a:r>
              <a:rPr lang="zh-CN" altLang="en-US" sz="1000" dirty="0"/>
              <a:t> </a:t>
            </a:r>
            <a:r>
              <a:rPr lang="en-US" altLang="zh-CN" sz="1000" dirty="0"/>
              <a:t>the last pods with the total rate being eighty gigabits per second. These flows may suffer from head-of-line blocking at destination aggregation switches and</a:t>
            </a:r>
            <a:r>
              <a:rPr lang="zh-CN" altLang="en-US" sz="1000" dirty="0"/>
              <a:t> </a:t>
            </a:r>
            <a:r>
              <a:rPr lang="en-US" altLang="zh-CN" sz="1000" dirty="0"/>
              <a:t>core switches.</a:t>
            </a:r>
          </a:p>
        </p:txBody>
      </p:sp>
      <p:sp>
        <p:nvSpPr>
          <p:cNvPr id="4" name="灯片编号占位符 3">
            <a:extLst>
              <a:ext uri="{FF2B5EF4-FFF2-40B4-BE49-F238E27FC236}">
                <a16:creationId xmlns:a16="http://schemas.microsoft.com/office/drawing/2014/main" id="{B7D5BEB0-625E-8666-E0B4-AA40D77B09AA}"/>
              </a:ext>
            </a:extLst>
          </p:cNvPr>
          <p:cNvSpPr>
            <a:spLocks noGrp="1"/>
          </p:cNvSpPr>
          <p:nvPr>
            <p:ph type="sldNum" sz="quarter" idx="5"/>
          </p:nvPr>
        </p:nvSpPr>
        <p:spPr/>
        <p:txBody>
          <a:bodyPr/>
          <a:lstStyle/>
          <a:p>
            <a:fld id="{A6837353-30EB-4A48-80EB-173D804AEFBD}" type="slidenum">
              <a:rPr lang="zh-CN" altLang="en-US" smtClean="0"/>
              <a:t>9</a:t>
            </a:fld>
            <a:endParaRPr lang="zh-CN" altLang="en-US"/>
          </a:p>
        </p:txBody>
      </p:sp>
    </p:spTree>
    <p:extLst>
      <p:ext uri="{BB962C8B-B14F-4D97-AF65-F5344CB8AC3E}">
        <p14:creationId xmlns:p14="http://schemas.microsoft.com/office/powerpoint/2010/main" val="21068487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bg>
      <p:bgPr>
        <a:gradFill>
          <a:gsLst>
            <a:gs pos="0">
              <a:srgbClr val="3E2146"/>
            </a:gs>
            <a:gs pos="100000">
              <a:srgbClr val="8C4BA0"/>
            </a:gs>
            <a:gs pos="53000">
              <a:srgbClr val="5C0C5C"/>
            </a:gs>
          </a:gsLst>
          <a:lin ang="5400000" scaled="0"/>
        </a:gradFill>
        <a:effectLst/>
      </p:bgPr>
    </p:bg>
    <p:spTree>
      <p:nvGrpSpPr>
        <p:cNvPr id="1" name=""/>
        <p:cNvGrpSpPr/>
        <p:nvPr/>
      </p:nvGrpSpPr>
      <p:grpSpPr>
        <a:xfrm>
          <a:off x="0" y="0"/>
          <a:ext cx="0" cy="0"/>
          <a:chOff x="0" y="0"/>
          <a:chExt cx="0" cy="0"/>
        </a:xfrm>
      </p:grpSpPr>
      <p:pic>
        <p:nvPicPr>
          <p:cNvPr id="19" name="图片 18" descr="logo-05"/>
          <p:cNvPicPr>
            <a:picLocks noChangeAspect="1"/>
          </p:cNvPicPr>
          <p:nvPr userDrawn="1"/>
        </p:nvPicPr>
        <p:blipFill>
          <a:blip r:embed="rId2"/>
          <a:stretch>
            <a:fillRect/>
          </a:stretch>
        </p:blipFill>
        <p:spPr>
          <a:xfrm rot="15372349" flipH="1">
            <a:off x="1255965" y="2698423"/>
            <a:ext cx="1704162" cy="1879968"/>
          </a:xfrm>
          <a:prstGeom prst="rect">
            <a:avLst/>
          </a:prstGeom>
        </p:spPr>
      </p:pic>
      <p:pic>
        <p:nvPicPr>
          <p:cNvPr id="9" name="图片 8" descr="logo-05"/>
          <p:cNvPicPr>
            <a:picLocks noChangeAspect="1"/>
          </p:cNvPicPr>
          <p:nvPr userDrawn="1"/>
        </p:nvPicPr>
        <p:blipFill>
          <a:blip r:embed="rId2"/>
          <a:stretch>
            <a:fillRect/>
          </a:stretch>
        </p:blipFill>
        <p:spPr>
          <a:xfrm rot="5716547">
            <a:off x="10242368" y="1907090"/>
            <a:ext cx="2435756" cy="2539368"/>
          </a:xfrm>
          <a:prstGeom prst="rect">
            <a:avLst/>
          </a:prstGeom>
        </p:spPr>
      </p:pic>
      <p:pic>
        <p:nvPicPr>
          <p:cNvPr id="8" name="图片 7" descr="logo-05"/>
          <p:cNvPicPr>
            <a:picLocks noChangeAspect="1"/>
          </p:cNvPicPr>
          <p:nvPr userDrawn="1"/>
        </p:nvPicPr>
        <p:blipFill>
          <a:blip r:embed="rId2"/>
          <a:stretch>
            <a:fillRect/>
          </a:stretch>
        </p:blipFill>
        <p:spPr>
          <a:xfrm rot="5109904" flipH="1">
            <a:off x="6438140" y="102698"/>
            <a:ext cx="1704162" cy="1879968"/>
          </a:xfrm>
          <a:prstGeom prst="rect">
            <a:avLst/>
          </a:prstGeom>
        </p:spPr>
      </p:pic>
      <p:sp>
        <p:nvSpPr>
          <p:cNvPr id="6" name="矩形 5"/>
          <p:cNvSpPr/>
          <p:nvPr userDrawn="1"/>
        </p:nvSpPr>
        <p:spPr>
          <a:xfrm>
            <a:off x="0" y="3931566"/>
            <a:ext cx="12192000" cy="292643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pic>
        <p:nvPicPr>
          <p:cNvPr id="10" name="图片 9" descr="logo-06 - 副本"/>
          <p:cNvPicPr>
            <a:picLocks noChangeAspect="1"/>
          </p:cNvPicPr>
          <p:nvPr userDrawn="1"/>
        </p:nvPicPr>
        <p:blipFill>
          <a:blip r:embed="rId3"/>
          <a:stretch>
            <a:fillRect/>
          </a:stretch>
        </p:blipFill>
        <p:spPr>
          <a:xfrm rot="331048">
            <a:off x="-706014" y="320971"/>
            <a:ext cx="2973811" cy="2652794"/>
          </a:xfrm>
          <a:prstGeom prst="rect">
            <a:avLst/>
          </a:prstGeom>
        </p:spPr>
      </p:pic>
      <p:sp>
        <p:nvSpPr>
          <p:cNvPr id="31" name="标题 30"/>
          <p:cNvSpPr>
            <a:spLocks noGrp="1"/>
          </p:cNvSpPr>
          <p:nvPr>
            <p:ph type="title" hasCustomPrompt="1"/>
          </p:nvPr>
        </p:nvSpPr>
        <p:spPr>
          <a:xfrm>
            <a:off x="2834565" y="2583204"/>
            <a:ext cx="6522873" cy="705600"/>
          </a:xfrm>
        </p:spPr>
        <p:txBody>
          <a:bodyPr>
            <a:noAutofit/>
          </a:bodyPr>
          <a:lstStyle>
            <a:lvl1pPr algn="ctr">
              <a:defRPr lang="zh-CN" altLang="en-US" sz="4000" b="0" kern="1200">
                <a:solidFill>
                  <a:schemeClr val="accent4">
                    <a:lumMod val="20000"/>
                    <a:lumOff val="80000"/>
                  </a:schemeClr>
                </a:solidFill>
                <a:latin typeface="Calibri" panose="020F0502020204030204" pitchFamily="34" charset="0"/>
                <a:ea typeface="Calibri" panose="020F0502020204030204" pitchFamily="34" charset="0"/>
                <a:cs typeface="Calibri" panose="020F0502020204030204" pitchFamily="34" charset="0"/>
              </a:defRPr>
            </a:lvl1pPr>
          </a:lstStyle>
          <a:p>
            <a:r>
              <a:rPr lang="en-US" altLang="zh-CN"/>
              <a:t>Title Here</a:t>
            </a:r>
            <a:endParaRPr lang="zh-CN" altLang="en-US"/>
          </a:p>
        </p:txBody>
      </p:sp>
      <p:sp>
        <p:nvSpPr>
          <p:cNvPr id="16" name="矩形 15"/>
          <p:cNvSpPr/>
          <p:nvPr userDrawn="1"/>
        </p:nvSpPr>
        <p:spPr>
          <a:xfrm>
            <a:off x="-1" y="1"/>
            <a:ext cx="12192000" cy="85401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a:p>
        </p:txBody>
      </p:sp>
      <p:sp>
        <p:nvSpPr>
          <p:cNvPr id="12" name="内容占位符 11"/>
          <p:cNvSpPr>
            <a:spLocks noGrp="1"/>
          </p:cNvSpPr>
          <p:nvPr>
            <p:ph sz="quarter" idx="10" hasCustomPrompt="1"/>
          </p:nvPr>
        </p:nvSpPr>
        <p:spPr>
          <a:xfrm>
            <a:off x="3679824" y="4762004"/>
            <a:ext cx="4832350" cy="622796"/>
          </a:xfrm>
        </p:spPr>
        <p:txBody>
          <a:bodyPr>
            <a:noAutofit/>
          </a:bodyPr>
          <a:lstStyle>
            <a:lvl1pPr marL="0" indent="0" algn="ctr">
              <a:buNone/>
              <a:defRPr sz="2400" i="0">
                <a:solidFill>
                  <a:schemeClr val="tx1"/>
                </a:solidFill>
              </a:defRPr>
            </a:lvl1pPr>
          </a:lstStyle>
          <a:p>
            <a:pPr lvl="0"/>
            <a:r>
              <a:rPr lang="en-US" altLang="zh-CN"/>
              <a:t>Authors</a:t>
            </a:r>
            <a:endParaRPr lang="zh-CN" altLang="en-US"/>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523336" y="608400"/>
            <a:ext cx="10969200" cy="705600"/>
          </a:xfrm>
        </p:spPr>
        <p:txBody>
          <a:bodyPr>
            <a:normAutofit/>
          </a:bodyPr>
          <a:lstStyle>
            <a:lvl1pPr>
              <a:defRPr sz="3200" spc="50" baseline="0">
                <a:latin typeface="Century Gothic" panose="020B0502020202020204" pitchFamily="34" charset="0"/>
                <a:cs typeface="Calibri" panose="020F0502020204030204" pitchFamily="34" charset="0"/>
              </a:defRPr>
            </a:lvl1pPr>
          </a:lstStyle>
          <a:p>
            <a:r>
              <a:rPr lang="en-US" altLang="zh-CN" dirty="0"/>
              <a:t>Title here</a:t>
            </a:r>
            <a:endParaRPr lang="zh-CN" altLang="en-US" dirty="0"/>
          </a:p>
        </p:txBody>
      </p:sp>
      <p:sp>
        <p:nvSpPr>
          <p:cNvPr id="7" name="矩形 6"/>
          <p:cNvSpPr/>
          <p:nvPr userDrawn="1"/>
        </p:nvSpPr>
        <p:spPr>
          <a:xfrm>
            <a:off x="0" y="6418385"/>
            <a:ext cx="12192000" cy="439616"/>
          </a:xfrm>
          <a:prstGeom prst="rect">
            <a:avLst/>
          </a:prstGeom>
          <a:gradFill flip="none" rotWithShape="1">
            <a:gsLst>
              <a:gs pos="0">
                <a:srgbClr val="3E2146"/>
              </a:gs>
              <a:gs pos="100000">
                <a:srgbClr val="8C4BA0"/>
              </a:gs>
              <a:gs pos="53000">
                <a:srgbClr val="5C0C5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800" dirty="0"/>
          </a:p>
        </p:txBody>
      </p:sp>
      <p:sp>
        <p:nvSpPr>
          <p:cNvPr id="8" name="文本框 7"/>
          <p:cNvSpPr txBox="1"/>
          <p:nvPr userDrawn="1"/>
        </p:nvSpPr>
        <p:spPr>
          <a:xfrm>
            <a:off x="1036644" y="6422010"/>
            <a:ext cx="2896947" cy="400110"/>
          </a:xfrm>
          <a:prstGeom prst="rect">
            <a:avLst/>
          </a:prstGeom>
          <a:noFill/>
        </p:spPr>
        <p:txBody>
          <a:bodyPr wrap="none" rtlCol="0" anchor="ctr">
            <a:spAutoFit/>
          </a:bodyPr>
          <a:lstStyle/>
          <a:p>
            <a:r>
              <a:rPr lang="en-US" altLang="zh-CN" sz="2000" b="0" i="0" spc="50" baseline="0" dirty="0">
                <a:solidFill>
                  <a:srgbClr val="B88F4C"/>
                </a:solidFill>
                <a:latin typeface="Century Gothic" panose="020B0502020202020204" pitchFamily="34" charset="0"/>
                <a:cs typeface="Times New Roman" panose="02020603050405020304" pitchFamily="18" charset="0"/>
              </a:rPr>
              <a:t>NANJING UNIVERSITY</a:t>
            </a:r>
            <a:endParaRPr lang="zh-CN" altLang="en-US" sz="2000" b="0" i="0" spc="50" baseline="0" dirty="0">
              <a:solidFill>
                <a:srgbClr val="B88F4C"/>
              </a:solidFill>
              <a:latin typeface="Century Gothic" panose="020B0502020202020204" pitchFamily="34" charset="0"/>
              <a:cs typeface="Times New Roman" panose="02020603050405020304" pitchFamily="18" charset="0"/>
            </a:endParaRPr>
          </a:p>
        </p:txBody>
      </p:sp>
      <p:pic>
        <p:nvPicPr>
          <p:cNvPr id="9" name="图片 8" descr="logo-04"/>
          <p:cNvPicPr>
            <a:picLocks noChangeAspect="1"/>
          </p:cNvPicPr>
          <p:nvPr userDrawn="1"/>
        </p:nvPicPr>
        <p:blipFill rotWithShape="1">
          <a:blip r:embed="rId2"/>
          <a:srcRect l="17951" t="34706" r="63080" b="32488"/>
          <a:stretch>
            <a:fillRect/>
          </a:stretch>
        </p:blipFill>
        <p:spPr>
          <a:xfrm>
            <a:off x="608402" y="6392927"/>
            <a:ext cx="428242" cy="489248"/>
          </a:xfrm>
          <a:prstGeom prst="rect">
            <a:avLst/>
          </a:prstGeom>
        </p:spPr>
      </p:pic>
      <p:sp>
        <p:nvSpPr>
          <p:cNvPr id="5" name="灯片编号占位符 4"/>
          <p:cNvSpPr>
            <a:spLocks noGrp="1"/>
          </p:cNvSpPr>
          <p:nvPr>
            <p:ph type="sldNum" sz="quarter" idx="12"/>
          </p:nvPr>
        </p:nvSpPr>
        <p:spPr>
          <a:xfrm>
            <a:off x="10781415" y="6484523"/>
            <a:ext cx="966307" cy="316800"/>
          </a:xfrm>
        </p:spPr>
        <p:txBody>
          <a:bodyPr>
            <a:noAutofit/>
          </a:bodyPr>
          <a:lstStyle>
            <a:lvl1pPr>
              <a:defRPr sz="1800" b="0">
                <a:solidFill>
                  <a:schemeClr val="bg1"/>
                </a:solidFill>
                <a:latin typeface="Rockwell" panose="02060603020205020403" pitchFamily="18" charset="0"/>
              </a:defRPr>
            </a:lvl1pPr>
          </a:lstStyle>
          <a:p>
            <a:fld id="{49AE70B2-8BF9-45C0-BB95-33D1B9D3A854}" type="slidenum">
              <a:rPr lang="zh-CN" altLang="en-US" smtClean="0"/>
              <a:t>‹#›</a:t>
            </a:fld>
            <a:endParaRPr lang="zh-CN" altLang="en-US" dirty="0"/>
          </a:p>
        </p:txBody>
      </p:sp>
    </p:spTree>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bg>
      <p:bgPr>
        <a:solidFill>
          <a:schemeClr val="bg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64C51FEE-83D5-425C-ACB9-961903E29404}" type="datetimeFigureOut">
              <a:rPr lang="zh-CN" altLang="en-US" smtClean="0"/>
              <a:t>2026/5/14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0A21F0-D9ED-408B-ACCA-A4C69D72F107}"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ags" Target="../tags/tag4.xml"/><Relationship Id="rId3" Type="http://schemas.openxmlformats.org/officeDocument/2006/relationships/slideLayout" Target="../slideLayouts/slideLayout3.xml"/><Relationship Id="rId7" Type="http://schemas.openxmlformats.org/officeDocument/2006/relationships/tags" Target="../tags/tag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ags" Target="../tags/tag2.xml"/><Relationship Id="rId11" Type="http://schemas.openxmlformats.org/officeDocument/2006/relationships/tags" Target="../tags/tag7.xml"/><Relationship Id="rId5" Type="http://schemas.openxmlformats.org/officeDocument/2006/relationships/theme" Target="../theme/theme1.xml"/><Relationship Id="rId10" Type="http://schemas.openxmlformats.org/officeDocument/2006/relationships/tags" Target="../tags/tag6.xml"/><Relationship Id="rId4" Type="http://schemas.openxmlformats.org/officeDocument/2006/relationships/slideLayout" Target="../slideLayouts/slideLayout4.xml"/><Relationship Id="rId9" Type="http://schemas.openxmlformats.org/officeDocument/2006/relationships/tags" Target="../tags/tag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7"/>
            </p:custDataLst>
          </p:nvPr>
        </p:nvSpPr>
        <p:spPr>
          <a:xfrm>
            <a:off x="608400" y="60840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p>
        </p:txBody>
      </p:sp>
      <p:sp>
        <p:nvSpPr>
          <p:cNvPr id="3" name="文本占位符 2"/>
          <p:cNvSpPr>
            <a:spLocks noGrp="1"/>
          </p:cNvSpPr>
          <p:nvPr>
            <p:ph type="body" idx="1"/>
            <p:custDataLst>
              <p:tags r:id="rId8"/>
            </p:custDataLst>
          </p:nvPr>
        </p:nvSpPr>
        <p:spPr>
          <a:xfrm>
            <a:off x="608400" y="1490400"/>
            <a:ext cx="10969200" cy="4759200"/>
          </a:xfrm>
          <a:prstGeom prst="rect">
            <a:avLst/>
          </a:prstGeom>
        </p:spPr>
        <p:txBody>
          <a:bodyPr vert="horz" lIns="90000" tIns="46800" rIns="90000" bIns="4680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9"/>
            </p:custDataLst>
          </p:nvPr>
        </p:nvSpPr>
        <p:spPr>
          <a:xfrm>
            <a:off x="612000" y="6314400"/>
            <a:ext cx="2700000" cy="316800"/>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endParaRPr lang="zh-CN" altLang="en-US"/>
          </a:p>
        </p:txBody>
      </p:sp>
      <p:sp>
        <p:nvSpPr>
          <p:cNvPr id="5" name="页脚占位符 4"/>
          <p:cNvSpPr>
            <a:spLocks noGrp="1"/>
          </p:cNvSpPr>
          <p:nvPr>
            <p:ph type="ftr" sz="quarter" idx="3"/>
            <p:custDataLst>
              <p:tags r:id="rId10"/>
            </p:custDataLst>
          </p:nvPr>
        </p:nvSpPr>
        <p:spPr>
          <a:xfrm>
            <a:off x="4116000" y="6314400"/>
            <a:ext cx="3960000" cy="316800"/>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r>
              <a:rPr lang="en-US" altLang="zh-CN"/>
              <a:t>FlyMon: Enabling On-the-Fly Task Reconfiguration for Network Measurement</a:t>
            </a:r>
            <a:endParaRPr lang="zh-CN" altLang="en-US" dirty="0"/>
          </a:p>
        </p:txBody>
      </p:sp>
      <p:sp>
        <p:nvSpPr>
          <p:cNvPr id="6" name="灯片编号占位符 5"/>
          <p:cNvSpPr>
            <a:spLocks noGrp="1"/>
          </p:cNvSpPr>
          <p:nvPr>
            <p:ph type="sldNum" sz="quarter" idx="4"/>
            <p:custDataLst>
              <p:tags r:id="rId11"/>
            </p:custDataLst>
          </p:nvPr>
        </p:nvSpPr>
        <p:spPr>
          <a:xfrm>
            <a:off x="8877600" y="6314400"/>
            <a:ext cx="2700000" cy="316800"/>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fld id="{49AE70B2-8BF9-45C0-BB95-33D1B9D3A854}" type="slidenum">
              <a:rPr lang="zh-CN" altLang="en-US" smtClean="0"/>
              <a:t>‹#›</a:t>
            </a:fld>
            <a:endParaRPr lang="zh-CN" altLang="en-US" dirty="0"/>
          </a:p>
        </p:txBody>
      </p:sp>
    </p:spTree>
    <p:custDataLst>
      <p:tags r:id="rId6"/>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Lst>
  <p:hf hd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1"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090" algn="l"/>
          <a:tab pos="1609090" algn="l"/>
          <a:tab pos="1609090" algn="l"/>
          <a:tab pos="1609090" algn="l"/>
        </a:tabLst>
        <a:defRPr sz="1600" u="none" strike="noStrike" kern="1200" cap="none" spc="151"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1"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1"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1"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3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 y="1874177"/>
            <a:ext cx="12191999" cy="1059858"/>
          </a:xfrm>
        </p:spPr>
        <p:txBody>
          <a:bodyPr/>
          <a:lstStyle/>
          <a:p>
            <a:pPr>
              <a:lnSpc>
                <a:spcPct val="120000"/>
              </a:lnSpc>
            </a:pPr>
            <a:r>
              <a:rPr lang="en-US" altLang="zh-CN" sz="4600" b="1" i="1" spc="-80" dirty="0">
                <a:solidFill>
                  <a:schemeClr val="bg1">
                    <a:lumMod val="95000"/>
                  </a:schemeClr>
                </a:solidFill>
                <a:latin typeface="Century Gothic" panose="020B0502020202020204" pitchFamily="34" charset="0"/>
              </a:rPr>
              <a:t>Pyrrha</a:t>
            </a:r>
            <a:r>
              <a:rPr lang="en-US" altLang="zh-CN" sz="4300" b="1" spc="-80" dirty="0">
                <a:solidFill>
                  <a:schemeClr val="bg1">
                    <a:lumMod val="95000"/>
                  </a:schemeClr>
                </a:solidFill>
                <a:latin typeface="Century Gothic" panose="020B0502020202020204" pitchFamily="34" charset="0"/>
              </a:rPr>
              <a:t>: </a:t>
            </a:r>
            <a:r>
              <a:rPr lang="en-US" altLang="zh-CN" sz="4100" b="1" spc="-80" dirty="0">
                <a:solidFill>
                  <a:schemeClr val="bg1">
                    <a:lumMod val="95000"/>
                  </a:schemeClr>
                </a:solidFill>
                <a:latin typeface="Century Gothic" panose="020B0502020202020204" pitchFamily="34" charset="0"/>
              </a:rPr>
              <a:t>Congestion-Root-Based Flow Control  to Eliminate Head-of-Line Blocking in Datacenter</a:t>
            </a:r>
            <a:endParaRPr lang="zh-CN" altLang="en-US" sz="4100" b="1" spc="-80" dirty="0">
              <a:solidFill>
                <a:schemeClr val="bg1">
                  <a:lumMod val="95000"/>
                </a:schemeClr>
              </a:solidFill>
              <a:latin typeface="Century Gothic" panose="020B0502020202020204" pitchFamily="34" charset="0"/>
              <a:cs typeface="+mj-ea"/>
            </a:endParaRPr>
          </a:p>
        </p:txBody>
      </p:sp>
      <p:sp>
        <p:nvSpPr>
          <p:cNvPr id="8" name="文本框 7"/>
          <p:cNvSpPr txBox="1"/>
          <p:nvPr/>
        </p:nvSpPr>
        <p:spPr>
          <a:xfrm>
            <a:off x="335253" y="4115744"/>
            <a:ext cx="11521493" cy="1292726"/>
          </a:xfrm>
          <a:prstGeom prst="rect">
            <a:avLst/>
          </a:prstGeom>
          <a:noFill/>
        </p:spPr>
        <p:txBody>
          <a:bodyPr wrap="square" rtlCol="0">
            <a:spAutoFit/>
          </a:bodyPr>
          <a:lstStyle/>
          <a:p>
            <a:pPr algn="ctr">
              <a:lnSpc>
                <a:spcPts val="3200"/>
              </a:lnSpc>
            </a:pPr>
            <a:r>
              <a:rPr lang="en-US" altLang="zh-CN" sz="2200" dirty="0">
                <a:latin typeface="Rockwell" panose="02060603020205020403" pitchFamily="18" charset="0"/>
                <a:cs typeface="Calibri" panose="020F0502020204030204" pitchFamily="34" charset="0"/>
              </a:rPr>
              <a:t>Kexin Liu*, Zhaochen Zhang*, Chang Liu, </a:t>
            </a:r>
            <a:r>
              <a:rPr lang="en-US" altLang="zh-CN" sz="2200" dirty="0" err="1">
                <a:latin typeface="Rockwell" panose="02060603020205020403" pitchFamily="18" charset="0"/>
                <a:cs typeface="Calibri" panose="020F0502020204030204" pitchFamily="34" charset="0"/>
              </a:rPr>
              <a:t>Yizhi</a:t>
            </a:r>
            <a:r>
              <a:rPr lang="en-US" altLang="zh-CN" sz="2200" dirty="0">
                <a:latin typeface="Rockwell" panose="02060603020205020403" pitchFamily="18" charset="0"/>
                <a:cs typeface="Calibri" panose="020F0502020204030204" pitchFamily="34" charset="0"/>
              </a:rPr>
              <a:t> Wang, Vamsi Addanki, Stefan Schmid, </a:t>
            </a:r>
            <a:r>
              <a:rPr lang="en-US" altLang="zh-CN" sz="2200" dirty="0" err="1">
                <a:latin typeface="Rockwell" panose="02060603020205020403" pitchFamily="18" charset="0"/>
                <a:cs typeface="Calibri" panose="020F0502020204030204" pitchFamily="34" charset="0"/>
              </a:rPr>
              <a:t>Qingyue</a:t>
            </a:r>
            <a:r>
              <a:rPr lang="en-US" altLang="zh-CN" sz="2200" dirty="0">
                <a:latin typeface="Rockwell" panose="02060603020205020403" pitchFamily="18" charset="0"/>
                <a:cs typeface="Calibri" panose="020F0502020204030204" pitchFamily="34" charset="0"/>
              </a:rPr>
              <a:t> Wang, Wei Chen, </a:t>
            </a:r>
            <a:r>
              <a:rPr lang="en-US" altLang="zh-CN" sz="2200" dirty="0" err="1">
                <a:latin typeface="Rockwell" panose="02060603020205020403" pitchFamily="18" charset="0"/>
                <a:cs typeface="Calibri" panose="020F0502020204030204" pitchFamily="34" charset="0"/>
              </a:rPr>
              <a:t>Xiaoliang</a:t>
            </a:r>
            <a:r>
              <a:rPr lang="en-US" altLang="zh-CN" sz="2200" dirty="0">
                <a:latin typeface="Rockwell" panose="02060603020205020403" pitchFamily="18" charset="0"/>
                <a:cs typeface="Calibri" panose="020F0502020204030204" pitchFamily="34" charset="0"/>
              </a:rPr>
              <a:t> Wang, Jiaqi Zheng, Wenhao Sun, Tao Wu, Ke Meng, Fei Chen, </a:t>
            </a:r>
            <a:r>
              <a:rPr lang="en-US" altLang="zh-CN" sz="2200" dirty="0" err="1">
                <a:latin typeface="Rockwell" panose="02060603020205020403" pitchFamily="18" charset="0"/>
                <a:cs typeface="Calibri" panose="020F0502020204030204" pitchFamily="34" charset="0"/>
              </a:rPr>
              <a:t>Weiguang</a:t>
            </a:r>
            <a:r>
              <a:rPr lang="en-US" altLang="zh-CN" sz="2200" dirty="0">
                <a:latin typeface="Rockwell" panose="02060603020205020403" pitchFamily="18" charset="0"/>
                <a:cs typeface="Calibri" panose="020F0502020204030204" pitchFamily="34" charset="0"/>
              </a:rPr>
              <a:t> Wang, </a:t>
            </a:r>
            <a:r>
              <a:rPr lang="en-US" altLang="zh-CN" sz="2200" dirty="0" err="1">
                <a:latin typeface="Rockwell" panose="02060603020205020403" pitchFamily="18" charset="0"/>
                <a:cs typeface="Calibri" panose="020F0502020204030204" pitchFamily="34" charset="0"/>
              </a:rPr>
              <a:t>Bingyang</a:t>
            </a:r>
            <a:r>
              <a:rPr lang="en-US" altLang="zh-CN" sz="2200" dirty="0">
                <a:latin typeface="Rockwell" panose="02060603020205020403" pitchFamily="18" charset="0"/>
                <a:cs typeface="Calibri" panose="020F0502020204030204" pitchFamily="34" charset="0"/>
              </a:rPr>
              <a:t> Liu, </a:t>
            </a:r>
            <a:r>
              <a:rPr lang="en-US" altLang="zh-CN" sz="2200" dirty="0" err="1">
                <a:latin typeface="Rockwell" panose="02060603020205020403" pitchFamily="18" charset="0"/>
                <a:cs typeface="Calibri" panose="020F0502020204030204" pitchFamily="34" charset="0"/>
              </a:rPr>
              <a:t>Wanchun</a:t>
            </a:r>
            <a:r>
              <a:rPr lang="en-US" altLang="zh-CN" sz="2200" dirty="0">
                <a:latin typeface="Rockwell" panose="02060603020205020403" pitchFamily="18" charset="0"/>
                <a:cs typeface="Calibri" panose="020F0502020204030204" pitchFamily="34" charset="0"/>
              </a:rPr>
              <a:t> Dou, </a:t>
            </a:r>
            <a:r>
              <a:rPr lang="en-US" altLang="zh-CN" sz="2200" dirty="0" err="1">
                <a:latin typeface="Rockwell" panose="02060603020205020403" pitchFamily="18" charset="0"/>
                <a:cs typeface="Calibri" panose="020F0502020204030204" pitchFamily="34" charset="0"/>
              </a:rPr>
              <a:t>Guihai</a:t>
            </a:r>
            <a:r>
              <a:rPr lang="en-US" altLang="zh-CN" sz="2200" dirty="0">
                <a:latin typeface="Rockwell" panose="02060603020205020403" pitchFamily="18" charset="0"/>
                <a:cs typeface="Calibri" panose="020F0502020204030204" pitchFamily="34" charset="0"/>
              </a:rPr>
              <a:t> Chen, </a:t>
            </a:r>
            <a:r>
              <a:rPr lang="en-US" altLang="zh-CN" sz="2200" b="1" dirty="0">
                <a:latin typeface="Rockwell" panose="02060603020205020403" pitchFamily="18" charset="0"/>
                <a:cs typeface="Calibri" panose="020F0502020204030204" pitchFamily="34" charset="0"/>
              </a:rPr>
              <a:t>Chen Tian</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9360" y="5750728"/>
            <a:ext cx="2373361" cy="729848"/>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a:extLst>
              <a:ext uri="{FF2B5EF4-FFF2-40B4-BE49-F238E27FC236}">
                <a16:creationId xmlns:a16="http://schemas.microsoft.com/office/drawing/2014/main" id="{1E9CFE39-7BE0-E1EB-62FC-C96A84C404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08591" y="5626682"/>
            <a:ext cx="1756410" cy="9835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6">
            <a:extLst>
              <a:ext uri="{FF2B5EF4-FFF2-40B4-BE49-F238E27FC236}">
                <a16:creationId xmlns:a16="http://schemas.microsoft.com/office/drawing/2014/main" id="{22EB4C0D-1B8C-C140-FE0C-6AADC948679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331400" y="5626681"/>
            <a:ext cx="966741" cy="9835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25FA6C-667C-2EB5-98BD-5843347947D1}"/>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92B6384F-56DD-9E53-DC2C-D4C3C57A56D3}"/>
              </a:ext>
            </a:extLst>
          </p:cNvPr>
          <p:cNvSpPr>
            <a:spLocks noGrp="1"/>
          </p:cNvSpPr>
          <p:nvPr>
            <p:ph type="sldNum" sz="quarter" idx="12"/>
          </p:nvPr>
        </p:nvSpPr>
        <p:spPr/>
        <p:txBody>
          <a:bodyPr/>
          <a:lstStyle/>
          <a:p>
            <a:fld id="{49AE70B2-8BF9-45C0-BB95-33D1B9D3A854}" type="slidenum">
              <a:rPr lang="zh-CN" altLang="en-US" smtClean="0"/>
              <a:t>10</a:t>
            </a:fld>
            <a:endParaRPr lang="zh-CN" altLang="en-US" dirty="0"/>
          </a:p>
        </p:txBody>
      </p:sp>
      <p:sp>
        <p:nvSpPr>
          <p:cNvPr id="5" name="标题 4">
            <a:extLst>
              <a:ext uri="{FF2B5EF4-FFF2-40B4-BE49-F238E27FC236}">
                <a16:creationId xmlns:a16="http://schemas.microsoft.com/office/drawing/2014/main" id="{89EAE827-B852-8CE6-798B-80EE5EADFC0A}"/>
              </a:ext>
            </a:extLst>
          </p:cNvPr>
          <p:cNvSpPr>
            <a:spLocks noGrp="1"/>
          </p:cNvSpPr>
          <p:nvPr>
            <p:ph type="title"/>
          </p:nvPr>
        </p:nvSpPr>
        <p:spPr/>
        <p:txBody>
          <a:bodyPr>
            <a:normAutofit/>
          </a:bodyPr>
          <a:lstStyle/>
          <a:p>
            <a:r>
              <a:rPr lang="en-US" altLang="zh-CN" dirty="0">
                <a:solidFill>
                  <a:srgbClr val="000000"/>
                </a:solidFill>
                <a:latin typeface="Century Gothic" panose="020B0502020202020204" pitchFamily="34" charset="0"/>
                <a:ea typeface="微软雅黑" panose="020B0503020204020204" pitchFamily="34" charset="-122"/>
                <a:cs typeface="Arial" panose="020B0604020202020204"/>
              </a:rPr>
              <a:t>HOL Blocking Problem of </a:t>
            </a:r>
            <a:r>
              <a:rPr lang="en-US" altLang="zh-CN" dirty="0">
                <a:solidFill>
                  <a:srgbClr val="000000"/>
                </a:solidFill>
                <a:cs typeface="Arial" panose="020B0604020202020204"/>
              </a:rPr>
              <a:t>Naive</a:t>
            </a:r>
            <a:r>
              <a:rPr lang="en-US" altLang="zh-CN" dirty="0">
                <a:solidFill>
                  <a:srgbClr val="000000"/>
                </a:solidFill>
                <a:latin typeface="Century Gothic" panose="020B0502020202020204" pitchFamily="34" charset="0"/>
                <a:ea typeface="微软雅黑" panose="020B0503020204020204" pitchFamily="34" charset="-122"/>
                <a:cs typeface="Arial" panose="020B0604020202020204"/>
              </a:rPr>
              <a:t> FC</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grpSp>
        <p:nvGrpSpPr>
          <p:cNvPr id="7" name="组合 6">
            <a:extLst>
              <a:ext uri="{FF2B5EF4-FFF2-40B4-BE49-F238E27FC236}">
                <a16:creationId xmlns:a16="http://schemas.microsoft.com/office/drawing/2014/main" id="{E694EEFA-AA51-B338-959B-E6F3E350E8E7}"/>
              </a:ext>
            </a:extLst>
          </p:cNvPr>
          <p:cNvGrpSpPr/>
          <p:nvPr/>
        </p:nvGrpSpPr>
        <p:grpSpPr>
          <a:xfrm>
            <a:off x="5161138" y="2061039"/>
            <a:ext cx="6480000" cy="3441522"/>
            <a:chOff x="1540934" y="1589178"/>
            <a:chExt cx="9083577" cy="3441522"/>
          </a:xfrm>
        </p:grpSpPr>
        <p:grpSp>
          <p:nvGrpSpPr>
            <p:cNvPr id="10" name="组合 9">
              <a:extLst>
                <a:ext uri="{FF2B5EF4-FFF2-40B4-BE49-F238E27FC236}">
                  <a16:creationId xmlns:a16="http://schemas.microsoft.com/office/drawing/2014/main" id="{B02A3C1D-05EC-F31A-73AC-F7896BF85035}"/>
                </a:ext>
              </a:extLst>
            </p:cNvPr>
            <p:cNvGrpSpPr/>
            <p:nvPr/>
          </p:nvGrpSpPr>
          <p:grpSpPr>
            <a:xfrm>
              <a:off x="1540934" y="1790700"/>
              <a:ext cx="9083577" cy="3240000"/>
              <a:chOff x="1540934" y="1790700"/>
              <a:chExt cx="9083577" cy="3582246"/>
            </a:xfrm>
          </p:grpSpPr>
          <p:sp>
            <p:nvSpPr>
              <p:cNvPr id="21" name="!!Core1">
                <a:extLst>
                  <a:ext uri="{FF2B5EF4-FFF2-40B4-BE49-F238E27FC236}">
                    <a16:creationId xmlns:a16="http://schemas.microsoft.com/office/drawing/2014/main" id="{99A9FD16-AE28-F90F-62AA-8C0E98FC5ED8}"/>
                  </a:ext>
                </a:extLst>
              </p:cNvPr>
              <p:cNvSpPr/>
              <p:nvPr/>
            </p:nvSpPr>
            <p:spPr>
              <a:xfrm>
                <a:off x="2985655" y="1790700"/>
                <a:ext cx="524429" cy="323052"/>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Core2">
                <a:extLst>
                  <a:ext uri="{FF2B5EF4-FFF2-40B4-BE49-F238E27FC236}">
                    <a16:creationId xmlns:a16="http://schemas.microsoft.com/office/drawing/2014/main" id="{86591E7A-A2C7-1514-389E-D73AC887AB14}"/>
                  </a:ext>
                </a:extLst>
              </p:cNvPr>
              <p:cNvSpPr/>
              <p:nvPr/>
            </p:nvSpPr>
            <p:spPr>
              <a:xfrm>
                <a:off x="4884409" y="1790700"/>
                <a:ext cx="524429" cy="323052"/>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Core3">
                <a:extLst>
                  <a:ext uri="{FF2B5EF4-FFF2-40B4-BE49-F238E27FC236}">
                    <a16:creationId xmlns:a16="http://schemas.microsoft.com/office/drawing/2014/main" id="{8ECDDDAF-2099-4194-23C5-EC18A9C8875B}"/>
                  </a:ext>
                </a:extLst>
              </p:cNvPr>
              <p:cNvSpPr/>
              <p:nvPr/>
            </p:nvSpPr>
            <p:spPr>
              <a:xfrm>
                <a:off x="6783163" y="1790700"/>
                <a:ext cx="524429" cy="323052"/>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Core4">
                <a:extLst>
                  <a:ext uri="{FF2B5EF4-FFF2-40B4-BE49-F238E27FC236}">
                    <a16:creationId xmlns:a16="http://schemas.microsoft.com/office/drawing/2014/main" id="{DE56C2FF-98F7-19D7-FEC5-A63B393D45BF}"/>
                  </a:ext>
                </a:extLst>
              </p:cNvPr>
              <p:cNvSpPr/>
              <p:nvPr/>
            </p:nvSpPr>
            <p:spPr>
              <a:xfrm>
                <a:off x="8681918" y="1790700"/>
                <a:ext cx="524429" cy="323052"/>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a:extLst>
                  <a:ext uri="{FF2B5EF4-FFF2-40B4-BE49-F238E27FC236}">
                    <a16:creationId xmlns:a16="http://schemas.microsoft.com/office/drawing/2014/main" id="{4FE0A90D-95D9-7A46-3C9D-1733622AC7ED}"/>
                  </a:ext>
                </a:extLst>
              </p:cNvPr>
              <p:cNvSpPr/>
              <p:nvPr/>
            </p:nvSpPr>
            <p:spPr>
              <a:xfrm>
                <a:off x="1741055" y="4179891"/>
                <a:ext cx="524429"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a:extLst>
                  <a:ext uri="{FF2B5EF4-FFF2-40B4-BE49-F238E27FC236}">
                    <a16:creationId xmlns:a16="http://schemas.microsoft.com/office/drawing/2014/main" id="{641E1BAD-FCA2-93CF-CFF0-A7E2582AB3D2}"/>
                  </a:ext>
                </a:extLst>
              </p:cNvPr>
              <p:cNvSpPr/>
              <p:nvPr/>
            </p:nvSpPr>
            <p:spPr>
              <a:xfrm>
                <a:off x="2689322" y="4179891"/>
                <a:ext cx="524429"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a:extLst>
                  <a:ext uri="{FF2B5EF4-FFF2-40B4-BE49-F238E27FC236}">
                    <a16:creationId xmlns:a16="http://schemas.microsoft.com/office/drawing/2014/main" id="{10DF3AAE-579F-3953-036A-44AFCC71E997}"/>
                  </a:ext>
                </a:extLst>
              </p:cNvPr>
              <p:cNvSpPr/>
              <p:nvPr/>
            </p:nvSpPr>
            <p:spPr>
              <a:xfrm>
                <a:off x="1741055" y="3078616"/>
                <a:ext cx="524429"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a:extLst>
                  <a:ext uri="{FF2B5EF4-FFF2-40B4-BE49-F238E27FC236}">
                    <a16:creationId xmlns:a16="http://schemas.microsoft.com/office/drawing/2014/main" id="{7CFEA317-547B-612C-3427-6A26B769FF33}"/>
                  </a:ext>
                </a:extLst>
              </p:cNvPr>
              <p:cNvSpPr/>
              <p:nvPr/>
            </p:nvSpPr>
            <p:spPr>
              <a:xfrm>
                <a:off x="2689322" y="3078616"/>
                <a:ext cx="524429"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矩形 26">
                <a:extLst>
                  <a:ext uri="{FF2B5EF4-FFF2-40B4-BE49-F238E27FC236}">
                    <a16:creationId xmlns:a16="http://schemas.microsoft.com/office/drawing/2014/main" id="{8F6E4649-C8C9-AF7E-7FBC-BFC3EDB6C3FC}"/>
                  </a:ext>
                </a:extLst>
              </p:cNvPr>
              <p:cNvSpPr/>
              <p:nvPr/>
            </p:nvSpPr>
            <p:spPr>
              <a:xfrm>
                <a:off x="1540934" y="2903694"/>
                <a:ext cx="1905000" cy="246925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9" name="直接连接符 28">
                <a:extLst>
                  <a:ext uri="{FF2B5EF4-FFF2-40B4-BE49-F238E27FC236}">
                    <a16:creationId xmlns:a16="http://schemas.microsoft.com/office/drawing/2014/main" id="{4E3910D7-4AFE-3DAD-E06B-4D1897B4F5E5}"/>
                  </a:ext>
                </a:extLst>
              </p:cNvPr>
              <p:cNvCxnSpPr>
                <a:stCxn id="16" idx="2"/>
                <a:endCxn id="14" idx="0"/>
              </p:cNvCxnSpPr>
              <p:nvPr/>
            </p:nvCxnSpPr>
            <p:spPr>
              <a:xfrm>
                <a:off x="2003270" y="3401668"/>
                <a:ext cx="0" cy="778223"/>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直接连接符 29">
                <a:extLst>
                  <a:ext uri="{FF2B5EF4-FFF2-40B4-BE49-F238E27FC236}">
                    <a16:creationId xmlns:a16="http://schemas.microsoft.com/office/drawing/2014/main" id="{7FDEE79B-6D2E-B126-AFEF-6088EEC543AB}"/>
                  </a:ext>
                </a:extLst>
              </p:cNvPr>
              <p:cNvCxnSpPr>
                <a:cxnSpLocks/>
                <a:stCxn id="16" idx="2"/>
                <a:endCxn id="15" idx="0"/>
              </p:cNvCxnSpPr>
              <p:nvPr/>
            </p:nvCxnSpPr>
            <p:spPr>
              <a:xfrm>
                <a:off x="2003270" y="3401668"/>
                <a:ext cx="948267" cy="778223"/>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直接连接符 38">
                <a:extLst>
                  <a:ext uri="{FF2B5EF4-FFF2-40B4-BE49-F238E27FC236}">
                    <a16:creationId xmlns:a16="http://schemas.microsoft.com/office/drawing/2014/main" id="{05ACD5A7-28FA-B8D5-C34D-FDD257020991}"/>
                  </a:ext>
                </a:extLst>
              </p:cNvPr>
              <p:cNvCxnSpPr>
                <a:cxnSpLocks/>
                <a:stCxn id="18" idx="2"/>
                <a:endCxn id="14" idx="0"/>
              </p:cNvCxnSpPr>
              <p:nvPr/>
            </p:nvCxnSpPr>
            <p:spPr>
              <a:xfrm flipH="1">
                <a:off x="2003270" y="3401668"/>
                <a:ext cx="948267" cy="778223"/>
              </a:xfrm>
              <a:prstGeom prst="line">
                <a:avLst/>
              </a:prstGeom>
              <a:ln w="19050"/>
            </p:spPr>
            <p:style>
              <a:lnRef idx="1">
                <a:schemeClr val="dk1"/>
              </a:lnRef>
              <a:fillRef idx="0">
                <a:schemeClr val="dk1"/>
              </a:fillRef>
              <a:effectRef idx="0">
                <a:schemeClr val="dk1"/>
              </a:effectRef>
              <a:fontRef idx="minor">
                <a:schemeClr val="tx1"/>
              </a:fontRef>
            </p:style>
          </p:cxnSp>
          <p:cxnSp>
            <p:nvCxnSpPr>
              <p:cNvPr id="56" name="直接连接符 55">
                <a:extLst>
                  <a:ext uri="{FF2B5EF4-FFF2-40B4-BE49-F238E27FC236}">
                    <a16:creationId xmlns:a16="http://schemas.microsoft.com/office/drawing/2014/main" id="{C6894F32-8319-DBED-0738-5613039BDDC6}"/>
                  </a:ext>
                </a:extLst>
              </p:cNvPr>
              <p:cNvCxnSpPr>
                <a:cxnSpLocks/>
                <a:stCxn id="18" idx="2"/>
                <a:endCxn id="15" idx="0"/>
              </p:cNvCxnSpPr>
              <p:nvPr/>
            </p:nvCxnSpPr>
            <p:spPr>
              <a:xfrm>
                <a:off x="2951537" y="3401668"/>
                <a:ext cx="0" cy="778223"/>
              </a:xfrm>
              <a:prstGeom prst="line">
                <a:avLst/>
              </a:prstGeom>
              <a:ln w="19050"/>
            </p:spPr>
            <p:style>
              <a:lnRef idx="1">
                <a:schemeClr val="dk1"/>
              </a:lnRef>
              <a:fillRef idx="0">
                <a:schemeClr val="dk1"/>
              </a:fillRef>
              <a:effectRef idx="0">
                <a:schemeClr val="dk1"/>
              </a:effectRef>
              <a:fontRef idx="minor">
                <a:schemeClr val="tx1"/>
              </a:fontRef>
            </p:style>
          </p:cxnSp>
          <p:sp>
            <p:nvSpPr>
              <p:cNvPr id="1026" name="矩形 1025">
                <a:extLst>
                  <a:ext uri="{FF2B5EF4-FFF2-40B4-BE49-F238E27FC236}">
                    <a16:creationId xmlns:a16="http://schemas.microsoft.com/office/drawing/2014/main" id="{F6D09997-79F3-CDF8-599D-FD9D10904038}"/>
                  </a:ext>
                </a:extLst>
              </p:cNvPr>
              <p:cNvSpPr/>
              <p:nvPr/>
            </p:nvSpPr>
            <p:spPr>
              <a:xfrm>
                <a:off x="1741055" y="4931629"/>
                <a:ext cx="216000"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27" name="矩形 1026">
                <a:extLst>
                  <a:ext uri="{FF2B5EF4-FFF2-40B4-BE49-F238E27FC236}">
                    <a16:creationId xmlns:a16="http://schemas.microsoft.com/office/drawing/2014/main" id="{C121D5A5-2130-BF08-A157-CE87049369B3}"/>
                  </a:ext>
                </a:extLst>
              </p:cNvPr>
              <p:cNvSpPr/>
              <p:nvPr/>
            </p:nvSpPr>
            <p:spPr>
              <a:xfrm>
                <a:off x="2164909" y="4931629"/>
                <a:ext cx="216000"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28" name="矩形 1027">
                <a:extLst>
                  <a:ext uri="{FF2B5EF4-FFF2-40B4-BE49-F238E27FC236}">
                    <a16:creationId xmlns:a16="http://schemas.microsoft.com/office/drawing/2014/main" id="{A6057747-C127-2363-DEC8-6123673FC17A}"/>
                  </a:ext>
                </a:extLst>
              </p:cNvPr>
              <p:cNvSpPr/>
              <p:nvPr/>
            </p:nvSpPr>
            <p:spPr>
              <a:xfrm>
                <a:off x="2588763" y="4931629"/>
                <a:ext cx="216000"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29" name="矩形 1028">
                <a:extLst>
                  <a:ext uri="{FF2B5EF4-FFF2-40B4-BE49-F238E27FC236}">
                    <a16:creationId xmlns:a16="http://schemas.microsoft.com/office/drawing/2014/main" id="{55EB2EAC-4088-9492-A180-EE79C5554A64}"/>
                  </a:ext>
                </a:extLst>
              </p:cNvPr>
              <p:cNvSpPr/>
              <p:nvPr/>
            </p:nvSpPr>
            <p:spPr>
              <a:xfrm>
                <a:off x="3012617" y="4931629"/>
                <a:ext cx="216000"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042" name="直接连接符 1041">
                <a:extLst>
                  <a:ext uri="{FF2B5EF4-FFF2-40B4-BE49-F238E27FC236}">
                    <a16:creationId xmlns:a16="http://schemas.microsoft.com/office/drawing/2014/main" id="{DD8E59B5-FC03-86D4-2F47-8D81FBBD809E}"/>
                  </a:ext>
                </a:extLst>
              </p:cNvPr>
              <p:cNvCxnSpPr>
                <a:cxnSpLocks/>
                <a:stCxn id="14" idx="2"/>
                <a:endCxn id="1026" idx="0"/>
              </p:cNvCxnSpPr>
              <p:nvPr/>
            </p:nvCxnSpPr>
            <p:spPr>
              <a:xfrm flipH="1">
                <a:off x="1849055" y="4502943"/>
                <a:ext cx="154215" cy="428686"/>
              </a:xfrm>
              <a:prstGeom prst="line">
                <a:avLst/>
              </a:prstGeom>
              <a:ln w="19050"/>
            </p:spPr>
            <p:style>
              <a:lnRef idx="1">
                <a:schemeClr val="dk1"/>
              </a:lnRef>
              <a:fillRef idx="0">
                <a:schemeClr val="dk1"/>
              </a:fillRef>
              <a:effectRef idx="0">
                <a:schemeClr val="dk1"/>
              </a:effectRef>
              <a:fontRef idx="minor">
                <a:schemeClr val="tx1"/>
              </a:fontRef>
            </p:style>
          </p:cxnSp>
          <p:cxnSp>
            <p:nvCxnSpPr>
              <p:cNvPr id="1049" name="直接连接符 1048">
                <a:extLst>
                  <a:ext uri="{FF2B5EF4-FFF2-40B4-BE49-F238E27FC236}">
                    <a16:creationId xmlns:a16="http://schemas.microsoft.com/office/drawing/2014/main" id="{C16A39C2-96C6-FBF9-D9D2-AE2A6C238F11}"/>
                  </a:ext>
                </a:extLst>
              </p:cNvPr>
              <p:cNvCxnSpPr>
                <a:cxnSpLocks/>
                <a:stCxn id="14" idx="2"/>
                <a:endCxn id="1027" idx="0"/>
              </p:cNvCxnSpPr>
              <p:nvPr/>
            </p:nvCxnSpPr>
            <p:spPr>
              <a:xfrm>
                <a:off x="2003270" y="4502943"/>
                <a:ext cx="269639" cy="428686"/>
              </a:xfrm>
              <a:prstGeom prst="line">
                <a:avLst/>
              </a:prstGeom>
              <a:ln w="19050"/>
            </p:spPr>
            <p:style>
              <a:lnRef idx="1">
                <a:schemeClr val="dk1"/>
              </a:lnRef>
              <a:fillRef idx="0">
                <a:schemeClr val="dk1"/>
              </a:fillRef>
              <a:effectRef idx="0">
                <a:schemeClr val="dk1"/>
              </a:effectRef>
              <a:fontRef idx="minor">
                <a:schemeClr val="tx1"/>
              </a:fontRef>
            </p:style>
          </p:cxnSp>
          <p:cxnSp>
            <p:nvCxnSpPr>
              <p:cNvPr id="1052" name="直接连接符 1051">
                <a:extLst>
                  <a:ext uri="{FF2B5EF4-FFF2-40B4-BE49-F238E27FC236}">
                    <a16:creationId xmlns:a16="http://schemas.microsoft.com/office/drawing/2014/main" id="{E0E1A5A9-C9BD-D1BE-C64E-C5F17609632D}"/>
                  </a:ext>
                </a:extLst>
              </p:cNvPr>
              <p:cNvCxnSpPr>
                <a:cxnSpLocks/>
                <a:stCxn id="15" idx="2"/>
                <a:endCxn id="1028" idx="0"/>
              </p:cNvCxnSpPr>
              <p:nvPr/>
            </p:nvCxnSpPr>
            <p:spPr>
              <a:xfrm flipH="1">
                <a:off x="2696763" y="4502943"/>
                <a:ext cx="254774" cy="428686"/>
              </a:xfrm>
              <a:prstGeom prst="line">
                <a:avLst/>
              </a:prstGeom>
              <a:ln w="19050"/>
            </p:spPr>
            <p:style>
              <a:lnRef idx="1">
                <a:schemeClr val="dk1"/>
              </a:lnRef>
              <a:fillRef idx="0">
                <a:schemeClr val="dk1"/>
              </a:fillRef>
              <a:effectRef idx="0">
                <a:schemeClr val="dk1"/>
              </a:effectRef>
              <a:fontRef idx="minor">
                <a:schemeClr val="tx1"/>
              </a:fontRef>
            </p:style>
          </p:cxnSp>
          <p:cxnSp>
            <p:nvCxnSpPr>
              <p:cNvPr id="1055" name="直接连接符 1054">
                <a:extLst>
                  <a:ext uri="{FF2B5EF4-FFF2-40B4-BE49-F238E27FC236}">
                    <a16:creationId xmlns:a16="http://schemas.microsoft.com/office/drawing/2014/main" id="{396E74FC-AFB4-8E88-4F62-1E96B332EB74}"/>
                  </a:ext>
                </a:extLst>
              </p:cNvPr>
              <p:cNvCxnSpPr>
                <a:cxnSpLocks/>
                <a:stCxn id="15" idx="2"/>
                <a:endCxn id="1029" idx="0"/>
              </p:cNvCxnSpPr>
              <p:nvPr/>
            </p:nvCxnSpPr>
            <p:spPr>
              <a:xfrm>
                <a:off x="2951537" y="4502943"/>
                <a:ext cx="169080" cy="428686"/>
              </a:xfrm>
              <a:prstGeom prst="line">
                <a:avLst/>
              </a:prstGeom>
              <a:ln w="19050"/>
            </p:spPr>
            <p:style>
              <a:lnRef idx="1">
                <a:schemeClr val="dk1"/>
              </a:lnRef>
              <a:fillRef idx="0">
                <a:schemeClr val="dk1"/>
              </a:fillRef>
              <a:effectRef idx="0">
                <a:schemeClr val="dk1"/>
              </a:effectRef>
              <a:fontRef idx="minor">
                <a:schemeClr val="tx1"/>
              </a:fontRef>
            </p:style>
          </p:cxnSp>
          <p:sp>
            <p:nvSpPr>
              <p:cNvPr id="1095" name="矩形 1094">
                <a:extLst>
                  <a:ext uri="{FF2B5EF4-FFF2-40B4-BE49-F238E27FC236}">
                    <a16:creationId xmlns:a16="http://schemas.microsoft.com/office/drawing/2014/main" id="{F819B49F-F644-9899-41ED-7F10E61DF82B}"/>
                  </a:ext>
                </a:extLst>
              </p:cNvPr>
              <p:cNvSpPr/>
              <p:nvPr/>
            </p:nvSpPr>
            <p:spPr>
              <a:xfrm>
                <a:off x="4133914" y="4179891"/>
                <a:ext cx="524429"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96" name="矩形 1095">
                <a:extLst>
                  <a:ext uri="{FF2B5EF4-FFF2-40B4-BE49-F238E27FC236}">
                    <a16:creationId xmlns:a16="http://schemas.microsoft.com/office/drawing/2014/main" id="{A12E8BA9-EC8D-F5D9-5FB9-194F7B8143B3}"/>
                  </a:ext>
                </a:extLst>
              </p:cNvPr>
              <p:cNvSpPr/>
              <p:nvPr/>
            </p:nvSpPr>
            <p:spPr>
              <a:xfrm>
                <a:off x="5082181" y="4179891"/>
                <a:ext cx="524429"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97" name="矩形 1096">
                <a:extLst>
                  <a:ext uri="{FF2B5EF4-FFF2-40B4-BE49-F238E27FC236}">
                    <a16:creationId xmlns:a16="http://schemas.microsoft.com/office/drawing/2014/main" id="{CA18F050-E8F7-7CA0-63F7-696AE7FFE649}"/>
                  </a:ext>
                </a:extLst>
              </p:cNvPr>
              <p:cNvSpPr/>
              <p:nvPr/>
            </p:nvSpPr>
            <p:spPr>
              <a:xfrm>
                <a:off x="4133914" y="3078616"/>
                <a:ext cx="524429"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98" name="矩形 1097">
                <a:extLst>
                  <a:ext uri="{FF2B5EF4-FFF2-40B4-BE49-F238E27FC236}">
                    <a16:creationId xmlns:a16="http://schemas.microsoft.com/office/drawing/2014/main" id="{B951E63D-EBF4-DEA1-9EBA-02557BB8BEE0}"/>
                  </a:ext>
                </a:extLst>
              </p:cNvPr>
              <p:cNvSpPr/>
              <p:nvPr/>
            </p:nvSpPr>
            <p:spPr>
              <a:xfrm>
                <a:off x="5082181" y="3078616"/>
                <a:ext cx="524429"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99" name="矩形 1098">
                <a:extLst>
                  <a:ext uri="{FF2B5EF4-FFF2-40B4-BE49-F238E27FC236}">
                    <a16:creationId xmlns:a16="http://schemas.microsoft.com/office/drawing/2014/main" id="{C0C4B10B-B55C-CF5D-AF52-98B966348C98}"/>
                  </a:ext>
                </a:extLst>
              </p:cNvPr>
              <p:cNvSpPr/>
              <p:nvPr/>
            </p:nvSpPr>
            <p:spPr>
              <a:xfrm>
                <a:off x="3933793" y="2903694"/>
                <a:ext cx="1905000" cy="246925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100" name="直接连接符 1099">
                <a:extLst>
                  <a:ext uri="{FF2B5EF4-FFF2-40B4-BE49-F238E27FC236}">
                    <a16:creationId xmlns:a16="http://schemas.microsoft.com/office/drawing/2014/main" id="{23CB3C13-2DB3-FAD5-CFB2-D35198CB9564}"/>
                  </a:ext>
                </a:extLst>
              </p:cNvPr>
              <p:cNvCxnSpPr>
                <a:stCxn id="1097" idx="2"/>
                <a:endCxn id="1095" idx="0"/>
              </p:cNvCxnSpPr>
              <p:nvPr/>
            </p:nvCxnSpPr>
            <p:spPr>
              <a:xfrm>
                <a:off x="4396129" y="3401668"/>
                <a:ext cx="0" cy="778223"/>
              </a:xfrm>
              <a:prstGeom prst="line">
                <a:avLst/>
              </a:prstGeom>
              <a:ln w="19050"/>
            </p:spPr>
            <p:style>
              <a:lnRef idx="1">
                <a:schemeClr val="dk1"/>
              </a:lnRef>
              <a:fillRef idx="0">
                <a:schemeClr val="dk1"/>
              </a:fillRef>
              <a:effectRef idx="0">
                <a:schemeClr val="dk1"/>
              </a:effectRef>
              <a:fontRef idx="minor">
                <a:schemeClr val="tx1"/>
              </a:fontRef>
            </p:style>
          </p:cxnSp>
          <p:cxnSp>
            <p:nvCxnSpPr>
              <p:cNvPr id="1101" name="直接连接符 1100">
                <a:extLst>
                  <a:ext uri="{FF2B5EF4-FFF2-40B4-BE49-F238E27FC236}">
                    <a16:creationId xmlns:a16="http://schemas.microsoft.com/office/drawing/2014/main" id="{0F40372C-2EE4-25FB-A25B-A3BA5A4D9B92}"/>
                  </a:ext>
                </a:extLst>
              </p:cNvPr>
              <p:cNvCxnSpPr>
                <a:cxnSpLocks/>
                <a:stCxn id="1097" idx="2"/>
                <a:endCxn id="1096" idx="0"/>
              </p:cNvCxnSpPr>
              <p:nvPr/>
            </p:nvCxnSpPr>
            <p:spPr>
              <a:xfrm>
                <a:off x="4396129" y="3401668"/>
                <a:ext cx="948267" cy="778223"/>
              </a:xfrm>
              <a:prstGeom prst="line">
                <a:avLst/>
              </a:prstGeom>
              <a:ln w="19050"/>
            </p:spPr>
            <p:style>
              <a:lnRef idx="1">
                <a:schemeClr val="dk1"/>
              </a:lnRef>
              <a:fillRef idx="0">
                <a:schemeClr val="dk1"/>
              </a:fillRef>
              <a:effectRef idx="0">
                <a:schemeClr val="dk1"/>
              </a:effectRef>
              <a:fontRef idx="minor">
                <a:schemeClr val="tx1"/>
              </a:fontRef>
            </p:style>
          </p:cxnSp>
          <p:cxnSp>
            <p:nvCxnSpPr>
              <p:cNvPr id="1102" name="直接连接符 1101">
                <a:extLst>
                  <a:ext uri="{FF2B5EF4-FFF2-40B4-BE49-F238E27FC236}">
                    <a16:creationId xmlns:a16="http://schemas.microsoft.com/office/drawing/2014/main" id="{D876CD80-422A-B24A-F179-C3550B0454D8}"/>
                  </a:ext>
                </a:extLst>
              </p:cNvPr>
              <p:cNvCxnSpPr>
                <a:cxnSpLocks/>
                <a:stCxn id="1098" idx="2"/>
                <a:endCxn id="1095" idx="0"/>
              </p:cNvCxnSpPr>
              <p:nvPr/>
            </p:nvCxnSpPr>
            <p:spPr>
              <a:xfrm flipH="1">
                <a:off x="4396129" y="3401668"/>
                <a:ext cx="948267" cy="778223"/>
              </a:xfrm>
              <a:prstGeom prst="line">
                <a:avLst/>
              </a:prstGeom>
              <a:ln w="19050"/>
            </p:spPr>
            <p:style>
              <a:lnRef idx="1">
                <a:schemeClr val="dk1"/>
              </a:lnRef>
              <a:fillRef idx="0">
                <a:schemeClr val="dk1"/>
              </a:fillRef>
              <a:effectRef idx="0">
                <a:schemeClr val="dk1"/>
              </a:effectRef>
              <a:fontRef idx="minor">
                <a:schemeClr val="tx1"/>
              </a:fontRef>
            </p:style>
          </p:cxnSp>
          <p:cxnSp>
            <p:nvCxnSpPr>
              <p:cNvPr id="1103" name="直接连接符 1102">
                <a:extLst>
                  <a:ext uri="{FF2B5EF4-FFF2-40B4-BE49-F238E27FC236}">
                    <a16:creationId xmlns:a16="http://schemas.microsoft.com/office/drawing/2014/main" id="{4A153611-BF99-2462-537D-0C138B838914}"/>
                  </a:ext>
                </a:extLst>
              </p:cNvPr>
              <p:cNvCxnSpPr>
                <a:cxnSpLocks/>
                <a:stCxn id="1098" idx="2"/>
                <a:endCxn id="1096" idx="0"/>
              </p:cNvCxnSpPr>
              <p:nvPr/>
            </p:nvCxnSpPr>
            <p:spPr>
              <a:xfrm>
                <a:off x="5344396" y="3401668"/>
                <a:ext cx="0" cy="778223"/>
              </a:xfrm>
              <a:prstGeom prst="line">
                <a:avLst/>
              </a:prstGeom>
              <a:ln w="19050"/>
            </p:spPr>
            <p:style>
              <a:lnRef idx="1">
                <a:schemeClr val="dk1"/>
              </a:lnRef>
              <a:fillRef idx="0">
                <a:schemeClr val="dk1"/>
              </a:fillRef>
              <a:effectRef idx="0">
                <a:schemeClr val="dk1"/>
              </a:effectRef>
              <a:fontRef idx="minor">
                <a:schemeClr val="tx1"/>
              </a:fontRef>
            </p:style>
          </p:cxnSp>
          <p:sp>
            <p:nvSpPr>
              <p:cNvPr id="1104" name="矩形 1103">
                <a:extLst>
                  <a:ext uri="{FF2B5EF4-FFF2-40B4-BE49-F238E27FC236}">
                    <a16:creationId xmlns:a16="http://schemas.microsoft.com/office/drawing/2014/main" id="{20759415-3484-81FB-D1E5-AD792883CD06}"/>
                  </a:ext>
                </a:extLst>
              </p:cNvPr>
              <p:cNvSpPr/>
              <p:nvPr/>
            </p:nvSpPr>
            <p:spPr>
              <a:xfrm>
                <a:off x="4133914" y="4931629"/>
                <a:ext cx="216000"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05" name="矩形 1104">
                <a:extLst>
                  <a:ext uri="{FF2B5EF4-FFF2-40B4-BE49-F238E27FC236}">
                    <a16:creationId xmlns:a16="http://schemas.microsoft.com/office/drawing/2014/main" id="{54497CBF-15B5-42BB-2A9D-BC1424B06A95}"/>
                  </a:ext>
                </a:extLst>
              </p:cNvPr>
              <p:cNvSpPr/>
              <p:nvPr/>
            </p:nvSpPr>
            <p:spPr>
              <a:xfrm>
                <a:off x="4557768" y="4931629"/>
                <a:ext cx="216000"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06" name="矩形 1105">
                <a:extLst>
                  <a:ext uri="{FF2B5EF4-FFF2-40B4-BE49-F238E27FC236}">
                    <a16:creationId xmlns:a16="http://schemas.microsoft.com/office/drawing/2014/main" id="{4AFBAA53-CB6C-DB60-96AB-F792C3F8D374}"/>
                  </a:ext>
                </a:extLst>
              </p:cNvPr>
              <p:cNvSpPr/>
              <p:nvPr/>
            </p:nvSpPr>
            <p:spPr>
              <a:xfrm>
                <a:off x="4981622" y="4931629"/>
                <a:ext cx="216000"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07" name="矩形 1106">
                <a:extLst>
                  <a:ext uri="{FF2B5EF4-FFF2-40B4-BE49-F238E27FC236}">
                    <a16:creationId xmlns:a16="http://schemas.microsoft.com/office/drawing/2014/main" id="{C16D6ADA-DA0F-232E-2774-ED0D65A50F78}"/>
                  </a:ext>
                </a:extLst>
              </p:cNvPr>
              <p:cNvSpPr/>
              <p:nvPr/>
            </p:nvSpPr>
            <p:spPr>
              <a:xfrm>
                <a:off x="5405476" y="4931629"/>
                <a:ext cx="216000"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108" name="直接连接符 1107">
                <a:extLst>
                  <a:ext uri="{FF2B5EF4-FFF2-40B4-BE49-F238E27FC236}">
                    <a16:creationId xmlns:a16="http://schemas.microsoft.com/office/drawing/2014/main" id="{ABD0469D-88BB-7E1E-D3E4-DC0928433B24}"/>
                  </a:ext>
                </a:extLst>
              </p:cNvPr>
              <p:cNvCxnSpPr>
                <a:cxnSpLocks/>
                <a:stCxn id="1095" idx="2"/>
                <a:endCxn id="1104" idx="0"/>
              </p:cNvCxnSpPr>
              <p:nvPr/>
            </p:nvCxnSpPr>
            <p:spPr>
              <a:xfrm flipH="1">
                <a:off x="4241914" y="4502943"/>
                <a:ext cx="154215" cy="428686"/>
              </a:xfrm>
              <a:prstGeom prst="line">
                <a:avLst/>
              </a:prstGeom>
              <a:ln w="19050"/>
            </p:spPr>
            <p:style>
              <a:lnRef idx="1">
                <a:schemeClr val="dk1"/>
              </a:lnRef>
              <a:fillRef idx="0">
                <a:schemeClr val="dk1"/>
              </a:fillRef>
              <a:effectRef idx="0">
                <a:schemeClr val="dk1"/>
              </a:effectRef>
              <a:fontRef idx="minor">
                <a:schemeClr val="tx1"/>
              </a:fontRef>
            </p:style>
          </p:cxnSp>
          <p:cxnSp>
            <p:nvCxnSpPr>
              <p:cNvPr id="1109" name="直接连接符 1108">
                <a:extLst>
                  <a:ext uri="{FF2B5EF4-FFF2-40B4-BE49-F238E27FC236}">
                    <a16:creationId xmlns:a16="http://schemas.microsoft.com/office/drawing/2014/main" id="{926430CD-9EC0-C73C-C3D5-6F24733BF35E}"/>
                  </a:ext>
                </a:extLst>
              </p:cNvPr>
              <p:cNvCxnSpPr>
                <a:cxnSpLocks/>
                <a:stCxn id="1095" idx="2"/>
                <a:endCxn id="1105" idx="0"/>
              </p:cNvCxnSpPr>
              <p:nvPr/>
            </p:nvCxnSpPr>
            <p:spPr>
              <a:xfrm>
                <a:off x="4396129" y="4502943"/>
                <a:ext cx="269639" cy="428686"/>
              </a:xfrm>
              <a:prstGeom prst="line">
                <a:avLst/>
              </a:prstGeom>
              <a:ln w="19050"/>
            </p:spPr>
            <p:style>
              <a:lnRef idx="1">
                <a:schemeClr val="dk1"/>
              </a:lnRef>
              <a:fillRef idx="0">
                <a:schemeClr val="dk1"/>
              </a:fillRef>
              <a:effectRef idx="0">
                <a:schemeClr val="dk1"/>
              </a:effectRef>
              <a:fontRef idx="minor">
                <a:schemeClr val="tx1"/>
              </a:fontRef>
            </p:style>
          </p:cxnSp>
          <p:cxnSp>
            <p:nvCxnSpPr>
              <p:cNvPr id="1110" name="直接连接符 1109">
                <a:extLst>
                  <a:ext uri="{FF2B5EF4-FFF2-40B4-BE49-F238E27FC236}">
                    <a16:creationId xmlns:a16="http://schemas.microsoft.com/office/drawing/2014/main" id="{54D18308-C65E-FAF7-A009-724BF9B39B81}"/>
                  </a:ext>
                </a:extLst>
              </p:cNvPr>
              <p:cNvCxnSpPr>
                <a:cxnSpLocks/>
                <a:stCxn id="1096" idx="2"/>
                <a:endCxn id="1106" idx="0"/>
              </p:cNvCxnSpPr>
              <p:nvPr/>
            </p:nvCxnSpPr>
            <p:spPr>
              <a:xfrm flipH="1">
                <a:off x="5089622" y="4502943"/>
                <a:ext cx="254774" cy="428686"/>
              </a:xfrm>
              <a:prstGeom prst="line">
                <a:avLst/>
              </a:prstGeom>
              <a:ln w="19050"/>
            </p:spPr>
            <p:style>
              <a:lnRef idx="1">
                <a:schemeClr val="dk1"/>
              </a:lnRef>
              <a:fillRef idx="0">
                <a:schemeClr val="dk1"/>
              </a:fillRef>
              <a:effectRef idx="0">
                <a:schemeClr val="dk1"/>
              </a:effectRef>
              <a:fontRef idx="minor">
                <a:schemeClr val="tx1"/>
              </a:fontRef>
            </p:style>
          </p:cxnSp>
          <p:cxnSp>
            <p:nvCxnSpPr>
              <p:cNvPr id="1111" name="直接连接符 1110">
                <a:extLst>
                  <a:ext uri="{FF2B5EF4-FFF2-40B4-BE49-F238E27FC236}">
                    <a16:creationId xmlns:a16="http://schemas.microsoft.com/office/drawing/2014/main" id="{295C2A3B-3C15-2060-131E-FF2CFF2849EE}"/>
                  </a:ext>
                </a:extLst>
              </p:cNvPr>
              <p:cNvCxnSpPr>
                <a:cxnSpLocks/>
                <a:stCxn id="1096" idx="2"/>
                <a:endCxn id="1107" idx="0"/>
              </p:cNvCxnSpPr>
              <p:nvPr/>
            </p:nvCxnSpPr>
            <p:spPr>
              <a:xfrm>
                <a:off x="5344396" y="4502943"/>
                <a:ext cx="169080" cy="428686"/>
              </a:xfrm>
              <a:prstGeom prst="line">
                <a:avLst/>
              </a:prstGeom>
              <a:ln w="19050"/>
            </p:spPr>
            <p:style>
              <a:lnRef idx="1">
                <a:schemeClr val="dk1"/>
              </a:lnRef>
              <a:fillRef idx="0">
                <a:schemeClr val="dk1"/>
              </a:fillRef>
              <a:effectRef idx="0">
                <a:schemeClr val="dk1"/>
              </a:effectRef>
              <a:fontRef idx="minor">
                <a:schemeClr val="tx1"/>
              </a:fontRef>
            </p:style>
          </p:cxnSp>
          <p:sp>
            <p:nvSpPr>
              <p:cNvPr id="1113" name="矩形 1112">
                <a:extLst>
                  <a:ext uri="{FF2B5EF4-FFF2-40B4-BE49-F238E27FC236}">
                    <a16:creationId xmlns:a16="http://schemas.microsoft.com/office/drawing/2014/main" id="{B9DD5562-7F34-2F13-5807-AFD2CE54BE2E}"/>
                  </a:ext>
                </a:extLst>
              </p:cNvPr>
              <p:cNvSpPr/>
              <p:nvPr/>
            </p:nvSpPr>
            <p:spPr>
              <a:xfrm>
                <a:off x="6526773" y="4179891"/>
                <a:ext cx="524429"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14" name="矩形 1113">
                <a:extLst>
                  <a:ext uri="{FF2B5EF4-FFF2-40B4-BE49-F238E27FC236}">
                    <a16:creationId xmlns:a16="http://schemas.microsoft.com/office/drawing/2014/main" id="{642BF3D9-B6C1-19FB-1100-E8A665FA0873}"/>
                  </a:ext>
                </a:extLst>
              </p:cNvPr>
              <p:cNvSpPr/>
              <p:nvPr/>
            </p:nvSpPr>
            <p:spPr>
              <a:xfrm>
                <a:off x="7475040" y="4179891"/>
                <a:ext cx="524429"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15" name="矩形 1114">
                <a:extLst>
                  <a:ext uri="{FF2B5EF4-FFF2-40B4-BE49-F238E27FC236}">
                    <a16:creationId xmlns:a16="http://schemas.microsoft.com/office/drawing/2014/main" id="{D8754FD2-FEA5-3607-F4AB-415A5DD69F73}"/>
                  </a:ext>
                </a:extLst>
              </p:cNvPr>
              <p:cNvSpPr/>
              <p:nvPr/>
            </p:nvSpPr>
            <p:spPr>
              <a:xfrm>
                <a:off x="6526773" y="3078616"/>
                <a:ext cx="524429"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16" name="矩形 1115">
                <a:extLst>
                  <a:ext uri="{FF2B5EF4-FFF2-40B4-BE49-F238E27FC236}">
                    <a16:creationId xmlns:a16="http://schemas.microsoft.com/office/drawing/2014/main" id="{509D6DE8-1096-D42D-5513-9682FB1C9CEE}"/>
                  </a:ext>
                </a:extLst>
              </p:cNvPr>
              <p:cNvSpPr/>
              <p:nvPr/>
            </p:nvSpPr>
            <p:spPr>
              <a:xfrm>
                <a:off x="7475040" y="3078616"/>
                <a:ext cx="524429"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17" name="矩形 1116">
                <a:extLst>
                  <a:ext uri="{FF2B5EF4-FFF2-40B4-BE49-F238E27FC236}">
                    <a16:creationId xmlns:a16="http://schemas.microsoft.com/office/drawing/2014/main" id="{C59AF234-F130-E697-C0EF-AF17FC3E7547}"/>
                  </a:ext>
                </a:extLst>
              </p:cNvPr>
              <p:cNvSpPr/>
              <p:nvPr/>
            </p:nvSpPr>
            <p:spPr>
              <a:xfrm>
                <a:off x="6326652" y="2903694"/>
                <a:ext cx="1905000" cy="246925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118" name="直接连接符 1117">
                <a:extLst>
                  <a:ext uri="{FF2B5EF4-FFF2-40B4-BE49-F238E27FC236}">
                    <a16:creationId xmlns:a16="http://schemas.microsoft.com/office/drawing/2014/main" id="{4CFA7417-0888-C968-8AB4-A471ED28FCCE}"/>
                  </a:ext>
                </a:extLst>
              </p:cNvPr>
              <p:cNvCxnSpPr>
                <a:stCxn id="1115" idx="2"/>
                <a:endCxn id="1113" idx="0"/>
              </p:cNvCxnSpPr>
              <p:nvPr/>
            </p:nvCxnSpPr>
            <p:spPr>
              <a:xfrm>
                <a:off x="6788988" y="3401668"/>
                <a:ext cx="0" cy="778223"/>
              </a:xfrm>
              <a:prstGeom prst="line">
                <a:avLst/>
              </a:prstGeom>
              <a:ln w="19050"/>
            </p:spPr>
            <p:style>
              <a:lnRef idx="1">
                <a:schemeClr val="dk1"/>
              </a:lnRef>
              <a:fillRef idx="0">
                <a:schemeClr val="dk1"/>
              </a:fillRef>
              <a:effectRef idx="0">
                <a:schemeClr val="dk1"/>
              </a:effectRef>
              <a:fontRef idx="minor">
                <a:schemeClr val="tx1"/>
              </a:fontRef>
            </p:style>
          </p:cxnSp>
          <p:cxnSp>
            <p:nvCxnSpPr>
              <p:cNvPr id="1119" name="直接连接符 1118">
                <a:extLst>
                  <a:ext uri="{FF2B5EF4-FFF2-40B4-BE49-F238E27FC236}">
                    <a16:creationId xmlns:a16="http://schemas.microsoft.com/office/drawing/2014/main" id="{E4318A3A-F4AB-4784-3CE3-ACDCA9B53525}"/>
                  </a:ext>
                </a:extLst>
              </p:cNvPr>
              <p:cNvCxnSpPr>
                <a:cxnSpLocks/>
                <a:stCxn id="1115" idx="2"/>
                <a:endCxn id="1114" idx="0"/>
              </p:cNvCxnSpPr>
              <p:nvPr/>
            </p:nvCxnSpPr>
            <p:spPr>
              <a:xfrm>
                <a:off x="6788988" y="3401668"/>
                <a:ext cx="948267" cy="778223"/>
              </a:xfrm>
              <a:prstGeom prst="line">
                <a:avLst/>
              </a:prstGeom>
              <a:ln w="19050"/>
            </p:spPr>
            <p:style>
              <a:lnRef idx="1">
                <a:schemeClr val="dk1"/>
              </a:lnRef>
              <a:fillRef idx="0">
                <a:schemeClr val="dk1"/>
              </a:fillRef>
              <a:effectRef idx="0">
                <a:schemeClr val="dk1"/>
              </a:effectRef>
              <a:fontRef idx="minor">
                <a:schemeClr val="tx1"/>
              </a:fontRef>
            </p:style>
          </p:cxnSp>
          <p:cxnSp>
            <p:nvCxnSpPr>
              <p:cNvPr id="1120" name="直接连接符 1119">
                <a:extLst>
                  <a:ext uri="{FF2B5EF4-FFF2-40B4-BE49-F238E27FC236}">
                    <a16:creationId xmlns:a16="http://schemas.microsoft.com/office/drawing/2014/main" id="{1AA03C93-B8D0-6951-4321-368FEFDB01ED}"/>
                  </a:ext>
                </a:extLst>
              </p:cNvPr>
              <p:cNvCxnSpPr>
                <a:cxnSpLocks/>
                <a:stCxn id="1116" idx="2"/>
                <a:endCxn id="1113" idx="0"/>
              </p:cNvCxnSpPr>
              <p:nvPr/>
            </p:nvCxnSpPr>
            <p:spPr>
              <a:xfrm flipH="1">
                <a:off x="6788988" y="3401668"/>
                <a:ext cx="948267" cy="778223"/>
              </a:xfrm>
              <a:prstGeom prst="line">
                <a:avLst/>
              </a:prstGeom>
              <a:ln w="19050"/>
            </p:spPr>
            <p:style>
              <a:lnRef idx="1">
                <a:schemeClr val="dk1"/>
              </a:lnRef>
              <a:fillRef idx="0">
                <a:schemeClr val="dk1"/>
              </a:fillRef>
              <a:effectRef idx="0">
                <a:schemeClr val="dk1"/>
              </a:effectRef>
              <a:fontRef idx="minor">
                <a:schemeClr val="tx1"/>
              </a:fontRef>
            </p:style>
          </p:cxnSp>
          <p:cxnSp>
            <p:nvCxnSpPr>
              <p:cNvPr id="1121" name="直接连接符 1120">
                <a:extLst>
                  <a:ext uri="{FF2B5EF4-FFF2-40B4-BE49-F238E27FC236}">
                    <a16:creationId xmlns:a16="http://schemas.microsoft.com/office/drawing/2014/main" id="{924CD66E-3C00-F527-52F4-D6CE1291C081}"/>
                  </a:ext>
                </a:extLst>
              </p:cNvPr>
              <p:cNvCxnSpPr>
                <a:cxnSpLocks/>
                <a:stCxn id="1116" idx="2"/>
                <a:endCxn id="1114" idx="0"/>
              </p:cNvCxnSpPr>
              <p:nvPr/>
            </p:nvCxnSpPr>
            <p:spPr>
              <a:xfrm>
                <a:off x="7737255" y="3401668"/>
                <a:ext cx="0" cy="778223"/>
              </a:xfrm>
              <a:prstGeom prst="line">
                <a:avLst/>
              </a:prstGeom>
              <a:ln w="19050"/>
            </p:spPr>
            <p:style>
              <a:lnRef idx="1">
                <a:schemeClr val="dk1"/>
              </a:lnRef>
              <a:fillRef idx="0">
                <a:schemeClr val="dk1"/>
              </a:fillRef>
              <a:effectRef idx="0">
                <a:schemeClr val="dk1"/>
              </a:effectRef>
              <a:fontRef idx="minor">
                <a:schemeClr val="tx1"/>
              </a:fontRef>
            </p:style>
          </p:cxnSp>
          <p:sp>
            <p:nvSpPr>
              <p:cNvPr id="1122" name="矩形 1121">
                <a:extLst>
                  <a:ext uri="{FF2B5EF4-FFF2-40B4-BE49-F238E27FC236}">
                    <a16:creationId xmlns:a16="http://schemas.microsoft.com/office/drawing/2014/main" id="{B58210A4-E972-76C4-C81E-64EAB7E5964F}"/>
                  </a:ext>
                </a:extLst>
              </p:cNvPr>
              <p:cNvSpPr/>
              <p:nvPr/>
            </p:nvSpPr>
            <p:spPr>
              <a:xfrm>
                <a:off x="6526773" y="4931629"/>
                <a:ext cx="216000"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23" name="矩形 1122">
                <a:extLst>
                  <a:ext uri="{FF2B5EF4-FFF2-40B4-BE49-F238E27FC236}">
                    <a16:creationId xmlns:a16="http://schemas.microsoft.com/office/drawing/2014/main" id="{8C0F940D-BEE8-0103-ABF8-0D3F7DE78EEF}"/>
                  </a:ext>
                </a:extLst>
              </p:cNvPr>
              <p:cNvSpPr/>
              <p:nvPr/>
            </p:nvSpPr>
            <p:spPr>
              <a:xfrm>
                <a:off x="6950627" y="4931629"/>
                <a:ext cx="216000"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24" name="矩形 1123">
                <a:extLst>
                  <a:ext uri="{FF2B5EF4-FFF2-40B4-BE49-F238E27FC236}">
                    <a16:creationId xmlns:a16="http://schemas.microsoft.com/office/drawing/2014/main" id="{057CEE18-B371-B6D9-3D3A-F557D6A850C1}"/>
                  </a:ext>
                </a:extLst>
              </p:cNvPr>
              <p:cNvSpPr/>
              <p:nvPr/>
            </p:nvSpPr>
            <p:spPr>
              <a:xfrm>
                <a:off x="7374481" y="4931629"/>
                <a:ext cx="216000"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25" name="矩形 1124">
                <a:extLst>
                  <a:ext uri="{FF2B5EF4-FFF2-40B4-BE49-F238E27FC236}">
                    <a16:creationId xmlns:a16="http://schemas.microsoft.com/office/drawing/2014/main" id="{D39DA077-70DC-5E3F-95E5-42F8F12505CF}"/>
                  </a:ext>
                </a:extLst>
              </p:cNvPr>
              <p:cNvSpPr/>
              <p:nvPr/>
            </p:nvSpPr>
            <p:spPr>
              <a:xfrm>
                <a:off x="7798335" y="4931629"/>
                <a:ext cx="216000"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126" name="直接连接符 1125">
                <a:extLst>
                  <a:ext uri="{FF2B5EF4-FFF2-40B4-BE49-F238E27FC236}">
                    <a16:creationId xmlns:a16="http://schemas.microsoft.com/office/drawing/2014/main" id="{E2B8A0E7-04D6-8A79-4C71-912FEED74E26}"/>
                  </a:ext>
                </a:extLst>
              </p:cNvPr>
              <p:cNvCxnSpPr>
                <a:cxnSpLocks/>
                <a:stCxn id="1113" idx="2"/>
                <a:endCxn id="1122" idx="0"/>
              </p:cNvCxnSpPr>
              <p:nvPr/>
            </p:nvCxnSpPr>
            <p:spPr>
              <a:xfrm flipH="1">
                <a:off x="6634773" y="4502943"/>
                <a:ext cx="154215" cy="428686"/>
              </a:xfrm>
              <a:prstGeom prst="line">
                <a:avLst/>
              </a:prstGeom>
              <a:ln w="19050"/>
            </p:spPr>
            <p:style>
              <a:lnRef idx="1">
                <a:schemeClr val="dk1"/>
              </a:lnRef>
              <a:fillRef idx="0">
                <a:schemeClr val="dk1"/>
              </a:fillRef>
              <a:effectRef idx="0">
                <a:schemeClr val="dk1"/>
              </a:effectRef>
              <a:fontRef idx="minor">
                <a:schemeClr val="tx1"/>
              </a:fontRef>
            </p:style>
          </p:cxnSp>
          <p:cxnSp>
            <p:nvCxnSpPr>
              <p:cNvPr id="1127" name="直接连接符 1126">
                <a:extLst>
                  <a:ext uri="{FF2B5EF4-FFF2-40B4-BE49-F238E27FC236}">
                    <a16:creationId xmlns:a16="http://schemas.microsoft.com/office/drawing/2014/main" id="{F5234939-7437-19BE-EFEE-10E81323C472}"/>
                  </a:ext>
                </a:extLst>
              </p:cNvPr>
              <p:cNvCxnSpPr>
                <a:cxnSpLocks/>
                <a:stCxn id="1113" idx="2"/>
                <a:endCxn id="1123" idx="0"/>
              </p:cNvCxnSpPr>
              <p:nvPr/>
            </p:nvCxnSpPr>
            <p:spPr>
              <a:xfrm>
                <a:off x="6788988" y="4502943"/>
                <a:ext cx="269639" cy="428686"/>
              </a:xfrm>
              <a:prstGeom prst="line">
                <a:avLst/>
              </a:prstGeom>
              <a:ln w="19050"/>
            </p:spPr>
            <p:style>
              <a:lnRef idx="1">
                <a:schemeClr val="dk1"/>
              </a:lnRef>
              <a:fillRef idx="0">
                <a:schemeClr val="dk1"/>
              </a:fillRef>
              <a:effectRef idx="0">
                <a:schemeClr val="dk1"/>
              </a:effectRef>
              <a:fontRef idx="minor">
                <a:schemeClr val="tx1"/>
              </a:fontRef>
            </p:style>
          </p:cxnSp>
          <p:cxnSp>
            <p:nvCxnSpPr>
              <p:cNvPr id="1128" name="直接连接符 1127">
                <a:extLst>
                  <a:ext uri="{FF2B5EF4-FFF2-40B4-BE49-F238E27FC236}">
                    <a16:creationId xmlns:a16="http://schemas.microsoft.com/office/drawing/2014/main" id="{CA1067DC-6A78-3330-2912-5E5FFE9D8035}"/>
                  </a:ext>
                </a:extLst>
              </p:cNvPr>
              <p:cNvCxnSpPr>
                <a:cxnSpLocks/>
                <a:stCxn id="1114" idx="2"/>
                <a:endCxn id="1124" idx="0"/>
              </p:cNvCxnSpPr>
              <p:nvPr/>
            </p:nvCxnSpPr>
            <p:spPr>
              <a:xfrm flipH="1">
                <a:off x="7482481" y="4502943"/>
                <a:ext cx="254774" cy="428686"/>
              </a:xfrm>
              <a:prstGeom prst="line">
                <a:avLst/>
              </a:prstGeom>
              <a:ln w="19050"/>
            </p:spPr>
            <p:style>
              <a:lnRef idx="1">
                <a:schemeClr val="dk1"/>
              </a:lnRef>
              <a:fillRef idx="0">
                <a:schemeClr val="dk1"/>
              </a:fillRef>
              <a:effectRef idx="0">
                <a:schemeClr val="dk1"/>
              </a:effectRef>
              <a:fontRef idx="minor">
                <a:schemeClr val="tx1"/>
              </a:fontRef>
            </p:style>
          </p:cxnSp>
          <p:cxnSp>
            <p:nvCxnSpPr>
              <p:cNvPr id="1129" name="直接连接符 1128">
                <a:extLst>
                  <a:ext uri="{FF2B5EF4-FFF2-40B4-BE49-F238E27FC236}">
                    <a16:creationId xmlns:a16="http://schemas.microsoft.com/office/drawing/2014/main" id="{E78D68D8-1EB5-4EEB-72ED-725FBB8BF208}"/>
                  </a:ext>
                </a:extLst>
              </p:cNvPr>
              <p:cNvCxnSpPr>
                <a:cxnSpLocks/>
                <a:stCxn id="1114" idx="2"/>
                <a:endCxn id="1125" idx="0"/>
              </p:cNvCxnSpPr>
              <p:nvPr/>
            </p:nvCxnSpPr>
            <p:spPr>
              <a:xfrm>
                <a:off x="7737255" y="4502943"/>
                <a:ext cx="169080" cy="428686"/>
              </a:xfrm>
              <a:prstGeom prst="line">
                <a:avLst/>
              </a:prstGeom>
              <a:ln w="19050"/>
            </p:spPr>
            <p:style>
              <a:lnRef idx="1">
                <a:schemeClr val="dk1"/>
              </a:lnRef>
              <a:fillRef idx="0">
                <a:schemeClr val="dk1"/>
              </a:fillRef>
              <a:effectRef idx="0">
                <a:schemeClr val="dk1"/>
              </a:effectRef>
              <a:fontRef idx="minor">
                <a:schemeClr val="tx1"/>
              </a:fontRef>
            </p:style>
          </p:cxnSp>
          <p:sp>
            <p:nvSpPr>
              <p:cNvPr id="1131" name="矩形 1130">
                <a:extLst>
                  <a:ext uri="{FF2B5EF4-FFF2-40B4-BE49-F238E27FC236}">
                    <a16:creationId xmlns:a16="http://schemas.microsoft.com/office/drawing/2014/main" id="{D12F4CAD-1731-F136-9950-98C47ED7FCDA}"/>
                  </a:ext>
                </a:extLst>
              </p:cNvPr>
              <p:cNvSpPr/>
              <p:nvPr/>
            </p:nvSpPr>
            <p:spPr>
              <a:xfrm>
                <a:off x="8919632" y="4179891"/>
                <a:ext cx="524429"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32" name="!!DestTor">
                <a:extLst>
                  <a:ext uri="{FF2B5EF4-FFF2-40B4-BE49-F238E27FC236}">
                    <a16:creationId xmlns:a16="http://schemas.microsoft.com/office/drawing/2014/main" id="{5B27AEC1-4829-1BC3-A31C-FF6123EA0AF2}"/>
                  </a:ext>
                </a:extLst>
              </p:cNvPr>
              <p:cNvSpPr/>
              <p:nvPr/>
            </p:nvSpPr>
            <p:spPr>
              <a:xfrm>
                <a:off x="9867899" y="4179891"/>
                <a:ext cx="524429" cy="323052"/>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33" name="!!DestAgg1">
                <a:extLst>
                  <a:ext uri="{FF2B5EF4-FFF2-40B4-BE49-F238E27FC236}">
                    <a16:creationId xmlns:a16="http://schemas.microsoft.com/office/drawing/2014/main" id="{D7A602EB-C732-A3BE-D31C-3F4FF82807F6}"/>
                  </a:ext>
                </a:extLst>
              </p:cNvPr>
              <p:cNvSpPr/>
              <p:nvPr/>
            </p:nvSpPr>
            <p:spPr>
              <a:xfrm>
                <a:off x="8919632" y="3078616"/>
                <a:ext cx="524429" cy="323052"/>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0A688"/>
                  </a:solidFill>
                </a:endParaRPr>
              </a:p>
            </p:txBody>
          </p:sp>
          <p:sp>
            <p:nvSpPr>
              <p:cNvPr id="1134" name="!!DestAgg2">
                <a:extLst>
                  <a:ext uri="{FF2B5EF4-FFF2-40B4-BE49-F238E27FC236}">
                    <a16:creationId xmlns:a16="http://schemas.microsoft.com/office/drawing/2014/main" id="{CB3D13C4-1109-1DFB-57A6-8047BB0935C2}"/>
                  </a:ext>
                </a:extLst>
              </p:cNvPr>
              <p:cNvSpPr/>
              <p:nvPr/>
            </p:nvSpPr>
            <p:spPr>
              <a:xfrm>
                <a:off x="9867899" y="3078616"/>
                <a:ext cx="524429" cy="323052"/>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0A688"/>
                  </a:solidFill>
                </a:endParaRPr>
              </a:p>
            </p:txBody>
          </p:sp>
          <p:sp>
            <p:nvSpPr>
              <p:cNvPr id="1135" name="矩形 1134">
                <a:extLst>
                  <a:ext uri="{FF2B5EF4-FFF2-40B4-BE49-F238E27FC236}">
                    <a16:creationId xmlns:a16="http://schemas.microsoft.com/office/drawing/2014/main" id="{4ACB61A3-CB79-4E17-C196-D6877050D38F}"/>
                  </a:ext>
                </a:extLst>
              </p:cNvPr>
              <p:cNvSpPr/>
              <p:nvPr/>
            </p:nvSpPr>
            <p:spPr>
              <a:xfrm>
                <a:off x="8719511" y="2903694"/>
                <a:ext cx="1905000" cy="2469252"/>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136" name="直接连接符 1135">
                <a:extLst>
                  <a:ext uri="{FF2B5EF4-FFF2-40B4-BE49-F238E27FC236}">
                    <a16:creationId xmlns:a16="http://schemas.microsoft.com/office/drawing/2014/main" id="{024AB7DA-53C6-969D-A0A0-2573DF0D0EB4}"/>
                  </a:ext>
                </a:extLst>
              </p:cNvPr>
              <p:cNvCxnSpPr>
                <a:stCxn id="1133" idx="2"/>
                <a:endCxn id="1131" idx="0"/>
              </p:cNvCxnSpPr>
              <p:nvPr/>
            </p:nvCxnSpPr>
            <p:spPr>
              <a:xfrm>
                <a:off x="9181847" y="3401668"/>
                <a:ext cx="0" cy="778223"/>
              </a:xfrm>
              <a:prstGeom prst="line">
                <a:avLst/>
              </a:prstGeom>
              <a:ln w="19050"/>
            </p:spPr>
            <p:style>
              <a:lnRef idx="1">
                <a:schemeClr val="dk1"/>
              </a:lnRef>
              <a:fillRef idx="0">
                <a:schemeClr val="dk1"/>
              </a:fillRef>
              <a:effectRef idx="0">
                <a:schemeClr val="dk1"/>
              </a:effectRef>
              <a:fontRef idx="minor">
                <a:schemeClr val="tx1"/>
              </a:fontRef>
            </p:style>
          </p:cxnSp>
          <p:cxnSp>
            <p:nvCxnSpPr>
              <p:cNvPr id="1137" name="直接连接符 1136">
                <a:extLst>
                  <a:ext uri="{FF2B5EF4-FFF2-40B4-BE49-F238E27FC236}">
                    <a16:creationId xmlns:a16="http://schemas.microsoft.com/office/drawing/2014/main" id="{C99C8DCB-4B31-B19D-FFB0-FB3BF8AE8F31}"/>
                  </a:ext>
                </a:extLst>
              </p:cNvPr>
              <p:cNvCxnSpPr>
                <a:cxnSpLocks/>
                <a:stCxn id="1133" idx="2"/>
                <a:endCxn id="1132" idx="0"/>
              </p:cNvCxnSpPr>
              <p:nvPr/>
            </p:nvCxnSpPr>
            <p:spPr>
              <a:xfrm>
                <a:off x="9181847" y="3401668"/>
                <a:ext cx="948267" cy="778223"/>
              </a:xfrm>
              <a:prstGeom prst="line">
                <a:avLst/>
              </a:prstGeom>
              <a:ln w="19050"/>
            </p:spPr>
            <p:style>
              <a:lnRef idx="1">
                <a:schemeClr val="dk1"/>
              </a:lnRef>
              <a:fillRef idx="0">
                <a:schemeClr val="dk1"/>
              </a:fillRef>
              <a:effectRef idx="0">
                <a:schemeClr val="dk1"/>
              </a:effectRef>
              <a:fontRef idx="minor">
                <a:schemeClr val="tx1"/>
              </a:fontRef>
            </p:style>
          </p:cxnSp>
          <p:cxnSp>
            <p:nvCxnSpPr>
              <p:cNvPr id="1138" name="直接连接符 1137">
                <a:extLst>
                  <a:ext uri="{FF2B5EF4-FFF2-40B4-BE49-F238E27FC236}">
                    <a16:creationId xmlns:a16="http://schemas.microsoft.com/office/drawing/2014/main" id="{D56184D3-CA30-439B-5198-04ADB788267F}"/>
                  </a:ext>
                </a:extLst>
              </p:cNvPr>
              <p:cNvCxnSpPr>
                <a:cxnSpLocks/>
                <a:stCxn id="1134" idx="2"/>
                <a:endCxn id="1131" idx="0"/>
              </p:cNvCxnSpPr>
              <p:nvPr/>
            </p:nvCxnSpPr>
            <p:spPr>
              <a:xfrm flipH="1">
                <a:off x="9181847" y="3401668"/>
                <a:ext cx="948267" cy="778223"/>
              </a:xfrm>
              <a:prstGeom prst="line">
                <a:avLst/>
              </a:prstGeom>
              <a:ln w="19050"/>
            </p:spPr>
            <p:style>
              <a:lnRef idx="1">
                <a:schemeClr val="dk1"/>
              </a:lnRef>
              <a:fillRef idx="0">
                <a:schemeClr val="dk1"/>
              </a:fillRef>
              <a:effectRef idx="0">
                <a:schemeClr val="dk1"/>
              </a:effectRef>
              <a:fontRef idx="minor">
                <a:schemeClr val="tx1"/>
              </a:fontRef>
            </p:style>
          </p:cxnSp>
          <p:cxnSp>
            <p:nvCxnSpPr>
              <p:cNvPr id="1139" name="直接连接符 1138">
                <a:extLst>
                  <a:ext uri="{FF2B5EF4-FFF2-40B4-BE49-F238E27FC236}">
                    <a16:creationId xmlns:a16="http://schemas.microsoft.com/office/drawing/2014/main" id="{123C6D02-1B3A-38AC-E069-87AE32AAC952}"/>
                  </a:ext>
                </a:extLst>
              </p:cNvPr>
              <p:cNvCxnSpPr>
                <a:cxnSpLocks/>
                <a:stCxn id="1134" idx="2"/>
                <a:endCxn id="1132" idx="0"/>
              </p:cNvCxnSpPr>
              <p:nvPr/>
            </p:nvCxnSpPr>
            <p:spPr>
              <a:xfrm>
                <a:off x="10130114" y="3401668"/>
                <a:ext cx="0" cy="778223"/>
              </a:xfrm>
              <a:prstGeom prst="line">
                <a:avLst/>
              </a:prstGeom>
              <a:ln w="19050"/>
            </p:spPr>
            <p:style>
              <a:lnRef idx="1">
                <a:schemeClr val="dk1"/>
              </a:lnRef>
              <a:fillRef idx="0">
                <a:schemeClr val="dk1"/>
              </a:fillRef>
              <a:effectRef idx="0">
                <a:schemeClr val="dk1"/>
              </a:effectRef>
              <a:fontRef idx="minor">
                <a:schemeClr val="tx1"/>
              </a:fontRef>
            </p:style>
          </p:cxnSp>
          <p:sp>
            <p:nvSpPr>
              <p:cNvPr id="1140" name="矩形 1139">
                <a:extLst>
                  <a:ext uri="{FF2B5EF4-FFF2-40B4-BE49-F238E27FC236}">
                    <a16:creationId xmlns:a16="http://schemas.microsoft.com/office/drawing/2014/main" id="{8DEE00A7-890F-BF64-35C0-626B6BA1A680}"/>
                  </a:ext>
                </a:extLst>
              </p:cNvPr>
              <p:cNvSpPr/>
              <p:nvPr/>
            </p:nvSpPr>
            <p:spPr>
              <a:xfrm>
                <a:off x="8919632" y="4931629"/>
                <a:ext cx="216000"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41" name="矩形 1140">
                <a:extLst>
                  <a:ext uri="{FF2B5EF4-FFF2-40B4-BE49-F238E27FC236}">
                    <a16:creationId xmlns:a16="http://schemas.microsoft.com/office/drawing/2014/main" id="{5B0D6B49-A653-4442-6D09-A1CB40D7D111}"/>
                  </a:ext>
                </a:extLst>
              </p:cNvPr>
              <p:cNvSpPr/>
              <p:nvPr/>
            </p:nvSpPr>
            <p:spPr>
              <a:xfrm>
                <a:off x="9343486" y="4931629"/>
                <a:ext cx="216000"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42" name="矩形 1141">
                <a:extLst>
                  <a:ext uri="{FF2B5EF4-FFF2-40B4-BE49-F238E27FC236}">
                    <a16:creationId xmlns:a16="http://schemas.microsoft.com/office/drawing/2014/main" id="{1D90A83E-A9AD-9D4D-665B-2F4784A2BA6E}"/>
                  </a:ext>
                </a:extLst>
              </p:cNvPr>
              <p:cNvSpPr/>
              <p:nvPr/>
            </p:nvSpPr>
            <p:spPr>
              <a:xfrm>
                <a:off x="9767340" y="4931629"/>
                <a:ext cx="216000"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43" name="矩形 1142">
                <a:extLst>
                  <a:ext uri="{FF2B5EF4-FFF2-40B4-BE49-F238E27FC236}">
                    <a16:creationId xmlns:a16="http://schemas.microsoft.com/office/drawing/2014/main" id="{BFDA9618-B1E0-FCD5-0233-03E8FB77C907}"/>
                  </a:ext>
                </a:extLst>
              </p:cNvPr>
              <p:cNvSpPr/>
              <p:nvPr/>
            </p:nvSpPr>
            <p:spPr>
              <a:xfrm>
                <a:off x="10191194" y="4931629"/>
                <a:ext cx="216000" cy="323052"/>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144" name="直接连接符 1143">
                <a:extLst>
                  <a:ext uri="{FF2B5EF4-FFF2-40B4-BE49-F238E27FC236}">
                    <a16:creationId xmlns:a16="http://schemas.microsoft.com/office/drawing/2014/main" id="{A4F850AC-1D39-C208-3BCE-9767657CA17E}"/>
                  </a:ext>
                </a:extLst>
              </p:cNvPr>
              <p:cNvCxnSpPr>
                <a:cxnSpLocks/>
                <a:stCxn id="1131" idx="2"/>
                <a:endCxn id="1140" idx="0"/>
              </p:cNvCxnSpPr>
              <p:nvPr/>
            </p:nvCxnSpPr>
            <p:spPr>
              <a:xfrm flipH="1">
                <a:off x="9027632" y="4502943"/>
                <a:ext cx="154215" cy="428686"/>
              </a:xfrm>
              <a:prstGeom prst="line">
                <a:avLst/>
              </a:prstGeom>
              <a:ln w="19050"/>
            </p:spPr>
            <p:style>
              <a:lnRef idx="1">
                <a:schemeClr val="dk1"/>
              </a:lnRef>
              <a:fillRef idx="0">
                <a:schemeClr val="dk1"/>
              </a:fillRef>
              <a:effectRef idx="0">
                <a:schemeClr val="dk1"/>
              </a:effectRef>
              <a:fontRef idx="minor">
                <a:schemeClr val="tx1"/>
              </a:fontRef>
            </p:style>
          </p:cxnSp>
          <p:cxnSp>
            <p:nvCxnSpPr>
              <p:cNvPr id="1145" name="直接连接符 1144">
                <a:extLst>
                  <a:ext uri="{FF2B5EF4-FFF2-40B4-BE49-F238E27FC236}">
                    <a16:creationId xmlns:a16="http://schemas.microsoft.com/office/drawing/2014/main" id="{882FDC35-095C-8E2C-BA57-A1E6465288B6}"/>
                  </a:ext>
                </a:extLst>
              </p:cNvPr>
              <p:cNvCxnSpPr>
                <a:cxnSpLocks/>
                <a:stCxn id="1131" idx="2"/>
                <a:endCxn id="1141" idx="0"/>
              </p:cNvCxnSpPr>
              <p:nvPr/>
            </p:nvCxnSpPr>
            <p:spPr>
              <a:xfrm>
                <a:off x="9181847" y="4502943"/>
                <a:ext cx="269639" cy="428686"/>
              </a:xfrm>
              <a:prstGeom prst="line">
                <a:avLst/>
              </a:prstGeom>
              <a:ln w="19050"/>
            </p:spPr>
            <p:style>
              <a:lnRef idx="1">
                <a:schemeClr val="dk1"/>
              </a:lnRef>
              <a:fillRef idx="0">
                <a:schemeClr val="dk1"/>
              </a:fillRef>
              <a:effectRef idx="0">
                <a:schemeClr val="dk1"/>
              </a:effectRef>
              <a:fontRef idx="minor">
                <a:schemeClr val="tx1"/>
              </a:fontRef>
            </p:style>
          </p:cxnSp>
          <p:cxnSp>
            <p:nvCxnSpPr>
              <p:cNvPr id="1146" name="直接连接符 1145">
                <a:extLst>
                  <a:ext uri="{FF2B5EF4-FFF2-40B4-BE49-F238E27FC236}">
                    <a16:creationId xmlns:a16="http://schemas.microsoft.com/office/drawing/2014/main" id="{59C426C3-5E41-615F-5D15-5976524FE1B0}"/>
                  </a:ext>
                </a:extLst>
              </p:cNvPr>
              <p:cNvCxnSpPr>
                <a:cxnSpLocks/>
                <a:stCxn id="1132" idx="2"/>
                <a:endCxn id="1142" idx="0"/>
              </p:cNvCxnSpPr>
              <p:nvPr/>
            </p:nvCxnSpPr>
            <p:spPr>
              <a:xfrm flipH="1">
                <a:off x="9875340" y="4502943"/>
                <a:ext cx="254774" cy="428686"/>
              </a:xfrm>
              <a:prstGeom prst="line">
                <a:avLst/>
              </a:prstGeom>
              <a:ln w="19050"/>
            </p:spPr>
            <p:style>
              <a:lnRef idx="1">
                <a:schemeClr val="dk1"/>
              </a:lnRef>
              <a:fillRef idx="0">
                <a:schemeClr val="dk1"/>
              </a:fillRef>
              <a:effectRef idx="0">
                <a:schemeClr val="dk1"/>
              </a:effectRef>
              <a:fontRef idx="minor">
                <a:schemeClr val="tx1"/>
              </a:fontRef>
            </p:style>
          </p:cxnSp>
          <p:cxnSp>
            <p:nvCxnSpPr>
              <p:cNvPr id="1147" name="直接连接符 1146">
                <a:extLst>
                  <a:ext uri="{FF2B5EF4-FFF2-40B4-BE49-F238E27FC236}">
                    <a16:creationId xmlns:a16="http://schemas.microsoft.com/office/drawing/2014/main" id="{26F29FFE-8AF4-58E8-E420-CDF3BA801D80}"/>
                  </a:ext>
                </a:extLst>
              </p:cNvPr>
              <p:cNvCxnSpPr>
                <a:cxnSpLocks/>
                <a:stCxn id="1132" idx="2"/>
                <a:endCxn id="1143" idx="0"/>
              </p:cNvCxnSpPr>
              <p:nvPr/>
            </p:nvCxnSpPr>
            <p:spPr>
              <a:xfrm>
                <a:off x="10130114" y="4502943"/>
                <a:ext cx="169080" cy="428686"/>
              </a:xfrm>
              <a:prstGeom prst="line">
                <a:avLst/>
              </a:prstGeom>
              <a:ln w="19050"/>
            </p:spPr>
            <p:style>
              <a:lnRef idx="1">
                <a:schemeClr val="dk1"/>
              </a:lnRef>
              <a:fillRef idx="0">
                <a:schemeClr val="dk1"/>
              </a:fillRef>
              <a:effectRef idx="0">
                <a:schemeClr val="dk1"/>
              </a:effectRef>
              <a:fontRef idx="minor">
                <a:schemeClr val="tx1"/>
              </a:fontRef>
            </p:style>
          </p:cxnSp>
          <p:cxnSp>
            <p:nvCxnSpPr>
              <p:cNvPr id="1149" name="直接连接符 1148">
                <a:extLst>
                  <a:ext uri="{FF2B5EF4-FFF2-40B4-BE49-F238E27FC236}">
                    <a16:creationId xmlns:a16="http://schemas.microsoft.com/office/drawing/2014/main" id="{B7815A4D-914F-754D-B69E-F892B8EE20EB}"/>
                  </a:ext>
                </a:extLst>
              </p:cNvPr>
              <p:cNvCxnSpPr>
                <a:cxnSpLocks/>
                <a:stCxn id="21" idx="2"/>
                <a:endCxn id="16" idx="0"/>
              </p:cNvCxnSpPr>
              <p:nvPr/>
            </p:nvCxnSpPr>
            <p:spPr>
              <a:xfrm flipH="1">
                <a:off x="2003270" y="2113752"/>
                <a:ext cx="1244600" cy="964865"/>
              </a:xfrm>
              <a:prstGeom prst="line">
                <a:avLst/>
              </a:prstGeom>
              <a:ln w="19050"/>
            </p:spPr>
            <p:style>
              <a:lnRef idx="1">
                <a:schemeClr val="dk1"/>
              </a:lnRef>
              <a:fillRef idx="0">
                <a:schemeClr val="dk1"/>
              </a:fillRef>
              <a:effectRef idx="0">
                <a:schemeClr val="dk1"/>
              </a:effectRef>
              <a:fontRef idx="minor">
                <a:schemeClr val="tx1"/>
              </a:fontRef>
            </p:style>
          </p:cxnSp>
          <p:cxnSp>
            <p:nvCxnSpPr>
              <p:cNvPr id="1152" name="直接连接符 1151">
                <a:extLst>
                  <a:ext uri="{FF2B5EF4-FFF2-40B4-BE49-F238E27FC236}">
                    <a16:creationId xmlns:a16="http://schemas.microsoft.com/office/drawing/2014/main" id="{9C88368C-B3CA-ECD9-818C-0D6402C76A6E}"/>
                  </a:ext>
                </a:extLst>
              </p:cNvPr>
              <p:cNvCxnSpPr>
                <a:cxnSpLocks/>
                <a:stCxn id="25" idx="2"/>
                <a:endCxn id="18" idx="0"/>
              </p:cNvCxnSpPr>
              <p:nvPr/>
            </p:nvCxnSpPr>
            <p:spPr>
              <a:xfrm flipH="1">
                <a:off x="2951537" y="2113752"/>
                <a:ext cx="4093841" cy="964865"/>
              </a:xfrm>
              <a:prstGeom prst="line">
                <a:avLst/>
              </a:prstGeom>
              <a:ln w="19050"/>
            </p:spPr>
            <p:style>
              <a:lnRef idx="1">
                <a:schemeClr val="dk1"/>
              </a:lnRef>
              <a:fillRef idx="0">
                <a:schemeClr val="dk1"/>
              </a:fillRef>
              <a:effectRef idx="0">
                <a:schemeClr val="dk1"/>
              </a:effectRef>
              <a:fontRef idx="minor">
                <a:schemeClr val="tx1"/>
              </a:fontRef>
            </p:style>
          </p:cxnSp>
          <p:cxnSp>
            <p:nvCxnSpPr>
              <p:cNvPr id="1155" name="直接连接符 1154">
                <a:extLst>
                  <a:ext uri="{FF2B5EF4-FFF2-40B4-BE49-F238E27FC236}">
                    <a16:creationId xmlns:a16="http://schemas.microsoft.com/office/drawing/2014/main" id="{991DADB8-C49C-2015-8706-3FABF74164F9}"/>
                  </a:ext>
                </a:extLst>
              </p:cNvPr>
              <p:cNvCxnSpPr>
                <a:cxnSpLocks/>
                <a:stCxn id="24" idx="2"/>
                <a:endCxn id="16" idx="0"/>
              </p:cNvCxnSpPr>
              <p:nvPr/>
            </p:nvCxnSpPr>
            <p:spPr>
              <a:xfrm flipH="1">
                <a:off x="2003270" y="2113752"/>
                <a:ext cx="3143354" cy="964865"/>
              </a:xfrm>
              <a:prstGeom prst="line">
                <a:avLst/>
              </a:prstGeom>
              <a:ln w="19050"/>
            </p:spPr>
            <p:style>
              <a:lnRef idx="1">
                <a:schemeClr val="dk1"/>
              </a:lnRef>
              <a:fillRef idx="0">
                <a:schemeClr val="dk1"/>
              </a:fillRef>
              <a:effectRef idx="0">
                <a:schemeClr val="dk1"/>
              </a:effectRef>
              <a:fontRef idx="minor">
                <a:schemeClr val="tx1"/>
              </a:fontRef>
            </p:style>
          </p:cxnSp>
          <p:cxnSp>
            <p:nvCxnSpPr>
              <p:cNvPr id="1162" name="直接连接符 1161">
                <a:extLst>
                  <a:ext uri="{FF2B5EF4-FFF2-40B4-BE49-F238E27FC236}">
                    <a16:creationId xmlns:a16="http://schemas.microsoft.com/office/drawing/2014/main" id="{81670CCA-AE5A-62B2-A100-1F2621AD97E6}"/>
                  </a:ext>
                </a:extLst>
              </p:cNvPr>
              <p:cNvCxnSpPr>
                <a:cxnSpLocks/>
                <a:stCxn id="26" idx="2"/>
                <a:endCxn id="18" idx="0"/>
              </p:cNvCxnSpPr>
              <p:nvPr/>
            </p:nvCxnSpPr>
            <p:spPr>
              <a:xfrm flipH="1">
                <a:off x="2951537" y="2113752"/>
                <a:ext cx="5992596" cy="964865"/>
              </a:xfrm>
              <a:prstGeom prst="line">
                <a:avLst/>
              </a:prstGeom>
              <a:ln w="19050"/>
            </p:spPr>
            <p:style>
              <a:lnRef idx="1">
                <a:schemeClr val="dk1"/>
              </a:lnRef>
              <a:fillRef idx="0">
                <a:schemeClr val="dk1"/>
              </a:fillRef>
              <a:effectRef idx="0">
                <a:schemeClr val="dk1"/>
              </a:effectRef>
              <a:fontRef idx="minor">
                <a:schemeClr val="tx1"/>
              </a:fontRef>
            </p:style>
          </p:cxnSp>
          <p:cxnSp>
            <p:nvCxnSpPr>
              <p:cNvPr id="1167" name="直接连接符 1166">
                <a:extLst>
                  <a:ext uri="{FF2B5EF4-FFF2-40B4-BE49-F238E27FC236}">
                    <a16:creationId xmlns:a16="http://schemas.microsoft.com/office/drawing/2014/main" id="{7415F688-1B38-98E1-0E25-A555F15868F6}"/>
                  </a:ext>
                </a:extLst>
              </p:cNvPr>
              <p:cNvCxnSpPr>
                <a:cxnSpLocks/>
                <a:stCxn id="21" idx="2"/>
                <a:endCxn id="1097" idx="0"/>
              </p:cNvCxnSpPr>
              <p:nvPr/>
            </p:nvCxnSpPr>
            <p:spPr>
              <a:xfrm>
                <a:off x="3247870" y="2113752"/>
                <a:ext cx="1148259" cy="964865"/>
              </a:xfrm>
              <a:prstGeom prst="line">
                <a:avLst/>
              </a:prstGeom>
              <a:ln w="19050"/>
            </p:spPr>
            <p:style>
              <a:lnRef idx="1">
                <a:schemeClr val="dk1"/>
              </a:lnRef>
              <a:fillRef idx="0">
                <a:schemeClr val="dk1"/>
              </a:fillRef>
              <a:effectRef idx="0">
                <a:schemeClr val="dk1"/>
              </a:effectRef>
              <a:fontRef idx="minor">
                <a:schemeClr val="tx1"/>
              </a:fontRef>
            </p:style>
          </p:cxnSp>
          <p:cxnSp>
            <p:nvCxnSpPr>
              <p:cNvPr id="1170" name="直接连接符 1169">
                <a:extLst>
                  <a:ext uri="{FF2B5EF4-FFF2-40B4-BE49-F238E27FC236}">
                    <a16:creationId xmlns:a16="http://schemas.microsoft.com/office/drawing/2014/main" id="{CBA5D41C-E08E-203D-9F9A-4A5C242EBBFA}"/>
                  </a:ext>
                </a:extLst>
              </p:cNvPr>
              <p:cNvCxnSpPr>
                <a:cxnSpLocks/>
                <a:stCxn id="24" idx="2"/>
                <a:endCxn id="1097" idx="0"/>
              </p:cNvCxnSpPr>
              <p:nvPr/>
            </p:nvCxnSpPr>
            <p:spPr>
              <a:xfrm flipH="1">
                <a:off x="4396129" y="2113752"/>
                <a:ext cx="750495" cy="964865"/>
              </a:xfrm>
              <a:prstGeom prst="line">
                <a:avLst/>
              </a:prstGeom>
              <a:ln w="19050"/>
            </p:spPr>
            <p:style>
              <a:lnRef idx="1">
                <a:schemeClr val="dk1"/>
              </a:lnRef>
              <a:fillRef idx="0">
                <a:schemeClr val="dk1"/>
              </a:fillRef>
              <a:effectRef idx="0">
                <a:schemeClr val="dk1"/>
              </a:effectRef>
              <a:fontRef idx="minor">
                <a:schemeClr val="tx1"/>
              </a:fontRef>
            </p:style>
          </p:cxnSp>
          <p:cxnSp>
            <p:nvCxnSpPr>
              <p:cNvPr id="1173" name="直接连接符 1172">
                <a:extLst>
                  <a:ext uri="{FF2B5EF4-FFF2-40B4-BE49-F238E27FC236}">
                    <a16:creationId xmlns:a16="http://schemas.microsoft.com/office/drawing/2014/main" id="{9BCCA264-AD22-E792-F397-29C738258E96}"/>
                  </a:ext>
                </a:extLst>
              </p:cNvPr>
              <p:cNvCxnSpPr>
                <a:cxnSpLocks/>
                <a:stCxn id="21" idx="2"/>
                <a:endCxn id="1115" idx="0"/>
              </p:cNvCxnSpPr>
              <p:nvPr/>
            </p:nvCxnSpPr>
            <p:spPr>
              <a:xfrm>
                <a:off x="3247870" y="2113752"/>
                <a:ext cx="3541118" cy="964865"/>
              </a:xfrm>
              <a:prstGeom prst="line">
                <a:avLst/>
              </a:prstGeom>
              <a:ln w="19050"/>
            </p:spPr>
            <p:style>
              <a:lnRef idx="1">
                <a:schemeClr val="dk1"/>
              </a:lnRef>
              <a:fillRef idx="0">
                <a:schemeClr val="dk1"/>
              </a:fillRef>
              <a:effectRef idx="0">
                <a:schemeClr val="dk1"/>
              </a:effectRef>
              <a:fontRef idx="minor">
                <a:schemeClr val="tx1"/>
              </a:fontRef>
            </p:style>
          </p:cxnSp>
          <p:cxnSp>
            <p:nvCxnSpPr>
              <p:cNvPr id="1176" name="直接连接符 1175">
                <a:extLst>
                  <a:ext uri="{FF2B5EF4-FFF2-40B4-BE49-F238E27FC236}">
                    <a16:creationId xmlns:a16="http://schemas.microsoft.com/office/drawing/2014/main" id="{FD435E49-7753-8E2E-8641-0496DD524A32}"/>
                  </a:ext>
                </a:extLst>
              </p:cNvPr>
              <p:cNvCxnSpPr>
                <a:cxnSpLocks/>
                <a:stCxn id="24" idx="2"/>
                <a:endCxn id="1115" idx="0"/>
              </p:cNvCxnSpPr>
              <p:nvPr/>
            </p:nvCxnSpPr>
            <p:spPr>
              <a:xfrm>
                <a:off x="5146624" y="2113752"/>
                <a:ext cx="1642364" cy="964865"/>
              </a:xfrm>
              <a:prstGeom prst="line">
                <a:avLst/>
              </a:prstGeom>
              <a:ln w="19050"/>
            </p:spPr>
            <p:style>
              <a:lnRef idx="1">
                <a:schemeClr val="dk1"/>
              </a:lnRef>
              <a:fillRef idx="0">
                <a:schemeClr val="dk1"/>
              </a:fillRef>
              <a:effectRef idx="0">
                <a:schemeClr val="dk1"/>
              </a:effectRef>
              <a:fontRef idx="minor">
                <a:schemeClr val="tx1"/>
              </a:fontRef>
            </p:style>
          </p:cxnSp>
          <p:cxnSp>
            <p:nvCxnSpPr>
              <p:cNvPr id="1179" name="直接连接符 1178">
                <a:extLst>
                  <a:ext uri="{FF2B5EF4-FFF2-40B4-BE49-F238E27FC236}">
                    <a16:creationId xmlns:a16="http://schemas.microsoft.com/office/drawing/2014/main" id="{DE28D783-819C-131E-F3E9-A07328A0BAB8}"/>
                  </a:ext>
                </a:extLst>
              </p:cNvPr>
              <p:cNvCxnSpPr>
                <a:cxnSpLocks/>
                <a:stCxn id="24" idx="2"/>
                <a:endCxn id="1133" idx="0"/>
              </p:cNvCxnSpPr>
              <p:nvPr/>
            </p:nvCxnSpPr>
            <p:spPr>
              <a:xfrm>
                <a:off x="5146624" y="2113752"/>
                <a:ext cx="4035223" cy="964865"/>
              </a:xfrm>
              <a:prstGeom prst="line">
                <a:avLst/>
              </a:prstGeom>
              <a:ln w="19050"/>
            </p:spPr>
            <p:style>
              <a:lnRef idx="1">
                <a:schemeClr val="dk1"/>
              </a:lnRef>
              <a:fillRef idx="0">
                <a:schemeClr val="dk1"/>
              </a:fillRef>
              <a:effectRef idx="0">
                <a:schemeClr val="dk1"/>
              </a:effectRef>
              <a:fontRef idx="minor">
                <a:schemeClr val="tx1"/>
              </a:fontRef>
            </p:style>
          </p:cxnSp>
          <p:cxnSp>
            <p:nvCxnSpPr>
              <p:cNvPr id="1182" name="直接连接符 1181">
                <a:extLst>
                  <a:ext uri="{FF2B5EF4-FFF2-40B4-BE49-F238E27FC236}">
                    <a16:creationId xmlns:a16="http://schemas.microsoft.com/office/drawing/2014/main" id="{6290B1D7-1B8B-D23F-A22E-73AE1061A1BC}"/>
                  </a:ext>
                </a:extLst>
              </p:cNvPr>
              <p:cNvCxnSpPr>
                <a:cxnSpLocks/>
                <a:stCxn id="21" idx="2"/>
                <a:endCxn id="1133" idx="0"/>
              </p:cNvCxnSpPr>
              <p:nvPr/>
            </p:nvCxnSpPr>
            <p:spPr>
              <a:xfrm>
                <a:off x="3247870" y="2113752"/>
                <a:ext cx="5933977" cy="964865"/>
              </a:xfrm>
              <a:prstGeom prst="line">
                <a:avLst/>
              </a:prstGeom>
              <a:ln w="19050"/>
            </p:spPr>
            <p:style>
              <a:lnRef idx="1">
                <a:schemeClr val="dk1"/>
              </a:lnRef>
              <a:fillRef idx="0">
                <a:schemeClr val="dk1"/>
              </a:fillRef>
              <a:effectRef idx="0">
                <a:schemeClr val="dk1"/>
              </a:effectRef>
              <a:fontRef idx="minor">
                <a:schemeClr val="tx1"/>
              </a:fontRef>
            </p:style>
          </p:cxnSp>
          <p:cxnSp>
            <p:nvCxnSpPr>
              <p:cNvPr id="1185" name="直接连接符 1184">
                <a:extLst>
                  <a:ext uri="{FF2B5EF4-FFF2-40B4-BE49-F238E27FC236}">
                    <a16:creationId xmlns:a16="http://schemas.microsoft.com/office/drawing/2014/main" id="{9B7A676A-79A4-6293-E1E0-D5706FCE1C85}"/>
                  </a:ext>
                </a:extLst>
              </p:cNvPr>
              <p:cNvCxnSpPr>
                <a:cxnSpLocks/>
                <a:stCxn id="25" idx="2"/>
                <a:endCxn id="1098" idx="0"/>
              </p:cNvCxnSpPr>
              <p:nvPr/>
            </p:nvCxnSpPr>
            <p:spPr>
              <a:xfrm flipH="1">
                <a:off x="5344396" y="2113752"/>
                <a:ext cx="1700982" cy="964865"/>
              </a:xfrm>
              <a:prstGeom prst="line">
                <a:avLst/>
              </a:prstGeom>
              <a:ln w="19050"/>
            </p:spPr>
            <p:style>
              <a:lnRef idx="1">
                <a:schemeClr val="dk1"/>
              </a:lnRef>
              <a:fillRef idx="0">
                <a:schemeClr val="dk1"/>
              </a:fillRef>
              <a:effectRef idx="0">
                <a:schemeClr val="dk1"/>
              </a:effectRef>
              <a:fontRef idx="minor">
                <a:schemeClr val="tx1"/>
              </a:fontRef>
            </p:style>
          </p:cxnSp>
          <p:cxnSp>
            <p:nvCxnSpPr>
              <p:cNvPr id="1188" name="直接连接符 1187">
                <a:extLst>
                  <a:ext uri="{FF2B5EF4-FFF2-40B4-BE49-F238E27FC236}">
                    <a16:creationId xmlns:a16="http://schemas.microsoft.com/office/drawing/2014/main" id="{010A986B-E58B-6008-7877-9B8F4F5D1A35}"/>
                  </a:ext>
                </a:extLst>
              </p:cNvPr>
              <p:cNvCxnSpPr>
                <a:cxnSpLocks/>
                <a:stCxn id="26" idx="2"/>
                <a:endCxn id="1098" idx="0"/>
              </p:cNvCxnSpPr>
              <p:nvPr/>
            </p:nvCxnSpPr>
            <p:spPr>
              <a:xfrm flipH="1">
                <a:off x="5344396" y="2113752"/>
                <a:ext cx="3599737" cy="964865"/>
              </a:xfrm>
              <a:prstGeom prst="line">
                <a:avLst/>
              </a:prstGeom>
              <a:ln w="19050"/>
            </p:spPr>
            <p:style>
              <a:lnRef idx="1">
                <a:schemeClr val="dk1"/>
              </a:lnRef>
              <a:fillRef idx="0">
                <a:schemeClr val="dk1"/>
              </a:fillRef>
              <a:effectRef idx="0">
                <a:schemeClr val="dk1"/>
              </a:effectRef>
              <a:fontRef idx="minor">
                <a:schemeClr val="tx1"/>
              </a:fontRef>
            </p:style>
          </p:cxnSp>
          <p:cxnSp>
            <p:nvCxnSpPr>
              <p:cNvPr id="1192" name="直接连接符 1191">
                <a:extLst>
                  <a:ext uri="{FF2B5EF4-FFF2-40B4-BE49-F238E27FC236}">
                    <a16:creationId xmlns:a16="http://schemas.microsoft.com/office/drawing/2014/main" id="{62BF3344-0E68-A36E-5718-D0C330D3CA22}"/>
                  </a:ext>
                </a:extLst>
              </p:cNvPr>
              <p:cNvCxnSpPr>
                <a:cxnSpLocks/>
                <a:stCxn id="25" idx="2"/>
                <a:endCxn id="1116" idx="0"/>
              </p:cNvCxnSpPr>
              <p:nvPr/>
            </p:nvCxnSpPr>
            <p:spPr>
              <a:xfrm>
                <a:off x="7045378" y="2113752"/>
                <a:ext cx="691877" cy="964865"/>
              </a:xfrm>
              <a:prstGeom prst="line">
                <a:avLst/>
              </a:prstGeom>
              <a:ln w="19050"/>
            </p:spPr>
            <p:style>
              <a:lnRef idx="1">
                <a:schemeClr val="dk1"/>
              </a:lnRef>
              <a:fillRef idx="0">
                <a:schemeClr val="dk1"/>
              </a:fillRef>
              <a:effectRef idx="0">
                <a:schemeClr val="dk1"/>
              </a:effectRef>
              <a:fontRef idx="minor">
                <a:schemeClr val="tx1"/>
              </a:fontRef>
            </p:style>
          </p:cxnSp>
          <p:cxnSp>
            <p:nvCxnSpPr>
              <p:cNvPr id="1195" name="直接连接符 1194">
                <a:extLst>
                  <a:ext uri="{FF2B5EF4-FFF2-40B4-BE49-F238E27FC236}">
                    <a16:creationId xmlns:a16="http://schemas.microsoft.com/office/drawing/2014/main" id="{C4AE212F-CD7E-6619-E630-10E9D638B243}"/>
                  </a:ext>
                </a:extLst>
              </p:cNvPr>
              <p:cNvCxnSpPr>
                <a:cxnSpLocks/>
                <a:stCxn id="26" idx="2"/>
                <a:endCxn id="1116" idx="0"/>
              </p:cNvCxnSpPr>
              <p:nvPr/>
            </p:nvCxnSpPr>
            <p:spPr>
              <a:xfrm flipH="1">
                <a:off x="7737255" y="2113752"/>
                <a:ext cx="1206878" cy="964865"/>
              </a:xfrm>
              <a:prstGeom prst="line">
                <a:avLst/>
              </a:prstGeom>
              <a:ln w="19050"/>
            </p:spPr>
            <p:style>
              <a:lnRef idx="1">
                <a:schemeClr val="dk1"/>
              </a:lnRef>
              <a:fillRef idx="0">
                <a:schemeClr val="dk1"/>
              </a:fillRef>
              <a:effectRef idx="0">
                <a:schemeClr val="dk1"/>
              </a:effectRef>
              <a:fontRef idx="minor">
                <a:schemeClr val="tx1"/>
              </a:fontRef>
            </p:style>
          </p:cxnSp>
          <p:cxnSp>
            <p:nvCxnSpPr>
              <p:cNvPr id="1198" name="直接连接符 1197">
                <a:extLst>
                  <a:ext uri="{FF2B5EF4-FFF2-40B4-BE49-F238E27FC236}">
                    <a16:creationId xmlns:a16="http://schemas.microsoft.com/office/drawing/2014/main" id="{4BF1AD91-CF67-E8F7-43EF-580D9F00DB3B}"/>
                  </a:ext>
                </a:extLst>
              </p:cNvPr>
              <p:cNvCxnSpPr>
                <a:cxnSpLocks/>
                <a:stCxn id="25" idx="2"/>
                <a:endCxn id="1134" idx="0"/>
              </p:cNvCxnSpPr>
              <p:nvPr/>
            </p:nvCxnSpPr>
            <p:spPr>
              <a:xfrm>
                <a:off x="7045378" y="2113752"/>
                <a:ext cx="3084736" cy="964865"/>
              </a:xfrm>
              <a:prstGeom prst="line">
                <a:avLst/>
              </a:prstGeom>
              <a:ln w="19050"/>
            </p:spPr>
            <p:style>
              <a:lnRef idx="1">
                <a:schemeClr val="dk1"/>
              </a:lnRef>
              <a:fillRef idx="0">
                <a:schemeClr val="dk1"/>
              </a:fillRef>
              <a:effectRef idx="0">
                <a:schemeClr val="dk1"/>
              </a:effectRef>
              <a:fontRef idx="minor">
                <a:schemeClr val="tx1"/>
              </a:fontRef>
            </p:style>
          </p:cxnSp>
          <p:cxnSp>
            <p:nvCxnSpPr>
              <p:cNvPr id="1201" name="直接连接符 1200">
                <a:extLst>
                  <a:ext uri="{FF2B5EF4-FFF2-40B4-BE49-F238E27FC236}">
                    <a16:creationId xmlns:a16="http://schemas.microsoft.com/office/drawing/2014/main" id="{3120A57C-0D57-AAEA-8291-1B0E1A0C0CCD}"/>
                  </a:ext>
                </a:extLst>
              </p:cNvPr>
              <p:cNvCxnSpPr>
                <a:cxnSpLocks/>
                <a:stCxn id="26" idx="2"/>
                <a:endCxn id="1134" idx="0"/>
              </p:cNvCxnSpPr>
              <p:nvPr/>
            </p:nvCxnSpPr>
            <p:spPr>
              <a:xfrm>
                <a:off x="8944133" y="2113752"/>
                <a:ext cx="1185981" cy="964865"/>
              </a:xfrm>
              <a:prstGeom prst="line">
                <a:avLst/>
              </a:prstGeom>
              <a:ln w="19050"/>
            </p:spPr>
            <p:style>
              <a:lnRef idx="1">
                <a:schemeClr val="dk1"/>
              </a:lnRef>
              <a:fillRef idx="0">
                <a:schemeClr val="dk1"/>
              </a:fillRef>
              <a:effectRef idx="0">
                <a:schemeClr val="dk1"/>
              </a:effectRef>
              <a:fontRef idx="minor">
                <a:schemeClr val="tx1"/>
              </a:fontRef>
            </p:style>
          </p:cxnSp>
          <p:sp>
            <p:nvSpPr>
              <p:cNvPr id="4" name="椭圆 3">
                <a:extLst>
                  <a:ext uri="{FF2B5EF4-FFF2-40B4-BE49-F238E27FC236}">
                    <a16:creationId xmlns:a16="http://schemas.microsoft.com/office/drawing/2014/main" id="{3D1375C9-2D4C-B022-6075-E73E7C2094C8}"/>
                  </a:ext>
                </a:extLst>
              </p:cNvPr>
              <p:cNvSpPr/>
              <p:nvPr/>
            </p:nvSpPr>
            <p:spPr>
              <a:xfrm rot="5232316">
                <a:off x="10119811" y="4390068"/>
                <a:ext cx="236606" cy="2366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6" name="任意多边形: 形状 5">
              <a:extLst>
                <a:ext uri="{FF2B5EF4-FFF2-40B4-BE49-F238E27FC236}">
                  <a16:creationId xmlns:a16="http://schemas.microsoft.com/office/drawing/2014/main" id="{D1FDC2C2-F49F-8052-640B-3E1E0EFE036A}"/>
                </a:ext>
              </a:extLst>
            </p:cNvPr>
            <p:cNvSpPr/>
            <p:nvPr/>
          </p:nvSpPr>
          <p:spPr>
            <a:xfrm>
              <a:off x="1844040" y="1589178"/>
              <a:ext cx="6019800" cy="2975202"/>
            </a:xfrm>
            <a:custGeom>
              <a:avLst/>
              <a:gdLst>
                <a:gd name="connsiteX0" fmla="*/ 0 w 6019800"/>
                <a:gd name="connsiteY0" fmla="*/ 3325722 h 3325722"/>
                <a:gd name="connsiteX1" fmla="*/ 1104900 w 6019800"/>
                <a:gd name="connsiteY1" fmla="*/ 361542 h 3325722"/>
                <a:gd name="connsiteX2" fmla="*/ 4876800 w 6019800"/>
                <a:gd name="connsiteY2" fmla="*/ 369162 h 3325722"/>
                <a:gd name="connsiteX3" fmla="*/ 6019800 w 6019800"/>
                <a:gd name="connsiteY3" fmla="*/ 3249522 h 3325722"/>
              </a:gdLst>
              <a:ahLst/>
              <a:cxnLst>
                <a:cxn ang="0">
                  <a:pos x="connsiteX0" y="connsiteY0"/>
                </a:cxn>
                <a:cxn ang="0">
                  <a:pos x="connsiteX1" y="connsiteY1"/>
                </a:cxn>
                <a:cxn ang="0">
                  <a:pos x="connsiteX2" y="connsiteY2"/>
                </a:cxn>
                <a:cxn ang="0">
                  <a:pos x="connsiteX3" y="connsiteY3"/>
                </a:cxn>
              </a:cxnLst>
              <a:rect l="l" t="t" r="r" b="b"/>
              <a:pathLst>
                <a:path w="6019800" h="3325722">
                  <a:moveTo>
                    <a:pt x="0" y="3325722"/>
                  </a:moveTo>
                  <a:cubicBezTo>
                    <a:pt x="146050" y="2090012"/>
                    <a:pt x="292100" y="854302"/>
                    <a:pt x="1104900" y="361542"/>
                  </a:cubicBezTo>
                  <a:cubicBezTo>
                    <a:pt x="1917700" y="-131218"/>
                    <a:pt x="4057650" y="-112168"/>
                    <a:pt x="4876800" y="369162"/>
                  </a:cubicBezTo>
                  <a:cubicBezTo>
                    <a:pt x="5695950" y="850492"/>
                    <a:pt x="5857875" y="2050007"/>
                    <a:pt x="6019800" y="3249522"/>
                  </a:cubicBezTo>
                </a:path>
              </a:pathLst>
            </a:cu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任意多边形: 形状 8">
              <a:extLst>
                <a:ext uri="{FF2B5EF4-FFF2-40B4-BE49-F238E27FC236}">
                  <a16:creationId xmlns:a16="http://schemas.microsoft.com/office/drawing/2014/main" id="{634AE7AA-BCF6-38B9-51FF-3C1B97E9899C}"/>
                </a:ext>
              </a:extLst>
            </p:cNvPr>
            <p:cNvSpPr/>
            <p:nvPr/>
          </p:nvSpPr>
          <p:spPr>
            <a:xfrm>
              <a:off x="4206240" y="1981116"/>
              <a:ext cx="3627120" cy="2659464"/>
            </a:xfrm>
            <a:custGeom>
              <a:avLst/>
              <a:gdLst>
                <a:gd name="connsiteX0" fmla="*/ 0 w 3627120"/>
                <a:gd name="connsiteY0" fmla="*/ 2910924 h 2910924"/>
                <a:gd name="connsiteX1" fmla="*/ 1447800 w 3627120"/>
                <a:gd name="connsiteY1" fmla="*/ 84 h 2910924"/>
                <a:gd name="connsiteX2" fmla="*/ 3627120 w 3627120"/>
                <a:gd name="connsiteY2" fmla="*/ 2834724 h 2910924"/>
              </a:gdLst>
              <a:ahLst/>
              <a:cxnLst>
                <a:cxn ang="0">
                  <a:pos x="connsiteX0" y="connsiteY0"/>
                </a:cxn>
                <a:cxn ang="0">
                  <a:pos x="connsiteX1" y="connsiteY1"/>
                </a:cxn>
                <a:cxn ang="0">
                  <a:pos x="connsiteX2" y="connsiteY2"/>
                </a:cxn>
              </a:cxnLst>
              <a:rect l="l" t="t" r="r" b="b"/>
              <a:pathLst>
                <a:path w="3627120" h="2910924">
                  <a:moveTo>
                    <a:pt x="0" y="2910924"/>
                  </a:moveTo>
                  <a:cubicBezTo>
                    <a:pt x="421640" y="1461854"/>
                    <a:pt x="843280" y="12784"/>
                    <a:pt x="1447800" y="84"/>
                  </a:cubicBezTo>
                  <a:cubicBezTo>
                    <a:pt x="2052320" y="-12616"/>
                    <a:pt x="2839720" y="1411054"/>
                    <a:pt x="3627120" y="2834724"/>
                  </a:cubicBezTo>
                </a:path>
              </a:pathLst>
            </a:cu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 name="任意多边形: 形状 1">
              <a:extLst>
                <a:ext uri="{FF2B5EF4-FFF2-40B4-BE49-F238E27FC236}">
                  <a16:creationId xmlns:a16="http://schemas.microsoft.com/office/drawing/2014/main" id="{73116092-5827-E8D4-70D6-5707511E1CE5}"/>
                </a:ext>
              </a:extLst>
            </p:cNvPr>
            <p:cNvSpPr/>
            <p:nvPr/>
          </p:nvSpPr>
          <p:spPr>
            <a:xfrm flipH="1">
              <a:off x="1844040" y="1981116"/>
              <a:ext cx="3628800" cy="2659464"/>
            </a:xfrm>
            <a:custGeom>
              <a:avLst/>
              <a:gdLst>
                <a:gd name="connsiteX0" fmla="*/ 0 w 3627120"/>
                <a:gd name="connsiteY0" fmla="*/ 2910924 h 2910924"/>
                <a:gd name="connsiteX1" fmla="*/ 1447800 w 3627120"/>
                <a:gd name="connsiteY1" fmla="*/ 84 h 2910924"/>
                <a:gd name="connsiteX2" fmla="*/ 3627120 w 3627120"/>
                <a:gd name="connsiteY2" fmla="*/ 2834724 h 2910924"/>
              </a:gdLst>
              <a:ahLst/>
              <a:cxnLst>
                <a:cxn ang="0">
                  <a:pos x="connsiteX0" y="connsiteY0"/>
                </a:cxn>
                <a:cxn ang="0">
                  <a:pos x="connsiteX1" y="connsiteY1"/>
                </a:cxn>
                <a:cxn ang="0">
                  <a:pos x="connsiteX2" y="connsiteY2"/>
                </a:cxn>
              </a:cxnLst>
              <a:rect l="l" t="t" r="r" b="b"/>
              <a:pathLst>
                <a:path w="3627120" h="2910924">
                  <a:moveTo>
                    <a:pt x="0" y="2910924"/>
                  </a:moveTo>
                  <a:cubicBezTo>
                    <a:pt x="421640" y="1461854"/>
                    <a:pt x="843280" y="12784"/>
                    <a:pt x="1447800" y="84"/>
                  </a:cubicBezTo>
                  <a:cubicBezTo>
                    <a:pt x="2052320" y="-12616"/>
                    <a:pt x="2839720" y="1411054"/>
                    <a:pt x="3627120" y="2834724"/>
                  </a:cubicBezTo>
                </a:path>
              </a:pathLst>
            </a:custGeom>
            <a:noFill/>
            <a:ln w="38100">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 name="矩形 7">
            <a:extLst>
              <a:ext uri="{FF2B5EF4-FFF2-40B4-BE49-F238E27FC236}">
                <a16:creationId xmlns:a16="http://schemas.microsoft.com/office/drawing/2014/main" id="{CE7CC7AA-833A-7BB3-6A42-48D8F713BFBC}"/>
              </a:ext>
            </a:extLst>
          </p:cNvPr>
          <p:cNvSpPr/>
          <p:nvPr/>
        </p:nvSpPr>
        <p:spPr>
          <a:xfrm>
            <a:off x="383308" y="2708275"/>
            <a:ext cx="4628640" cy="2308324"/>
          </a:xfrm>
          <a:prstGeom prst="rect">
            <a:avLst/>
          </a:prstGeom>
        </p:spPr>
        <p:txBody>
          <a:bodyPr wrap="square" lIns="91440" tIns="45720" rIns="91440" bIns="45720" anchor="t">
            <a:spAutoFit/>
          </a:bodyPr>
          <a:lstStyle/>
          <a:p>
            <a:r>
              <a:rPr lang="en-US" altLang="zh-CN" sz="2400" dirty="0">
                <a:latin typeface="Trebuchet MS" panose="020B0603020202020204" pitchFamily="34" charset="0"/>
                <a:ea typeface="+mn-lt"/>
                <a:cs typeface="+mn-lt"/>
              </a:rPr>
              <a:t>Test workload: </a:t>
            </a:r>
          </a:p>
          <a:p>
            <a:r>
              <a:rPr lang="en-US" altLang="zh-CN" sz="2400" dirty="0">
                <a:solidFill>
                  <a:srgbClr val="FF0000"/>
                </a:solidFill>
                <a:latin typeface="Trebuchet MS" panose="020B0603020202020204" pitchFamily="34" charset="0"/>
                <a:ea typeface="+mn-lt"/>
                <a:cs typeface="+mn-lt"/>
              </a:rPr>
              <a:t>continuous </a:t>
            </a:r>
            <a:r>
              <a:rPr lang="en-US" altLang="zh-CN" sz="2400" dirty="0" err="1">
                <a:solidFill>
                  <a:srgbClr val="FF0000"/>
                </a:solidFill>
                <a:latin typeface="Trebuchet MS" panose="020B0603020202020204" pitchFamily="34" charset="0"/>
                <a:ea typeface="+mn-lt"/>
                <a:cs typeface="+mn-lt"/>
              </a:rPr>
              <a:t>incast</a:t>
            </a:r>
            <a:r>
              <a:rPr lang="en-US" altLang="zh-CN" sz="2400" dirty="0">
                <a:solidFill>
                  <a:srgbClr val="FF0000"/>
                </a:solidFill>
                <a:latin typeface="Trebuchet MS" panose="020B0603020202020204" pitchFamily="34" charset="0"/>
                <a:ea typeface="+mn-lt"/>
                <a:cs typeface="+mn-lt"/>
              </a:rPr>
              <a:t> flows +</a:t>
            </a:r>
          </a:p>
          <a:p>
            <a:r>
              <a:rPr lang="en-US" altLang="zh-CN" sz="2400" dirty="0">
                <a:solidFill>
                  <a:schemeClr val="accent1">
                    <a:lumMod val="75000"/>
                  </a:schemeClr>
                </a:solidFill>
                <a:latin typeface="Trebuchet MS" panose="020B0603020202020204" pitchFamily="34" charset="0"/>
                <a:ea typeface="+mn-lt"/>
                <a:cs typeface="+mn-lt"/>
              </a:rPr>
              <a:t>vulnerable flows with a total rate of 80 Gbps +</a:t>
            </a:r>
          </a:p>
          <a:p>
            <a:r>
              <a:rPr lang="en-US" altLang="zh-CN" sz="2400" dirty="0">
                <a:solidFill>
                  <a:schemeClr val="accent4">
                    <a:lumMod val="75000"/>
                  </a:schemeClr>
                </a:solidFill>
                <a:latin typeface="Trebuchet MS" panose="020B0603020202020204" pitchFamily="34" charset="0"/>
                <a:ea typeface="+mn-lt"/>
                <a:cs typeface="+mn-lt"/>
              </a:rPr>
              <a:t>background flows with a total rate of 80 Gbps</a:t>
            </a:r>
            <a:endParaRPr lang="en-US" altLang="zh-CN" sz="2400" dirty="0">
              <a:solidFill>
                <a:srgbClr val="FF0000"/>
              </a:solidFill>
              <a:latin typeface="Trebuchet MS" panose="020B0603020202020204" pitchFamily="34" charset="0"/>
              <a:ea typeface="+mn-lt"/>
              <a:cs typeface="+mn-lt"/>
            </a:endParaRPr>
          </a:p>
        </p:txBody>
      </p:sp>
    </p:spTree>
    <p:extLst>
      <p:ext uri="{BB962C8B-B14F-4D97-AF65-F5344CB8AC3E}">
        <p14:creationId xmlns:p14="http://schemas.microsoft.com/office/powerpoint/2010/main" val="40925403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7A87B-DADC-541B-4228-EEE2E1171315}"/>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8F330ECA-8DA6-D4ED-F55B-0DE0E9DF0FFD}"/>
              </a:ext>
            </a:extLst>
          </p:cNvPr>
          <p:cNvSpPr>
            <a:spLocks noGrp="1"/>
          </p:cNvSpPr>
          <p:nvPr>
            <p:ph type="sldNum" sz="quarter" idx="12"/>
          </p:nvPr>
        </p:nvSpPr>
        <p:spPr/>
        <p:txBody>
          <a:bodyPr/>
          <a:lstStyle/>
          <a:p>
            <a:fld id="{49AE70B2-8BF9-45C0-BB95-33D1B9D3A854}" type="slidenum">
              <a:rPr lang="zh-CN" altLang="en-US" smtClean="0"/>
              <a:t>11</a:t>
            </a:fld>
            <a:endParaRPr lang="zh-CN" altLang="en-US" dirty="0"/>
          </a:p>
        </p:txBody>
      </p:sp>
      <p:sp>
        <p:nvSpPr>
          <p:cNvPr id="5" name="标题 4">
            <a:extLst>
              <a:ext uri="{FF2B5EF4-FFF2-40B4-BE49-F238E27FC236}">
                <a16:creationId xmlns:a16="http://schemas.microsoft.com/office/drawing/2014/main" id="{6ECEA393-ACD1-6373-CB5F-85CF6C561858}"/>
              </a:ext>
            </a:extLst>
          </p:cNvPr>
          <p:cNvSpPr>
            <a:spLocks noGrp="1"/>
          </p:cNvSpPr>
          <p:nvPr>
            <p:ph type="title"/>
          </p:nvPr>
        </p:nvSpPr>
        <p:spPr/>
        <p:txBody>
          <a:bodyPr>
            <a:normAutofit/>
          </a:bodyPr>
          <a:lstStyle/>
          <a:p>
            <a:r>
              <a:rPr lang="en-US" altLang="zh-CN" dirty="0">
                <a:solidFill>
                  <a:srgbClr val="000000"/>
                </a:solidFill>
                <a:latin typeface="Century Gothic" panose="020B0502020202020204" pitchFamily="34" charset="0"/>
                <a:ea typeface="微软雅黑" panose="020B0503020204020204" pitchFamily="34" charset="-122"/>
                <a:cs typeface="Arial" panose="020B0604020202020204"/>
              </a:rPr>
              <a:t>HOL Blocking Problem of </a:t>
            </a:r>
            <a:r>
              <a:rPr lang="en-US" altLang="zh-CN" dirty="0">
                <a:solidFill>
                  <a:srgbClr val="000000"/>
                </a:solidFill>
                <a:cs typeface="Arial" panose="020B0604020202020204"/>
              </a:rPr>
              <a:t>Naive</a:t>
            </a:r>
            <a:r>
              <a:rPr lang="en-US" altLang="zh-CN" dirty="0">
                <a:solidFill>
                  <a:srgbClr val="000000"/>
                </a:solidFill>
                <a:latin typeface="Century Gothic" panose="020B0502020202020204" pitchFamily="34" charset="0"/>
                <a:ea typeface="微软雅黑" panose="020B0503020204020204" pitchFamily="34" charset="-122"/>
                <a:cs typeface="Arial" panose="020B0604020202020204"/>
              </a:rPr>
              <a:t> FC</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sp>
        <p:nvSpPr>
          <p:cNvPr id="9" name="矩形 8">
            <a:extLst>
              <a:ext uri="{FF2B5EF4-FFF2-40B4-BE49-F238E27FC236}">
                <a16:creationId xmlns:a16="http://schemas.microsoft.com/office/drawing/2014/main" id="{E81CD297-3B4C-DE12-DB7E-BD40DE06DBE5}"/>
              </a:ext>
            </a:extLst>
          </p:cNvPr>
          <p:cNvSpPr/>
          <p:nvPr/>
        </p:nvSpPr>
        <p:spPr>
          <a:xfrm>
            <a:off x="608012" y="1529605"/>
            <a:ext cx="10884524" cy="830997"/>
          </a:xfrm>
          <a:prstGeom prst="rect">
            <a:avLst/>
          </a:prstGeom>
        </p:spPr>
        <p:txBody>
          <a:bodyPr wrap="square" lIns="91440" tIns="45720" rIns="91440" bIns="45720" anchor="t">
            <a:spAutoFit/>
          </a:bodyPr>
          <a:lstStyle/>
          <a:p>
            <a:r>
              <a:rPr lang="en-US" altLang="zh-CN" sz="2400" b="1" i="1" dirty="0">
                <a:latin typeface="Trebuchet MS" panose="020B0603020202020204" pitchFamily="34" charset="0"/>
                <a:ea typeface="+mn-lt"/>
                <a:cs typeface="+mn-lt"/>
              </a:rPr>
              <a:t>PFC</a:t>
            </a:r>
            <a:r>
              <a:rPr lang="en-US" altLang="zh-CN" sz="2400" dirty="0">
                <a:latin typeface="Trebuchet MS" panose="020B0603020202020204" pitchFamily="34" charset="0"/>
                <a:ea typeface="+mn-lt"/>
                <a:cs typeface="+mn-lt"/>
              </a:rPr>
              <a:t>: The throughput of vulnerable flows and background flows is severely hurt due to HOL blocking.</a:t>
            </a:r>
          </a:p>
        </p:txBody>
      </p:sp>
      <p:pic>
        <p:nvPicPr>
          <p:cNvPr id="4" name="图片 3">
            <a:extLst>
              <a:ext uri="{FF2B5EF4-FFF2-40B4-BE49-F238E27FC236}">
                <a16:creationId xmlns:a16="http://schemas.microsoft.com/office/drawing/2014/main" id="{AE9CC090-F45A-DB1A-38CF-2731649320EA}"/>
              </a:ext>
            </a:extLst>
          </p:cNvPr>
          <p:cNvPicPr>
            <a:picLocks noChangeAspect="1"/>
          </p:cNvPicPr>
          <p:nvPr/>
        </p:nvPicPr>
        <p:blipFill>
          <a:blip r:embed="rId3"/>
          <a:stretch>
            <a:fillRect/>
          </a:stretch>
        </p:blipFill>
        <p:spPr>
          <a:xfrm>
            <a:off x="2887133" y="2617898"/>
            <a:ext cx="5850468" cy="3210519"/>
          </a:xfrm>
          <a:prstGeom prst="rect">
            <a:avLst/>
          </a:prstGeom>
        </p:spPr>
      </p:pic>
      <p:sp>
        <p:nvSpPr>
          <p:cNvPr id="6" name="矩形 5">
            <a:extLst>
              <a:ext uri="{FF2B5EF4-FFF2-40B4-BE49-F238E27FC236}">
                <a16:creationId xmlns:a16="http://schemas.microsoft.com/office/drawing/2014/main" id="{C22F2615-4EE3-1F53-ED6B-302F8EBF53FF}"/>
              </a:ext>
            </a:extLst>
          </p:cNvPr>
          <p:cNvSpPr/>
          <p:nvPr/>
        </p:nvSpPr>
        <p:spPr>
          <a:xfrm>
            <a:off x="4472609" y="3332922"/>
            <a:ext cx="596348" cy="17360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a:extLst>
              <a:ext uri="{FF2B5EF4-FFF2-40B4-BE49-F238E27FC236}">
                <a16:creationId xmlns:a16="http://schemas.microsoft.com/office/drawing/2014/main" id="{BE2D82FF-B522-AC92-1425-A2750EE6434D}"/>
              </a:ext>
            </a:extLst>
          </p:cNvPr>
          <p:cNvSpPr/>
          <p:nvPr/>
        </p:nvSpPr>
        <p:spPr>
          <a:xfrm>
            <a:off x="4098536" y="3355139"/>
            <a:ext cx="917412" cy="1736035"/>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16924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8"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90E477-ADE0-2117-B908-5076BB561B08}"/>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C980C8EA-F5BB-90B5-F76A-72D618211243}"/>
              </a:ext>
            </a:extLst>
          </p:cNvPr>
          <p:cNvSpPr>
            <a:spLocks noGrp="1"/>
          </p:cNvSpPr>
          <p:nvPr>
            <p:ph type="sldNum" sz="quarter" idx="12"/>
          </p:nvPr>
        </p:nvSpPr>
        <p:spPr/>
        <p:txBody>
          <a:bodyPr/>
          <a:lstStyle/>
          <a:p>
            <a:fld id="{49AE70B2-8BF9-45C0-BB95-33D1B9D3A854}" type="slidenum">
              <a:rPr lang="zh-CN" altLang="en-US" smtClean="0"/>
              <a:t>12</a:t>
            </a:fld>
            <a:endParaRPr lang="zh-CN" altLang="en-US" dirty="0"/>
          </a:p>
        </p:txBody>
      </p:sp>
      <p:sp>
        <p:nvSpPr>
          <p:cNvPr id="5" name="标题 4">
            <a:extLst>
              <a:ext uri="{FF2B5EF4-FFF2-40B4-BE49-F238E27FC236}">
                <a16:creationId xmlns:a16="http://schemas.microsoft.com/office/drawing/2014/main" id="{047DF987-B8CE-6D29-9BCB-A2A5591A124E}"/>
              </a:ext>
            </a:extLst>
          </p:cNvPr>
          <p:cNvSpPr>
            <a:spLocks noGrp="1"/>
          </p:cNvSpPr>
          <p:nvPr>
            <p:ph type="title"/>
          </p:nvPr>
        </p:nvSpPr>
        <p:spPr>
          <a:xfrm>
            <a:off x="523335" y="608400"/>
            <a:ext cx="11142191" cy="705600"/>
          </a:xfrm>
        </p:spPr>
        <p:txBody>
          <a:bodyPr>
            <a:normAutofit fontScale="90000"/>
          </a:bodyPr>
          <a:lstStyle/>
          <a:p>
            <a:r>
              <a:rPr lang="en-US" altLang="zh-CN" spc="0" dirty="0">
                <a:solidFill>
                  <a:srgbClr val="000000"/>
                </a:solidFill>
                <a:latin typeface="Century Gothic" panose="020B0502020202020204" pitchFamily="34" charset="0"/>
                <a:ea typeface="微软雅黑" panose="020B0503020204020204" pitchFamily="34" charset="-122"/>
                <a:cs typeface="Arial" panose="020B0604020202020204"/>
              </a:rPr>
              <a:t>Idealized FC can Eliminate HOL blocking but is Non-scalable</a:t>
            </a:r>
            <a:endParaRPr lang="zh-CN" altLang="en-US" spc="0" dirty="0">
              <a:solidFill>
                <a:srgbClr val="000000"/>
              </a:solidFill>
              <a:latin typeface="Century Gothic" panose="020B0502020202020204" pitchFamily="34" charset="0"/>
              <a:ea typeface="微软雅黑" panose="020B0503020204020204" pitchFamily="34" charset="-122"/>
              <a:cs typeface="Arial" panose="020B0604020202020204"/>
            </a:endParaRPr>
          </a:p>
        </p:txBody>
      </p:sp>
      <p:sp>
        <p:nvSpPr>
          <p:cNvPr id="9" name="矩形 8">
            <a:extLst>
              <a:ext uri="{FF2B5EF4-FFF2-40B4-BE49-F238E27FC236}">
                <a16:creationId xmlns:a16="http://schemas.microsoft.com/office/drawing/2014/main" id="{D3817517-9121-0AA6-926F-E9DB20CC4D0D}"/>
              </a:ext>
            </a:extLst>
          </p:cNvPr>
          <p:cNvSpPr/>
          <p:nvPr/>
        </p:nvSpPr>
        <p:spPr>
          <a:xfrm>
            <a:off x="608012" y="1529605"/>
            <a:ext cx="10884524" cy="830997"/>
          </a:xfrm>
          <a:prstGeom prst="rect">
            <a:avLst/>
          </a:prstGeom>
        </p:spPr>
        <p:txBody>
          <a:bodyPr wrap="square" lIns="91440" tIns="45720" rIns="91440" bIns="45720" anchor="t">
            <a:spAutoFit/>
          </a:bodyPr>
          <a:lstStyle/>
          <a:p>
            <a:r>
              <a:rPr lang="en-US" altLang="zh-CN" sz="2400" b="1" i="1" dirty="0">
                <a:latin typeface="Trebuchet MS" panose="020B0603020202020204" pitchFamily="34" charset="0"/>
                <a:ea typeface="+mn-lt"/>
                <a:cs typeface="+mn-lt"/>
              </a:rPr>
              <a:t>Per-flow-queue FC</a:t>
            </a:r>
            <a:r>
              <a:rPr lang="en-US" altLang="zh-CN" sz="2400" dirty="0">
                <a:latin typeface="Trebuchet MS" panose="020B0603020202020204" pitchFamily="34" charset="0"/>
                <a:ea typeface="+mn-lt"/>
                <a:cs typeface="+mn-lt"/>
              </a:rPr>
              <a:t>: Vulnerable and background flows fully utilize the link, at the same time the throughput of </a:t>
            </a:r>
            <a:r>
              <a:rPr lang="en-US" altLang="zh-CN" sz="2400" dirty="0" err="1">
                <a:latin typeface="Trebuchet MS" panose="020B0603020202020204" pitchFamily="34" charset="0"/>
                <a:ea typeface="+mn-lt"/>
                <a:cs typeface="+mn-lt"/>
              </a:rPr>
              <a:t>incast</a:t>
            </a:r>
            <a:r>
              <a:rPr lang="en-US" altLang="zh-CN" sz="2400" dirty="0">
                <a:latin typeface="Trebuchet MS" panose="020B0603020202020204" pitchFamily="34" charset="0"/>
                <a:ea typeface="+mn-lt"/>
                <a:cs typeface="+mn-lt"/>
              </a:rPr>
              <a:t> flows does not downgrade.</a:t>
            </a:r>
          </a:p>
        </p:txBody>
      </p:sp>
      <p:sp>
        <p:nvSpPr>
          <p:cNvPr id="2" name="矩形 1">
            <a:extLst>
              <a:ext uri="{FF2B5EF4-FFF2-40B4-BE49-F238E27FC236}">
                <a16:creationId xmlns:a16="http://schemas.microsoft.com/office/drawing/2014/main" id="{5455C9D7-AD8B-01B0-2700-5A6E19803D42}"/>
              </a:ext>
            </a:extLst>
          </p:cNvPr>
          <p:cNvSpPr/>
          <p:nvPr/>
        </p:nvSpPr>
        <p:spPr>
          <a:xfrm>
            <a:off x="608012" y="3176067"/>
            <a:ext cx="10884524" cy="830997"/>
          </a:xfrm>
          <a:prstGeom prst="rect">
            <a:avLst/>
          </a:prstGeom>
        </p:spPr>
        <p:txBody>
          <a:bodyPr wrap="square" lIns="91440" tIns="45720" rIns="91440" bIns="45720" anchor="t">
            <a:spAutoFit/>
          </a:bodyPr>
          <a:lstStyle/>
          <a:p>
            <a:r>
              <a:rPr lang="en-US" altLang="zh-CN" sz="2400" b="1" i="1" dirty="0">
                <a:latin typeface="Trebuchet MS" panose="020B0603020202020204" pitchFamily="34" charset="0"/>
                <a:ea typeface="+mn-lt"/>
                <a:cs typeface="+mn-lt"/>
              </a:rPr>
              <a:t>Not</a:t>
            </a:r>
            <a:r>
              <a:rPr lang="zh-CN" altLang="en-US" sz="2400" b="1" i="1" dirty="0">
                <a:latin typeface="Trebuchet MS" panose="020B0603020202020204" pitchFamily="34" charset="0"/>
                <a:ea typeface="+mn-lt"/>
                <a:cs typeface="+mn-lt"/>
              </a:rPr>
              <a:t> </a:t>
            </a:r>
            <a:r>
              <a:rPr lang="en-US" altLang="zh-CN" sz="2400" b="1" i="1" dirty="0">
                <a:latin typeface="Trebuchet MS" panose="020B0603020202020204" pitchFamily="34" charset="0"/>
                <a:ea typeface="+mn-lt"/>
                <a:cs typeface="+mn-lt"/>
              </a:rPr>
              <a:t>scalable</a:t>
            </a:r>
            <a:r>
              <a:rPr lang="en-US" altLang="zh-CN" sz="2400" dirty="0">
                <a:latin typeface="Trebuchet MS" panose="020B0603020202020204" pitchFamily="34" charset="0"/>
                <a:ea typeface="+mn-lt"/>
                <a:cs typeface="+mn-lt"/>
              </a:rPr>
              <a:t>: There could be thousands of flows</a:t>
            </a:r>
            <a:r>
              <a:rPr lang="zh-CN" altLang="en-US" sz="2400" dirty="0">
                <a:latin typeface="Trebuchet MS" panose="020B0603020202020204" pitchFamily="34" charset="0"/>
                <a:ea typeface="+mn-lt"/>
                <a:cs typeface="+mn-lt"/>
              </a:rPr>
              <a:t> </a:t>
            </a:r>
            <a:r>
              <a:rPr lang="en-US" altLang="zh-CN" sz="2400" dirty="0">
                <a:latin typeface="Trebuchet MS" panose="020B0603020202020204" pitchFamily="34" charset="0"/>
                <a:ea typeface="+mn-lt"/>
                <a:cs typeface="+mn-lt"/>
              </a:rPr>
              <a:t>that can be observed on a port</a:t>
            </a:r>
            <a:r>
              <a:rPr lang="zh-CN" altLang="en-US" sz="2400" dirty="0">
                <a:latin typeface="Trebuchet MS" panose="020B0603020202020204" pitchFamily="34" charset="0"/>
                <a:ea typeface="+mn-lt"/>
                <a:cs typeface="+mn-lt"/>
              </a:rPr>
              <a:t> </a:t>
            </a:r>
            <a:r>
              <a:rPr lang="en-US" altLang="zh-CN" sz="2400" dirty="0">
                <a:latin typeface="Trebuchet MS" panose="020B0603020202020204" pitchFamily="34" charset="0"/>
                <a:ea typeface="+mn-lt"/>
                <a:cs typeface="+mn-lt"/>
              </a:rPr>
              <a:t>[1,2].</a:t>
            </a:r>
          </a:p>
        </p:txBody>
      </p:sp>
      <p:sp>
        <p:nvSpPr>
          <p:cNvPr id="6" name="文本框 5">
            <a:extLst>
              <a:ext uri="{FF2B5EF4-FFF2-40B4-BE49-F238E27FC236}">
                <a16:creationId xmlns:a16="http://schemas.microsoft.com/office/drawing/2014/main" id="{FF54383E-01E8-0EB3-101D-79830070832B}"/>
              </a:ext>
            </a:extLst>
          </p:cNvPr>
          <p:cNvSpPr txBox="1"/>
          <p:nvPr/>
        </p:nvSpPr>
        <p:spPr>
          <a:xfrm>
            <a:off x="608012" y="4922628"/>
            <a:ext cx="10515600" cy="646331"/>
          </a:xfrm>
          <a:prstGeom prst="rect">
            <a:avLst/>
          </a:prstGeom>
          <a:noFill/>
        </p:spPr>
        <p:txBody>
          <a:bodyPr wrap="square">
            <a:spAutoFit/>
          </a:bodyPr>
          <a:lstStyle/>
          <a:p>
            <a:r>
              <a:rPr lang="en-US" altLang="zh-CN" dirty="0">
                <a:solidFill>
                  <a:schemeClr val="tx1">
                    <a:lumMod val="65000"/>
                    <a:lumOff val="35000"/>
                  </a:schemeClr>
                </a:solidFill>
                <a:latin typeface="Trebuchet MS" panose="020B0603020202020204" pitchFamily="34" charset="0"/>
                <a:ea typeface="+mn-lt"/>
                <a:cs typeface="+mn-lt"/>
              </a:rPr>
              <a:t>[1] (EuroSys18) Information rich flow record generation on commodity switches.</a:t>
            </a:r>
          </a:p>
          <a:p>
            <a:r>
              <a:rPr lang="en-US" altLang="zh-CN" dirty="0">
                <a:solidFill>
                  <a:schemeClr val="tx1">
                    <a:lumMod val="65000"/>
                    <a:lumOff val="35000"/>
                  </a:schemeClr>
                </a:solidFill>
                <a:latin typeface="Trebuchet MS" panose="020B0603020202020204" pitchFamily="34" charset="0"/>
                <a:ea typeface="+mn-lt"/>
                <a:cs typeface="+mn-lt"/>
              </a:rPr>
              <a:t>[2] (SigMetric24)</a:t>
            </a:r>
            <a:r>
              <a:rPr lang="zh-CN" altLang="en-US" dirty="0">
                <a:solidFill>
                  <a:schemeClr val="tx1">
                    <a:lumMod val="65000"/>
                    <a:lumOff val="35000"/>
                  </a:schemeClr>
                </a:solidFill>
                <a:latin typeface="Trebuchet MS" panose="020B0603020202020204" pitchFamily="34" charset="0"/>
                <a:ea typeface="+mn-lt"/>
                <a:cs typeface="+mn-lt"/>
              </a:rPr>
              <a:t> </a:t>
            </a:r>
            <a:r>
              <a:rPr lang="en" altLang="zh-CN" dirty="0">
                <a:solidFill>
                  <a:schemeClr val="tx1">
                    <a:lumMod val="65000"/>
                    <a:lumOff val="35000"/>
                  </a:schemeClr>
                </a:solidFill>
                <a:latin typeface="Trebuchet MS" panose="020B0603020202020204" pitchFamily="34" charset="0"/>
                <a:ea typeface="+mn-lt"/>
                <a:cs typeface="+mn-lt"/>
              </a:rPr>
              <a:t>Lightweight Acquisition and Ranging of Flows in the Data Plane</a:t>
            </a:r>
            <a:r>
              <a:rPr lang="en-US" altLang="zh-CN" dirty="0">
                <a:solidFill>
                  <a:schemeClr val="tx1">
                    <a:lumMod val="65000"/>
                    <a:lumOff val="35000"/>
                  </a:schemeClr>
                </a:solidFill>
                <a:latin typeface="Trebuchet MS" panose="020B0603020202020204" pitchFamily="34" charset="0"/>
                <a:ea typeface="+mn-lt"/>
                <a:cs typeface="+mn-lt"/>
              </a:rPr>
              <a:t>.</a:t>
            </a:r>
            <a:endParaRPr lang="en" altLang="zh-CN" dirty="0">
              <a:solidFill>
                <a:schemeClr val="tx1">
                  <a:lumMod val="65000"/>
                  <a:lumOff val="35000"/>
                </a:schemeClr>
              </a:solidFill>
              <a:latin typeface="Trebuchet MS" panose="020B0603020202020204" pitchFamily="34" charset="0"/>
              <a:ea typeface="+mn-lt"/>
              <a:cs typeface="+mn-lt"/>
            </a:endParaRPr>
          </a:p>
        </p:txBody>
      </p:sp>
    </p:spTree>
    <p:extLst>
      <p:ext uri="{BB962C8B-B14F-4D97-AF65-F5344CB8AC3E}">
        <p14:creationId xmlns:p14="http://schemas.microsoft.com/office/powerpoint/2010/main" val="17736557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D7683A-2ABB-702A-8F67-A8F3E820B698}"/>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22A6AE71-E167-5283-67FE-CFAAE497D0D2}"/>
              </a:ext>
            </a:extLst>
          </p:cNvPr>
          <p:cNvSpPr>
            <a:spLocks noGrp="1"/>
          </p:cNvSpPr>
          <p:nvPr>
            <p:ph type="sldNum" sz="quarter" idx="12"/>
          </p:nvPr>
        </p:nvSpPr>
        <p:spPr/>
        <p:txBody>
          <a:bodyPr/>
          <a:lstStyle/>
          <a:p>
            <a:fld id="{49AE70B2-8BF9-45C0-BB95-33D1B9D3A854}" type="slidenum">
              <a:rPr lang="zh-CN" altLang="en-US" smtClean="0"/>
              <a:t>13</a:t>
            </a:fld>
            <a:endParaRPr lang="zh-CN" altLang="en-US" dirty="0"/>
          </a:p>
        </p:txBody>
      </p:sp>
      <p:sp>
        <p:nvSpPr>
          <p:cNvPr id="5" name="标题 4">
            <a:extLst>
              <a:ext uri="{FF2B5EF4-FFF2-40B4-BE49-F238E27FC236}">
                <a16:creationId xmlns:a16="http://schemas.microsoft.com/office/drawing/2014/main" id="{88541F76-3D15-222D-A85D-085B0E2734C3}"/>
              </a:ext>
            </a:extLst>
          </p:cNvPr>
          <p:cNvSpPr>
            <a:spLocks noGrp="1"/>
          </p:cNvSpPr>
          <p:nvPr>
            <p:ph type="title"/>
          </p:nvPr>
        </p:nvSpPr>
        <p:spPr/>
        <p:txBody>
          <a:bodyPr>
            <a:normAutofit/>
          </a:bodyPr>
          <a:lstStyle/>
          <a:p>
            <a:r>
              <a:rPr lang="en-US" altLang="zh-CN" dirty="0">
                <a:solidFill>
                  <a:srgbClr val="000000"/>
                </a:solidFill>
                <a:latin typeface="Century Gothic" panose="020B0502020202020204" pitchFamily="34" charset="0"/>
                <a:ea typeface="微软雅黑" panose="020B0503020204020204" pitchFamily="34" charset="-122"/>
                <a:cs typeface="Arial" panose="020B0604020202020204"/>
              </a:rPr>
              <a:t>State-of-the-art FC is Flawed</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sp>
        <p:nvSpPr>
          <p:cNvPr id="9" name="矩形 8">
            <a:extLst>
              <a:ext uri="{FF2B5EF4-FFF2-40B4-BE49-F238E27FC236}">
                <a16:creationId xmlns:a16="http://schemas.microsoft.com/office/drawing/2014/main" id="{60E3976E-6943-F431-1B7C-BD00A88F9B8A}"/>
              </a:ext>
            </a:extLst>
          </p:cNvPr>
          <p:cNvSpPr/>
          <p:nvPr/>
        </p:nvSpPr>
        <p:spPr>
          <a:xfrm>
            <a:off x="608012" y="1529605"/>
            <a:ext cx="10884524" cy="830997"/>
          </a:xfrm>
          <a:prstGeom prst="rect">
            <a:avLst/>
          </a:prstGeom>
        </p:spPr>
        <p:txBody>
          <a:bodyPr wrap="square" lIns="91440" tIns="45720" rIns="91440" bIns="45720" anchor="t">
            <a:spAutoFit/>
          </a:bodyPr>
          <a:lstStyle/>
          <a:p>
            <a:r>
              <a:rPr lang="en-US" altLang="zh-CN" sz="2400" b="1" i="1" dirty="0">
                <a:latin typeface="Trebuchet MS" panose="020B0603020202020204" pitchFamily="34" charset="0"/>
                <a:ea typeface="+mn-lt"/>
                <a:cs typeface="+mn-lt"/>
              </a:rPr>
              <a:t>BFC@NSDI22</a:t>
            </a:r>
            <a:r>
              <a:rPr lang="en-US" altLang="zh-CN" sz="2400" dirty="0">
                <a:latin typeface="Trebuchet MS" panose="020B0603020202020204" pitchFamily="34" charset="0"/>
                <a:ea typeface="+mn-lt"/>
                <a:cs typeface="+mn-lt"/>
              </a:rPr>
              <a:t>: Vulnerable and background flows sharing the same queue with </a:t>
            </a:r>
            <a:r>
              <a:rPr lang="en-US" altLang="zh-CN" sz="2400" dirty="0" err="1">
                <a:latin typeface="Trebuchet MS" panose="020B0603020202020204" pitchFamily="34" charset="0"/>
                <a:ea typeface="+mn-lt"/>
                <a:cs typeface="+mn-lt"/>
              </a:rPr>
              <a:t>incast</a:t>
            </a:r>
            <a:r>
              <a:rPr lang="en-US" altLang="zh-CN" sz="2400" dirty="0">
                <a:latin typeface="Trebuchet MS" panose="020B0603020202020204" pitchFamily="34" charset="0"/>
                <a:ea typeface="+mn-lt"/>
                <a:cs typeface="+mn-lt"/>
              </a:rPr>
              <a:t> flows are severely hurt.</a:t>
            </a:r>
          </a:p>
        </p:txBody>
      </p:sp>
      <p:pic>
        <p:nvPicPr>
          <p:cNvPr id="4" name="图片 3">
            <a:extLst>
              <a:ext uri="{FF2B5EF4-FFF2-40B4-BE49-F238E27FC236}">
                <a16:creationId xmlns:a16="http://schemas.microsoft.com/office/drawing/2014/main" id="{3C39CE1E-33E3-7577-4C7A-EADC6CA52AF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870918" y="2593141"/>
            <a:ext cx="5972257" cy="3228005"/>
          </a:xfrm>
          <a:prstGeom prst="rect">
            <a:avLst/>
          </a:prstGeom>
        </p:spPr>
      </p:pic>
      <p:sp>
        <p:nvSpPr>
          <p:cNvPr id="2" name="矩形 1">
            <a:extLst>
              <a:ext uri="{FF2B5EF4-FFF2-40B4-BE49-F238E27FC236}">
                <a16:creationId xmlns:a16="http://schemas.microsoft.com/office/drawing/2014/main" id="{F2F171A2-DD2D-E2B1-7CCA-2D60CF683D6A}"/>
              </a:ext>
            </a:extLst>
          </p:cNvPr>
          <p:cNvSpPr/>
          <p:nvPr/>
        </p:nvSpPr>
        <p:spPr>
          <a:xfrm>
            <a:off x="5015948" y="4502727"/>
            <a:ext cx="3310634" cy="692728"/>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505948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8C6E00-0C33-E139-0B0B-FA0D4A913450}"/>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AA82356F-EA33-37CC-6EED-A2CA68D88901}"/>
              </a:ext>
            </a:extLst>
          </p:cNvPr>
          <p:cNvSpPr>
            <a:spLocks noGrp="1"/>
          </p:cNvSpPr>
          <p:nvPr>
            <p:ph type="sldNum" sz="quarter" idx="12"/>
          </p:nvPr>
        </p:nvSpPr>
        <p:spPr/>
        <p:txBody>
          <a:bodyPr/>
          <a:lstStyle/>
          <a:p>
            <a:fld id="{49AE70B2-8BF9-45C0-BB95-33D1B9D3A854}" type="slidenum">
              <a:rPr lang="zh-CN" altLang="en-US" smtClean="0"/>
              <a:t>14</a:t>
            </a:fld>
            <a:endParaRPr lang="zh-CN" altLang="en-US" dirty="0"/>
          </a:p>
        </p:txBody>
      </p:sp>
      <p:sp>
        <p:nvSpPr>
          <p:cNvPr id="5" name="标题 4">
            <a:extLst>
              <a:ext uri="{FF2B5EF4-FFF2-40B4-BE49-F238E27FC236}">
                <a16:creationId xmlns:a16="http://schemas.microsoft.com/office/drawing/2014/main" id="{6991B672-B6DC-CBF2-8C80-518CA99991D0}"/>
              </a:ext>
            </a:extLst>
          </p:cNvPr>
          <p:cNvSpPr>
            <a:spLocks noGrp="1"/>
          </p:cNvSpPr>
          <p:nvPr>
            <p:ph type="title"/>
          </p:nvPr>
        </p:nvSpPr>
        <p:spPr/>
        <p:txBody>
          <a:bodyPr>
            <a:normAutofit/>
          </a:bodyPr>
          <a:lstStyle/>
          <a:p>
            <a:r>
              <a:rPr lang="en-US" altLang="zh-CN" dirty="0">
                <a:solidFill>
                  <a:srgbClr val="000000"/>
                </a:solidFill>
                <a:latin typeface="Century Gothic" panose="020B0502020202020204" pitchFamily="34" charset="0"/>
                <a:ea typeface="微软雅黑" panose="020B0503020204020204" pitchFamily="34" charset="-122"/>
                <a:cs typeface="Arial" panose="020B0604020202020204"/>
              </a:rPr>
              <a:t>State-of-the-art FC is Flawed</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sp>
        <p:nvSpPr>
          <p:cNvPr id="9" name="矩形 8">
            <a:extLst>
              <a:ext uri="{FF2B5EF4-FFF2-40B4-BE49-F238E27FC236}">
                <a16:creationId xmlns:a16="http://schemas.microsoft.com/office/drawing/2014/main" id="{BF46E61F-CB3A-23FC-21D1-9012FF511346}"/>
              </a:ext>
            </a:extLst>
          </p:cNvPr>
          <p:cNvSpPr/>
          <p:nvPr/>
        </p:nvSpPr>
        <p:spPr>
          <a:xfrm>
            <a:off x="608012" y="1529605"/>
            <a:ext cx="10884524" cy="830997"/>
          </a:xfrm>
          <a:prstGeom prst="rect">
            <a:avLst/>
          </a:prstGeom>
        </p:spPr>
        <p:txBody>
          <a:bodyPr wrap="square" lIns="91440" tIns="45720" rIns="91440" bIns="45720" anchor="t">
            <a:spAutoFit/>
          </a:bodyPr>
          <a:lstStyle/>
          <a:p>
            <a:r>
              <a:rPr lang="en-US" altLang="zh-CN" sz="2400" b="1" i="1" dirty="0">
                <a:latin typeface="Trebuchet MS" panose="020B0603020202020204" pitchFamily="34" charset="0"/>
                <a:ea typeface="+mn-lt"/>
                <a:cs typeface="+mn-lt"/>
              </a:rPr>
              <a:t>BFC@NSDI22</a:t>
            </a:r>
            <a:r>
              <a:rPr lang="en-US" altLang="zh-CN" sz="2400" dirty="0">
                <a:latin typeface="Trebuchet MS" panose="020B0603020202020204" pitchFamily="34" charset="0"/>
                <a:ea typeface="+mn-lt"/>
                <a:cs typeface="+mn-lt"/>
              </a:rPr>
              <a:t>: Vulnerable and background flows sharing the same queue with </a:t>
            </a:r>
            <a:r>
              <a:rPr lang="en-US" altLang="zh-CN" sz="2400" dirty="0" err="1">
                <a:latin typeface="Trebuchet MS" panose="020B0603020202020204" pitchFamily="34" charset="0"/>
                <a:ea typeface="+mn-lt"/>
                <a:cs typeface="+mn-lt"/>
              </a:rPr>
              <a:t>incast</a:t>
            </a:r>
            <a:r>
              <a:rPr lang="en-US" altLang="zh-CN" sz="2400" dirty="0">
                <a:latin typeface="Trebuchet MS" panose="020B0603020202020204" pitchFamily="34" charset="0"/>
                <a:ea typeface="+mn-lt"/>
                <a:cs typeface="+mn-lt"/>
              </a:rPr>
              <a:t> flows are severely hurt.</a:t>
            </a:r>
          </a:p>
        </p:txBody>
      </p:sp>
      <p:pic>
        <p:nvPicPr>
          <p:cNvPr id="4" name="图片 3">
            <a:extLst>
              <a:ext uri="{FF2B5EF4-FFF2-40B4-BE49-F238E27FC236}">
                <a16:creationId xmlns:a16="http://schemas.microsoft.com/office/drawing/2014/main" id="{148F0937-C2D4-9088-86CF-C2595D44A9EC}"/>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2870918" y="2593141"/>
            <a:ext cx="5972257" cy="3228005"/>
          </a:xfrm>
          <a:prstGeom prst="rect">
            <a:avLst/>
          </a:prstGeom>
        </p:spPr>
      </p:pic>
      <p:sp>
        <p:nvSpPr>
          <p:cNvPr id="2" name="矩形 1">
            <a:extLst>
              <a:ext uri="{FF2B5EF4-FFF2-40B4-BE49-F238E27FC236}">
                <a16:creationId xmlns:a16="http://schemas.microsoft.com/office/drawing/2014/main" id="{E282BCEE-BA8D-E12E-C760-5E9CA1A0A5A4}"/>
              </a:ext>
            </a:extLst>
          </p:cNvPr>
          <p:cNvSpPr/>
          <p:nvPr/>
        </p:nvSpPr>
        <p:spPr>
          <a:xfrm>
            <a:off x="0" y="0"/>
            <a:ext cx="12192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a:extLst>
              <a:ext uri="{FF2B5EF4-FFF2-40B4-BE49-F238E27FC236}">
                <a16:creationId xmlns:a16="http://schemas.microsoft.com/office/drawing/2014/main" id="{C9AABB1D-F1ED-557D-6699-F06862503684}"/>
              </a:ext>
            </a:extLst>
          </p:cNvPr>
          <p:cNvSpPr/>
          <p:nvPr/>
        </p:nvSpPr>
        <p:spPr>
          <a:xfrm>
            <a:off x="0" y="2413021"/>
            <a:ext cx="12192000" cy="197005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标题 1">
            <a:extLst>
              <a:ext uri="{FF2B5EF4-FFF2-40B4-BE49-F238E27FC236}">
                <a16:creationId xmlns:a16="http://schemas.microsoft.com/office/drawing/2014/main" id="{60BAD203-1A90-8F00-6FF5-53F621335467}"/>
              </a:ext>
            </a:extLst>
          </p:cNvPr>
          <p:cNvSpPr txBox="1"/>
          <p:nvPr/>
        </p:nvSpPr>
        <p:spPr>
          <a:xfrm>
            <a:off x="1095840" y="2477028"/>
            <a:ext cx="10745618" cy="1843989"/>
          </a:xfrm>
          <a:prstGeom prst="rect">
            <a:avLst/>
          </a:prstGeom>
        </p:spPr>
        <p:txBody>
          <a:bodyPr vert="horz" lIns="90170" tIns="46990" rIns="90170" bIns="46990" rtlCol="0" anchor="ctr" anchorCtr="0">
            <a:normAutofit fontScale="97500"/>
          </a:bodyPr>
          <a:lstStyle>
            <a:lvl1pPr algn="l" defTabSz="914400" rtl="0" eaLnBrk="1" fontAlgn="auto" latinLnBrk="0" hangingPunct="1">
              <a:lnSpc>
                <a:spcPct val="100000"/>
              </a:lnSpc>
              <a:spcBef>
                <a:spcPct val="0"/>
              </a:spcBef>
              <a:buNone/>
              <a:defRPr sz="32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lgn="ctr"/>
            <a:r>
              <a:rPr lang="en-US" altLang="zh-CN" sz="4000" b="0" spc="0" dirty="0">
                <a:solidFill>
                  <a:schemeClr val="tx1"/>
                </a:solidFill>
                <a:latin typeface="Rockwell" panose="02060603020205020403" pitchFamily="18" charset="0"/>
                <a:ea typeface="微软雅黑" panose="020B0503020204020204" pitchFamily="34" charset="-122"/>
                <a:cs typeface="Arial" panose="020B0604020202020204"/>
              </a:rPr>
              <a:t>How to </a:t>
            </a:r>
            <a:r>
              <a:rPr lang="en-US" altLang="zh-CN" sz="4000" b="0" spc="0" dirty="0">
                <a:solidFill>
                  <a:srgbClr val="7030A0"/>
                </a:solidFill>
                <a:latin typeface="Rockwell" panose="02060603020205020403" pitchFamily="18" charset="0"/>
                <a:ea typeface="微软雅黑" panose="020B0503020204020204" pitchFamily="34" charset="-122"/>
                <a:cs typeface="Arial" panose="020B0604020202020204"/>
              </a:rPr>
              <a:t>eliminate HOL blocking </a:t>
            </a:r>
            <a:r>
              <a:rPr lang="en-US" altLang="zh-CN" sz="4000" b="0" spc="0" dirty="0">
                <a:solidFill>
                  <a:schemeClr val="tx1"/>
                </a:solidFill>
                <a:latin typeface="Rockwell" panose="02060603020205020403" pitchFamily="18" charset="0"/>
                <a:ea typeface="微软雅黑" panose="020B0503020204020204" pitchFamily="34" charset="-122"/>
                <a:cs typeface="Arial" panose="020B0604020202020204"/>
              </a:rPr>
              <a:t>caused by </a:t>
            </a:r>
          </a:p>
          <a:p>
            <a:pPr algn="ctr"/>
            <a:r>
              <a:rPr lang="en-US" altLang="zh-CN" sz="4000" b="0" spc="0" dirty="0">
                <a:solidFill>
                  <a:schemeClr val="tx1"/>
                </a:solidFill>
                <a:latin typeface="Rockwell" panose="02060603020205020403" pitchFamily="18" charset="0"/>
                <a:ea typeface="微软雅黑" panose="020B0503020204020204" pitchFamily="34" charset="-122"/>
                <a:cs typeface="Arial" panose="020B0604020202020204"/>
              </a:rPr>
              <a:t>flow control in the </a:t>
            </a:r>
            <a:r>
              <a:rPr lang="en-US" altLang="zh-CN" sz="4000" b="0" spc="0" dirty="0">
                <a:solidFill>
                  <a:srgbClr val="7030A0"/>
                </a:solidFill>
                <a:latin typeface="Rockwell" panose="02060603020205020403" pitchFamily="18" charset="0"/>
                <a:ea typeface="微软雅黑" panose="020B0503020204020204" pitchFamily="34" charset="-122"/>
                <a:cs typeface="Arial" panose="020B0604020202020204"/>
              </a:rPr>
              <a:t>most cost-effective </a:t>
            </a:r>
            <a:r>
              <a:rPr lang="en-US" altLang="zh-CN" sz="4000" b="0" spc="0" dirty="0">
                <a:solidFill>
                  <a:schemeClr val="tx1"/>
                </a:solidFill>
                <a:latin typeface="Rockwell" panose="02060603020205020403" pitchFamily="18" charset="0"/>
                <a:ea typeface="微软雅黑" panose="020B0503020204020204" pitchFamily="34" charset="-122"/>
                <a:cs typeface="Arial" panose="020B0604020202020204"/>
              </a:rPr>
              <a:t>way</a:t>
            </a:r>
          </a:p>
        </p:txBody>
      </p:sp>
      <p:pic>
        <p:nvPicPr>
          <p:cNvPr id="8" name="图形 7">
            <a:extLst>
              <a:ext uri="{FF2B5EF4-FFF2-40B4-BE49-F238E27FC236}">
                <a16:creationId xmlns:a16="http://schemas.microsoft.com/office/drawing/2014/main" id="{D737D723-7E96-EEE9-9949-15EC2E58E2D9}"/>
              </a:ext>
            </a:extLst>
          </p:cNvPr>
          <p:cNvPicPr>
            <a:picLocks noChangeAspect="1"/>
          </p:cNvPicPr>
          <p:nvPr/>
        </p:nvPicPr>
        <p:blipFill>
          <a:blip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1576" y="2839159"/>
            <a:ext cx="1053525" cy="1117780"/>
          </a:xfrm>
          <a:prstGeom prst="rect">
            <a:avLst/>
          </a:prstGeom>
        </p:spPr>
      </p:pic>
    </p:spTree>
    <p:extLst>
      <p:ext uri="{BB962C8B-B14F-4D97-AF65-F5344CB8AC3E}">
        <p14:creationId xmlns:p14="http://schemas.microsoft.com/office/powerpoint/2010/main" val="3735686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A100A1-1636-16DB-C6E1-892ED2021F48}"/>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A8BAA430-29E8-4F47-9EBA-CD0928BD05F8}"/>
              </a:ext>
            </a:extLst>
          </p:cNvPr>
          <p:cNvSpPr>
            <a:spLocks noGrp="1"/>
          </p:cNvSpPr>
          <p:nvPr>
            <p:ph type="sldNum" sz="quarter" idx="12"/>
          </p:nvPr>
        </p:nvSpPr>
        <p:spPr/>
        <p:txBody>
          <a:bodyPr/>
          <a:lstStyle/>
          <a:p>
            <a:fld id="{49AE70B2-8BF9-45C0-BB95-33D1B9D3A854}" type="slidenum">
              <a:rPr lang="zh-CN" altLang="en-US" smtClean="0"/>
              <a:t>15</a:t>
            </a:fld>
            <a:endParaRPr lang="zh-CN" altLang="en-US" dirty="0"/>
          </a:p>
        </p:txBody>
      </p:sp>
      <p:sp>
        <p:nvSpPr>
          <p:cNvPr id="5" name="标题 4">
            <a:extLst>
              <a:ext uri="{FF2B5EF4-FFF2-40B4-BE49-F238E27FC236}">
                <a16:creationId xmlns:a16="http://schemas.microsoft.com/office/drawing/2014/main" id="{210CFD80-192E-5477-C276-DD79ECF67B2F}"/>
              </a:ext>
            </a:extLst>
          </p:cNvPr>
          <p:cNvSpPr>
            <a:spLocks noGrp="1"/>
          </p:cNvSpPr>
          <p:nvPr>
            <p:ph type="title"/>
          </p:nvPr>
        </p:nvSpPr>
        <p:spPr/>
        <p:txBody>
          <a:bodyPr>
            <a:normAutofit/>
          </a:bodyPr>
          <a:lstStyle/>
          <a:p>
            <a:r>
              <a:rPr lang="en-US" altLang="zh-CN" dirty="0">
                <a:solidFill>
                  <a:srgbClr val="000000"/>
                </a:solidFill>
                <a:cs typeface="Arial" panose="020B0604020202020204"/>
              </a:rPr>
              <a:t>We Need a Better Control Granularity for Per-hop FC</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sp>
        <p:nvSpPr>
          <p:cNvPr id="10" name="文本框 9">
            <a:extLst>
              <a:ext uri="{FF2B5EF4-FFF2-40B4-BE49-F238E27FC236}">
                <a16:creationId xmlns:a16="http://schemas.microsoft.com/office/drawing/2014/main" id="{2808A5A1-BE81-E345-48B6-515642493E4D}"/>
              </a:ext>
            </a:extLst>
          </p:cNvPr>
          <p:cNvSpPr txBox="1"/>
          <p:nvPr/>
        </p:nvSpPr>
        <p:spPr>
          <a:xfrm>
            <a:off x="674064" y="2009620"/>
            <a:ext cx="4883917" cy="830997"/>
          </a:xfrm>
          <a:prstGeom prst="rect">
            <a:avLst/>
          </a:prstGeom>
          <a:noFill/>
        </p:spPr>
        <p:txBody>
          <a:bodyPr wrap="square">
            <a:spAutoFit/>
          </a:bodyPr>
          <a:lstStyle/>
          <a:p>
            <a:r>
              <a:rPr lang="en-US" altLang="zh-CN" sz="2400" dirty="0">
                <a:latin typeface="Trebuchet MS" panose="020B0603020202020204" pitchFamily="34" charset="0"/>
                <a:ea typeface="+mn-lt"/>
                <a:cs typeface="+mn-lt"/>
              </a:rPr>
              <a:t>PFC’s control granularity: </a:t>
            </a:r>
          </a:p>
          <a:p>
            <a:r>
              <a:rPr lang="en-US" altLang="zh-CN" sz="2400" dirty="0">
                <a:latin typeface="Trebuchet MS" panose="020B0603020202020204" pitchFamily="34" charset="0"/>
                <a:ea typeface="+mn-lt"/>
                <a:cs typeface="+mn-lt"/>
              </a:rPr>
              <a:t>control the entire priority queue.</a:t>
            </a:r>
          </a:p>
        </p:txBody>
      </p:sp>
      <p:sp>
        <p:nvSpPr>
          <p:cNvPr id="14" name="箭头: 右 13">
            <a:extLst>
              <a:ext uri="{FF2B5EF4-FFF2-40B4-BE49-F238E27FC236}">
                <a16:creationId xmlns:a16="http://schemas.microsoft.com/office/drawing/2014/main" id="{A52620C5-AC4B-9820-FA2F-0C889478E9FB}"/>
              </a:ext>
            </a:extLst>
          </p:cNvPr>
          <p:cNvSpPr/>
          <p:nvPr/>
        </p:nvSpPr>
        <p:spPr>
          <a:xfrm>
            <a:off x="5980736" y="2268254"/>
            <a:ext cx="1266975" cy="313728"/>
          </a:xfrm>
          <a:prstGeom prst="rightArrow">
            <a:avLst/>
          </a:prstGeom>
          <a:noFill/>
          <a:ln w="3810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5" name="矩形 14">
            <a:extLst>
              <a:ext uri="{FF2B5EF4-FFF2-40B4-BE49-F238E27FC236}">
                <a16:creationId xmlns:a16="http://schemas.microsoft.com/office/drawing/2014/main" id="{55A86085-CDC3-C217-9E1B-F3B4303790CD}"/>
              </a:ext>
            </a:extLst>
          </p:cNvPr>
          <p:cNvSpPr/>
          <p:nvPr/>
        </p:nvSpPr>
        <p:spPr>
          <a:xfrm>
            <a:off x="7504586" y="2194285"/>
            <a:ext cx="3360067" cy="461665"/>
          </a:xfrm>
          <a:prstGeom prst="rect">
            <a:avLst/>
          </a:prstGeom>
        </p:spPr>
        <p:txBody>
          <a:bodyPr wrap="square" lIns="91440" tIns="45720" rIns="91440" bIns="45720" anchor="t">
            <a:spAutoFit/>
          </a:bodyPr>
          <a:lstStyle/>
          <a:p>
            <a:r>
              <a:rPr lang="en-US" altLang="zh-CN" sz="2400" dirty="0">
                <a:latin typeface="Trebuchet MS" panose="020B0603020202020204" pitchFamily="34" charset="0"/>
                <a:ea typeface="+mn-lt"/>
                <a:cs typeface="+mn-lt"/>
              </a:rPr>
              <a:t>Head-of-line blocking.</a:t>
            </a:r>
          </a:p>
        </p:txBody>
      </p:sp>
      <p:sp>
        <p:nvSpPr>
          <p:cNvPr id="16" name="文本框 15">
            <a:extLst>
              <a:ext uri="{FF2B5EF4-FFF2-40B4-BE49-F238E27FC236}">
                <a16:creationId xmlns:a16="http://schemas.microsoft.com/office/drawing/2014/main" id="{A095902F-DD04-06B1-10C0-29AB545D0A28}"/>
              </a:ext>
            </a:extLst>
          </p:cNvPr>
          <p:cNvSpPr txBox="1"/>
          <p:nvPr/>
        </p:nvSpPr>
        <p:spPr>
          <a:xfrm>
            <a:off x="674064" y="3379373"/>
            <a:ext cx="5421936" cy="830997"/>
          </a:xfrm>
          <a:prstGeom prst="rect">
            <a:avLst/>
          </a:prstGeom>
          <a:noFill/>
        </p:spPr>
        <p:txBody>
          <a:bodyPr wrap="square">
            <a:spAutoFit/>
          </a:bodyPr>
          <a:lstStyle/>
          <a:p>
            <a:r>
              <a:rPr lang="en-US" altLang="zh-CN" sz="2400" dirty="0">
                <a:latin typeface="Trebuchet MS" panose="020B0603020202020204" pitchFamily="34" charset="0"/>
                <a:ea typeface="+mn-lt"/>
                <a:cs typeface="+mn-lt"/>
              </a:rPr>
              <a:t>Per-flow-queue’s</a:t>
            </a:r>
            <a:r>
              <a:rPr lang="zh-CN" altLang="en-US" sz="2400" dirty="0">
                <a:latin typeface="Trebuchet MS" panose="020B0603020202020204" pitchFamily="34" charset="0"/>
                <a:ea typeface="+mn-lt"/>
                <a:cs typeface="+mn-lt"/>
              </a:rPr>
              <a:t> </a:t>
            </a:r>
            <a:r>
              <a:rPr lang="en-US" altLang="zh-CN" sz="2400" dirty="0">
                <a:latin typeface="Trebuchet MS" panose="020B0603020202020204" pitchFamily="34" charset="0"/>
                <a:ea typeface="+mn-lt"/>
                <a:cs typeface="+mn-lt"/>
              </a:rPr>
              <a:t>control granularity: control at the flow granularity.</a:t>
            </a:r>
          </a:p>
        </p:txBody>
      </p:sp>
      <p:sp>
        <p:nvSpPr>
          <p:cNvPr id="18" name="箭头: 右 17">
            <a:extLst>
              <a:ext uri="{FF2B5EF4-FFF2-40B4-BE49-F238E27FC236}">
                <a16:creationId xmlns:a16="http://schemas.microsoft.com/office/drawing/2014/main" id="{0A25D6CC-C6A3-A2A0-A60F-683976606C63}"/>
              </a:ext>
            </a:extLst>
          </p:cNvPr>
          <p:cNvSpPr/>
          <p:nvPr/>
        </p:nvSpPr>
        <p:spPr>
          <a:xfrm>
            <a:off x="5980736" y="3638007"/>
            <a:ext cx="1266975" cy="313728"/>
          </a:xfrm>
          <a:prstGeom prst="rightArrow">
            <a:avLst/>
          </a:prstGeom>
          <a:noFill/>
          <a:ln w="3810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9" name="矩形 18">
            <a:extLst>
              <a:ext uri="{FF2B5EF4-FFF2-40B4-BE49-F238E27FC236}">
                <a16:creationId xmlns:a16="http://schemas.microsoft.com/office/drawing/2014/main" id="{8E8F5038-590A-5C45-FBBA-5B4F0CAADF4D}"/>
              </a:ext>
            </a:extLst>
          </p:cNvPr>
          <p:cNvSpPr/>
          <p:nvPr/>
        </p:nvSpPr>
        <p:spPr>
          <a:xfrm>
            <a:off x="7504586" y="3564038"/>
            <a:ext cx="3360067" cy="461665"/>
          </a:xfrm>
          <a:prstGeom prst="rect">
            <a:avLst/>
          </a:prstGeom>
        </p:spPr>
        <p:txBody>
          <a:bodyPr wrap="square" lIns="91440" tIns="45720" rIns="91440" bIns="45720" anchor="t">
            <a:spAutoFit/>
          </a:bodyPr>
          <a:lstStyle/>
          <a:p>
            <a:r>
              <a:rPr lang="en-US" altLang="zh-CN" sz="2400" dirty="0">
                <a:latin typeface="Trebuchet MS" panose="020B0603020202020204" pitchFamily="34" charset="0"/>
                <a:ea typeface="+mn-lt"/>
                <a:cs typeface="+mn-lt"/>
              </a:rPr>
              <a:t>Non-scalable.</a:t>
            </a:r>
          </a:p>
        </p:txBody>
      </p:sp>
      <p:sp>
        <p:nvSpPr>
          <p:cNvPr id="20" name="文本框 19">
            <a:extLst>
              <a:ext uri="{FF2B5EF4-FFF2-40B4-BE49-F238E27FC236}">
                <a16:creationId xmlns:a16="http://schemas.microsoft.com/office/drawing/2014/main" id="{7AB19A44-E62F-D3B0-DA5F-D9B10D856BF5}"/>
              </a:ext>
            </a:extLst>
          </p:cNvPr>
          <p:cNvSpPr txBox="1"/>
          <p:nvPr/>
        </p:nvSpPr>
        <p:spPr>
          <a:xfrm>
            <a:off x="674064" y="4911740"/>
            <a:ext cx="5421936" cy="461665"/>
          </a:xfrm>
          <a:prstGeom prst="rect">
            <a:avLst/>
          </a:prstGeom>
          <a:noFill/>
        </p:spPr>
        <p:txBody>
          <a:bodyPr wrap="square">
            <a:spAutoFit/>
          </a:bodyPr>
          <a:lstStyle/>
          <a:p>
            <a:r>
              <a:rPr lang="en-US" altLang="zh-CN" sz="2400" b="1" dirty="0">
                <a:solidFill>
                  <a:srgbClr val="7030A0"/>
                </a:solidFill>
                <a:latin typeface="Trebuchet MS" panose="020B0603020202020204" pitchFamily="34" charset="0"/>
                <a:ea typeface="+mn-lt"/>
                <a:cs typeface="+mn-lt"/>
              </a:rPr>
              <a:t>A</a:t>
            </a:r>
            <a:r>
              <a:rPr lang="zh-CN" altLang="en-US" sz="2400" b="1" dirty="0">
                <a:solidFill>
                  <a:srgbClr val="7030A0"/>
                </a:solidFill>
                <a:latin typeface="Trebuchet MS" panose="020B0603020202020204" pitchFamily="34" charset="0"/>
                <a:ea typeface="+mn-lt"/>
                <a:cs typeface="+mn-lt"/>
              </a:rPr>
              <a:t> </a:t>
            </a:r>
            <a:r>
              <a:rPr lang="en-US" altLang="zh-CN" sz="2400" b="1" dirty="0">
                <a:solidFill>
                  <a:srgbClr val="7030A0"/>
                </a:solidFill>
                <a:latin typeface="Trebuchet MS" panose="020B0603020202020204" pitchFamily="34" charset="0"/>
                <a:ea typeface="+mn-lt"/>
                <a:cs typeface="+mn-lt"/>
              </a:rPr>
              <a:t>better control granularity? </a:t>
            </a:r>
          </a:p>
        </p:txBody>
      </p:sp>
      <p:sp>
        <p:nvSpPr>
          <p:cNvPr id="21" name="箭头: 右 20">
            <a:extLst>
              <a:ext uri="{FF2B5EF4-FFF2-40B4-BE49-F238E27FC236}">
                <a16:creationId xmlns:a16="http://schemas.microsoft.com/office/drawing/2014/main" id="{B5D8EA31-0D05-9E29-CB56-FC996BDB8363}"/>
              </a:ext>
            </a:extLst>
          </p:cNvPr>
          <p:cNvSpPr/>
          <p:nvPr/>
        </p:nvSpPr>
        <p:spPr>
          <a:xfrm>
            <a:off x="5980736" y="4985709"/>
            <a:ext cx="1266975" cy="313728"/>
          </a:xfrm>
          <a:prstGeom prst="rightArrow">
            <a:avLst/>
          </a:prstGeom>
          <a:noFill/>
          <a:ln w="381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24" name="矩形 23">
            <a:extLst>
              <a:ext uri="{FF2B5EF4-FFF2-40B4-BE49-F238E27FC236}">
                <a16:creationId xmlns:a16="http://schemas.microsoft.com/office/drawing/2014/main" id="{BAE3A24F-E893-F1AF-5366-5179EC0C8F35}"/>
              </a:ext>
            </a:extLst>
          </p:cNvPr>
          <p:cNvSpPr/>
          <p:nvPr/>
        </p:nvSpPr>
        <p:spPr>
          <a:xfrm>
            <a:off x="7504585" y="4911740"/>
            <a:ext cx="4137081" cy="461665"/>
          </a:xfrm>
          <a:prstGeom prst="rect">
            <a:avLst/>
          </a:prstGeom>
        </p:spPr>
        <p:txBody>
          <a:bodyPr wrap="square" lIns="91440" tIns="45720" rIns="91440" bIns="45720" anchor="t">
            <a:spAutoFit/>
          </a:bodyPr>
          <a:lstStyle/>
          <a:p>
            <a:r>
              <a:rPr lang="en-US" altLang="zh-CN" sz="2400" b="1" dirty="0">
                <a:solidFill>
                  <a:srgbClr val="7030A0"/>
                </a:solidFill>
                <a:latin typeface="Trebuchet MS" panose="020B0603020202020204" pitchFamily="34" charset="0"/>
                <a:ea typeface="+mn-lt"/>
                <a:cs typeface="+mn-lt"/>
              </a:rPr>
              <a:t>Blocking-free and scalable.</a:t>
            </a:r>
          </a:p>
        </p:txBody>
      </p:sp>
    </p:spTree>
    <p:extLst>
      <p:ext uri="{BB962C8B-B14F-4D97-AF65-F5344CB8AC3E}">
        <p14:creationId xmlns:p14="http://schemas.microsoft.com/office/powerpoint/2010/main" val="41705238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50C613-2FEE-237D-8047-D9A941D950CF}"/>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47FBF37F-6CF5-D6FE-CA91-1152B3773926}"/>
              </a:ext>
            </a:extLst>
          </p:cNvPr>
          <p:cNvSpPr>
            <a:spLocks noGrp="1"/>
          </p:cNvSpPr>
          <p:nvPr>
            <p:ph type="sldNum" sz="quarter" idx="12"/>
          </p:nvPr>
        </p:nvSpPr>
        <p:spPr/>
        <p:txBody>
          <a:bodyPr/>
          <a:lstStyle/>
          <a:p>
            <a:fld id="{49AE70B2-8BF9-45C0-BB95-33D1B9D3A854}" type="slidenum">
              <a:rPr lang="zh-CN" altLang="en-US" smtClean="0"/>
              <a:t>16</a:t>
            </a:fld>
            <a:endParaRPr lang="zh-CN" altLang="en-US" dirty="0"/>
          </a:p>
        </p:txBody>
      </p:sp>
      <p:sp>
        <p:nvSpPr>
          <p:cNvPr id="5" name="标题 4">
            <a:extLst>
              <a:ext uri="{FF2B5EF4-FFF2-40B4-BE49-F238E27FC236}">
                <a16:creationId xmlns:a16="http://schemas.microsoft.com/office/drawing/2014/main" id="{2E251A50-1C97-43F4-5FD5-C12F99FC1636}"/>
              </a:ext>
            </a:extLst>
          </p:cNvPr>
          <p:cNvSpPr>
            <a:spLocks noGrp="1"/>
          </p:cNvSpPr>
          <p:nvPr>
            <p:ph type="title"/>
          </p:nvPr>
        </p:nvSpPr>
        <p:spPr/>
        <p:txBody>
          <a:bodyPr>
            <a:normAutofit/>
          </a:bodyPr>
          <a:lstStyle/>
          <a:p>
            <a:r>
              <a:rPr lang="en-US" altLang="zh-CN" dirty="0">
                <a:solidFill>
                  <a:srgbClr val="000000"/>
                </a:solidFill>
                <a:cs typeface="Arial" panose="020B0604020202020204"/>
              </a:rPr>
              <a:t>Analysis of Congestion in Per-hop FC</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cxnSp>
        <p:nvCxnSpPr>
          <p:cNvPr id="2" name="直接连接符 1">
            <a:extLst>
              <a:ext uri="{FF2B5EF4-FFF2-40B4-BE49-F238E27FC236}">
                <a16:creationId xmlns:a16="http://schemas.microsoft.com/office/drawing/2014/main" id="{2C14F48F-532A-B077-BC7F-295E13861E5B}"/>
              </a:ext>
            </a:extLst>
          </p:cNvPr>
          <p:cNvCxnSpPr/>
          <p:nvPr/>
        </p:nvCxnSpPr>
        <p:spPr>
          <a:xfrm flipH="1" flipV="1">
            <a:off x="6730293" y="2426432"/>
            <a:ext cx="1183929" cy="1312836"/>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22B78560-7E51-6919-315F-A5D66C8496BF}"/>
              </a:ext>
            </a:extLst>
          </p:cNvPr>
          <p:cNvCxnSpPr>
            <a:cxnSpLocks/>
          </p:cNvCxnSpPr>
          <p:nvPr/>
        </p:nvCxnSpPr>
        <p:spPr>
          <a:xfrm>
            <a:off x="6716590" y="3734868"/>
            <a:ext cx="1197632" cy="4400"/>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EF3517ED-4FD4-4404-97E3-C01A1493B860}"/>
              </a:ext>
            </a:extLst>
          </p:cNvPr>
          <p:cNvCxnSpPr/>
          <p:nvPr/>
        </p:nvCxnSpPr>
        <p:spPr>
          <a:xfrm flipV="1">
            <a:off x="6730293" y="3739268"/>
            <a:ext cx="1183929" cy="1302409"/>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0898A5A0-3BCF-14DD-296D-D3471D8FD57D}"/>
              </a:ext>
            </a:extLst>
          </p:cNvPr>
          <p:cNvCxnSpPr>
            <a:cxnSpLocks/>
          </p:cNvCxnSpPr>
          <p:nvPr/>
        </p:nvCxnSpPr>
        <p:spPr>
          <a:xfrm flipH="1" flipV="1">
            <a:off x="5364455" y="2126640"/>
            <a:ext cx="825838" cy="29979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9219457E-F75F-93D6-9D4F-255F1C256F03}"/>
              </a:ext>
            </a:extLst>
          </p:cNvPr>
          <p:cNvCxnSpPr/>
          <p:nvPr/>
        </p:nvCxnSpPr>
        <p:spPr>
          <a:xfrm flipH="1">
            <a:off x="5361472" y="2426434"/>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2FA839D4-D263-E1BD-41C5-24D589B2007D}"/>
              </a:ext>
            </a:extLst>
          </p:cNvPr>
          <p:cNvCxnSpPr>
            <a:cxnSpLocks/>
          </p:cNvCxnSpPr>
          <p:nvPr/>
        </p:nvCxnSpPr>
        <p:spPr>
          <a:xfrm flipH="1" flipV="1">
            <a:off x="5350752" y="3435076"/>
            <a:ext cx="825838" cy="29979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A7CB7735-AEFE-89BD-A865-F0E0703E85F8}"/>
              </a:ext>
            </a:extLst>
          </p:cNvPr>
          <p:cNvCxnSpPr>
            <a:cxnSpLocks/>
          </p:cNvCxnSpPr>
          <p:nvPr/>
        </p:nvCxnSpPr>
        <p:spPr>
          <a:xfrm flipH="1">
            <a:off x="5347769" y="3734870"/>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F384ABD0-561F-8579-2542-5E10A756EFD5}"/>
              </a:ext>
            </a:extLst>
          </p:cNvPr>
          <p:cNvCxnSpPr>
            <a:cxnSpLocks/>
          </p:cNvCxnSpPr>
          <p:nvPr/>
        </p:nvCxnSpPr>
        <p:spPr>
          <a:xfrm flipH="1" flipV="1">
            <a:off x="5364455" y="4764745"/>
            <a:ext cx="825838" cy="27693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1C5F2F6D-4814-9290-3209-3D9D51740ED0}"/>
              </a:ext>
            </a:extLst>
          </p:cNvPr>
          <p:cNvCxnSpPr/>
          <p:nvPr/>
        </p:nvCxnSpPr>
        <p:spPr>
          <a:xfrm flipH="1">
            <a:off x="5361472" y="5041682"/>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8B5394E1-E043-5619-5FD9-C47E94645B47}"/>
              </a:ext>
            </a:extLst>
          </p:cNvPr>
          <p:cNvSpPr/>
          <p:nvPr/>
        </p:nvSpPr>
        <p:spPr>
          <a:xfrm>
            <a:off x="7927924" y="3501914"/>
            <a:ext cx="540000" cy="450000"/>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C486F741-A7E7-09C8-C7CD-BEF98A57932A}"/>
              </a:ext>
            </a:extLst>
          </p:cNvPr>
          <p:cNvSpPr/>
          <p:nvPr/>
        </p:nvSpPr>
        <p:spPr>
          <a:xfrm rot="5232316">
            <a:off x="8362355" y="3528360"/>
            <a:ext cx="180000" cy="18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C9633572-D2F2-5F26-5FAA-2F872BB62FB1}"/>
              </a:ext>
            </a:extLst>
          </p:cNvPr>
          <p:cNvSpPr/>
          <p:nvPr/>
        </p:nvSpPr>
        <p:spPr>
          <a:xfrm>
            <a:off x="6173614" y="2191550"/>
            <a:ext cx="540000" cy="450000"/>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A688"/>
              </a:solidFill>
            </a:endParaRPr>
          </a:p>
        </p:txBody>
      </p:sp>
      <p:sp>
        <p:nvSpPr>
          <p:cNvPr id="36" name="矩形 35">
            <a:extLst>
              <a:ext uri="{FF2B5EF4-FFF2-40B4-BE49-F238E27FC236}">
                <a16:creationId xmlns:a16="http://schemas.microsoft.com/office/drawing/2014/main" id="{98DA16F9-ACB6-2146-B54B-03DF3B990052}"/>
              </a:ext>
            </a:extLst>
          </p:cNvPr>
          <p:cNvSpPr/>
          <p:nvPr/>
        </p:nvSpPr>
        <p:spPr>
          <a:xfrm>
            <a:off x="6173167" y="3525307"/>
            <a:ext cx="540000" cy="450000"/>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A688"/>
              </a:solidFill>
            </a:endParaRPr>
          </a:p>
        </p:txBody>
      </p:sp>
      <p:sp>
        <p:nvSpPr>
          <p:cNvPr id="37" name="矩形 36">
            <a:extLst>
              <a:ext uri="{FF2B5EF4-FFF2-40B4-BE49-F238E27FC236}">
                <a16:creationId xmlns:a16="http://schemas.microsoft.com/office/drawing/2014/main" id="{A9C9B290-112A-DC7C-3BEC-F276597AC01C}"/>
              </a:ext>
            </a:extLst>
          </p:cNvPr>
          <p:cNvSpPr/>
          <p:nvPr/>
        </p:nvSpPr>
        <p:spPr>
          <a:xfrm>
            <a:off x="6199175" y="4805877"/>
            <a:ext cx="540000" cy="489572"/>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11">
            <a:extLst>
              <a:ext uri="{FF2B5EF4-FFF2-40B4-BE49-F238E27FC236}">
                <a16:creationId xmlns:a16="http://schemas.microsoft.com/office/drawing/2014/main" id="{B59249F0-38E4-28FB-311E-16BA2B36FDEB}"/>
              </a:ext>
            </a:extLst>
          </p:cNvPr>
          <p:cNvSpPr/>
          <p:nvPr/>
        </p:nvSpPr>
        <p:spPr>
          <a:xfrm>
            <a:off x="7074321" y="2591233"/>
            <a:ext cx="1745830" cy="1039484"/>
          </a:xfrm>
          <a:custGeom>
            <a:avLst/>
            <a:gdLst>
              <a:gd name="connsiteX0" fmla="*/ 0 w 1743075"/>
              <a:gd name="connsiteY0" fmla="*/ 0 h 1081616"/>
              <a:gd name="connsiteX1" fmla="*/ 809625 w 1743075"/>
              <a:gd name="connsiteY1" fmla="*/ 933450 h 1081616"/>
              <a:gd name="connsiteX2" fmla="*/ 1743075 w 1743075"/>
              <a:gd name="connsiteY2" fmla="*/ 1066800 h 1081616"/>
            </a:gdLst>
            <a:ahLst/>
            <a:cxnLst>
              <a:cxn ang="0">
                <a:pos x="connsiteX0" y="connsiteY0"/>
              </a:cxn>
              <a:cxn ang="0">
                <a:pos x="connsiteX1" y="connsiteY1"/>
              </a:cxn>
              <a:cxn ang="0">
                <a:pos x="connsiteX2" y="connsiteY2"/>
              </a:cxn>
            </a:cxnLst>
            <a:rect l="l" t="t" r="r" b="b"/>
            <a:pathLst>
              <a:path w="1743075" h="1081616">
                <a:moveTo>
                  <a:pt x="0" y="0"/>
                </a:moveTo>
                <a:cubicBezTo>
                  <a:pt x="259556" y="377825"/>
                  <a:pt x="519113" y="755650"/>
                  <a:pt x="809625" y="933450"/>
                </a:cubicBezTo>
                <a:cubicBezTo>
                  <a:pt x="1100137" y="1111250"/>
                  <a:pt x="1421606" y="1089025"/>
                  <a:pt x="1743075" y="1066800"/>
                </a:cubicBezTo>
              </a:path>
            </a:pathLst>
          </a:cu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12">
            <a:extLst>
              <a:ext uri="{FF2B5EF4-FFF2-40B4-BE49-F238E27FC236}">
                <a16:creationId xmlns:a16="http://schemas.microsoft.com/office/drawing/2014/main" id="{A895966F-9CA8-2022-DDCF-34DB4C365533}"/>
              </a:ext>
            </a:extLst>
          </p:cNvPr>
          <p:cNvSpPr/>
          <p:nvPr/>
        </p:nvSpPr>
        <p:spPr>
          <a:xfrm>
            <a:off x="6962130" y="2807187"/>
            <a:ext cx="1858020" cy="987997"/>
          </a:xfrm>
          <a:custGeom>
            <a:avLst/>
            <a:gdLst>
              <a:gd name="connsiteX0" fmla="*/ 0 w 1971675"/>
              <a:gd name="connsiteY0" fmla="*/ 0 h 1184445"/>
              <a:gd name="connsiteX1" fmla="*/ 933450 w 1971675"/>
              <a:gd name="connsiteY1" fmla="*/ 1038225 h 1184445"/>
              <a:gd name="connsiteX2" fmla="*/ 1971675 w 1971675"/>
              <a:gd name="connsiteY2" fmla="*/ 1152525 h 1184445"/>
            </a:gdLst>
            <a:ahLst/>
            <a:cxnLst>
              <a:cxn ang="0">
                <a:pos x="connsiteX0" y="connsiteY0"/>
              </a:cxn>
              <a:cxn ang="0">
                <a:pos x="connsiteX1" y="connsiteY1"/>
              </a:cxn>
              <a:cxn ang="0">
                <a:pos x="connsiteX2" y="connsiteY2"/>
              </a:cxn>
            </a:cxnLst>
            <a:rect l="l" t="t" r="r" b="b"/>
            <a:pathLst>
              <a:path w="1971675" h="1184445">
                <a:moveTo>
                  <a:pt x="0" y="0"/>
                </a:moveTo>
                <a:cubicBezTo>
                  <a:pt x="302419" y="423069"/>
                  <a:pt x="604838" y="846138"/>
                  <a:pt x="933450" y="1038225"/>
                </a:cubicBezTo>
                <a:cubicBezTo>
                  <a:pt x="1262063" y="1230313"/>
                  <a:pt x="1616869" y="1191419"/>
                  <a:pt x="1971675" y="1152525"/>
                </a:cubicBezTo>
              </a:path>
            </a:pathLst>
          </a:custGeom>
          <a:ln w="1905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2" name="直接箭头连接符 41">
            <a:extLst>
              <a:ext uri="{FF2B5EF4-FFF2-40B4-BE49-F238E27FC236}">
                <a16:creationId xmlns:a16="http://schemas.microsoft.com/office/drawing/2014/main" id="{6C4FC636-A210-54D1-2FC8-C9E786A69E83}"/>
              </a:ext>
            </a:extLst>
          </p:cNvPr>
          <p:cNvCxnSpPr/>
          <p:nvPr/>
        </p:nvCxnSpPr>
        <p:spPr>
          <a:xfrm flipV="1">
            <a:off x="6908870" y="3837430"/>
            <a:ext cx="1911280" cy="21822"/>
          </a:xfrm>
          <a:prstGeom prst="straightConnector1">
            <a:avLst/>
          </a:pr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cxnSp>
      <p:sp>
        <p:nvSpPr>
          <p:cNvPr id="43" name="任意多边形 14">
            <a:extLst>
              <a:ext uri="{FF2B5EF4-FFF2-40B4-BE49-F238E27FC236}">
                <a16:creationId xmlns:a16="http://schemas.microsoft.com/office/drawing/2014/main" id="{75D9AA7F-0055-04EB-FC78-1F6B53BF67BF}"/>
              </a:ext>
            </a:extLst>
          </p:cNvPr>
          <p:cNvSpPr/>
          <p:nvPr/>
        </p:nvSpPr>
        <p:spPr>
          <a:xfrm>
            <a:off x="7124700" y="3897719"/>
            <a:ext cx="1688371" cy="860676"/>
          </a:xfrm>
          <a:custGeom>
            <a:avLst/>
            <a:gdLst>
              <a:gd name="connsiteX0" fmla="*/ 0 w 1762125"/>
              <a:gd name="connsiteY0" fmla="*/ 1024832 h 1024832"/>
              <a:gd name="connsiteX1" fmla="*/ 771525 w 1762125"/>
              <a:gd name="connsiteY1" fmla="*/ 139007 h 1024832"/>
              <a:gd name="connsiteX2" fmla="*/ 1762125 w 1762125"/>
              <a:gd name="connsiteY2" fmla="*/ 15182 h 1024832"/>
            </a:gdLst>
            <a:ahLst/>
            <a:cxnLst>
              <a:cxn ang="0">
                <a:pos x="connsiteX0" y="connsiteY0"/>
              </a:cxn>
              <a:cxn ang="0">
                <a:pos x="connsiteX1" y="connsiteY1"/>
              </a:cxn>
              <a:cxn ang="0">
                <a:pos x="connsiteX2" y="connsiteY2"/>
              </a:cxn>
            </a:cxnLst>
            <a:rect l="l" t="t" r="r" b="b"/>
            <a:pathLst>
              <a:path w="1762125" h="1024832">
                <a:moveTo>
                  <a:pt x="0" y="1024832"/>
                </a:moveTo>
                <a:cubicBezTo>
                  <a:pt x="238919" y="666057"/>
                  <a:pt x="477838" y="307282"/>
                  <a:pt x="771525" y="139007"/>
                </a:cubicBezTo>
                <a:cubicBezTo>
                  <a:pt x="1065213" y="-29268"/>
                  <a:pt x="1413669" y="-7043"/>
                  <a:pt x="1762125" y="15182"/>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44" name="任意多边形 16">
            <a:extLst>
              <a:ext uri="{FF2B5EF4-FFF2-40B4-BE49-F238E27FC236}">
                <a16:creationId xmlns:a16="http://schemas.microsoft.com/office/drawing/2014/main" id="{8CB1AC81-0449-18A1-EB7D-97F5CA58204F}"/>
              </a:ext>
            </a:extLst>
          </p:cNvPr>
          <p:cNvSpPr/>
          <p:nvPr/>
        </p:nvSpPr>
        <p:spPr>
          <a:xfrm>
            <a:off x="5459259" y="2044270"/>
            <a:ext cx="1495425" cy="392427"/>
          </a:xfrm>
          <a:custGeom>
            <a:avLst/>
            <a:gdLst>
              <a:gd name="connsiteX0" fmla="*/ 0 w 1495425"/>
              <a:gd name="connsiteY0" fmla="*/ 0 h 392427"/>
              <a:gd name="connsiteX1" fmla="*/ 876300 w 1495425"/>
              <a:gd name="connsiteY1" fmla="*/ 333375 h 392427"/>
              <a:gd name="connsiteX2" fmla="*/ 1495425 w 1495425"/>
              <a:gd name="connsiteY2" fmla="*/ 390525 h 392427"/>
            </a:gdLst>
            <a:ahLst/>
            <a:cxnLst>
              <a:cxn ang="0">
                <a:pos x="connsiteX0" y="connsiteY0"/>
              </a:cxn>
              <a:cxn ang="0">
                <a:pos x="connsiteX1" y="connsiteY1"/>
              </a:cxn>
              <a:cxn ang="0">
                <a:pos x="connsiteX2" y="connsiteY2"/>
              </a:cxn>
            </a:cxnLst>
            <a:rect l="l" t="t" r="r" b="b"/>
            <a:pathLst>
              <a:path w="1495425" h="392427">
                <a:moveTo>
                  <a:pt x="0" y="0"/>
                </a:moveTo>
                <a:cubicBezTo>
                  <a:pt x="313531" y="134144"/>
                  <a:pt x="627063" y="268288"/>
                  <a:pt x="876300" y="333375"/>
                </a:cubicBezTo>
                <a:cubicBezTo>
                  <a:pt x="1125537" y="398462"/>
                  <a:pt x="1310481" y="394493"/>
                  <a:pt x="1495425" y="390525"/>
                </a:cubicBezTo>
              </a:path>
            </a:pathLst>
          </a:custGeom>
          <a:noFill/>
          <a:ln w="3810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17">
            <a:extLst>
              <a:ext uri="{FF2B5EF4-FFF2-40B4-BE49-F238E27FC236}">
                <a16:creationId xmlns:a16="http://schemas.microsoft.com/office/drawing/2014/main" id="{98242266-3335-3EAC-862B-D842AB8A1F1A}"/>
              </a:ext>
            </a:extLst>
          </p:cNvPr>
          <p:cNvSpPr/>
          <p:nvPr/>
        </p:nvSpPr>
        <p:spPr>
          <a:xfrm>
            <a:off x="5420857" y="2471299"/>
            <a:ext cx="1552575"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7D3413E6-D4DD-3291-47B6-F4FCF374778E}"/>
              </a:ext>
            </a:extLst>
          </p:cNvPr>
          <p:cNvSpPr/>
          <p:nvPr/>
        </p:nvSpPr>
        <p:spPr>
          <a:xfrm rot="5400000">
            <a:off x="8344354" y="3732051"/>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文本框 46">
            <a:extLst>
              <a:ext uri="{FF2B5EF4-FFF2-40B4-BE49-F238E27FC236}">
                <a16:creationId xmlns:a16="http://schemas.microsoft.com/office/drawing/2014/main" id="{2AA3F2EF-2AF6-D536-5581-DF9422AEC4CE}"/>
              </a:ext>
            </a:extLst>
          </p:cNvPr>
          <p:cNvSpPr txBox="1"/>
          <p:nvPr/>
        </p:nvSpPr>
        <p:spPr>
          <a:xfrm>
            <a:off x="6484818" y="2565787"/>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P3</a:t>
            </a:r>
            <a:endParaRPr lang="zh-CN" altLang="en-US" b="1" dirty="0">
              <a:latin typeface="Calibri" panose="020F0502020204030204" pitchFamily="34" charset="0"/>
              <a:cs typeface="Calibri" panose="020F0502020204030204" pitchFamily="34" charset="0"/>
            </a:endParaRPr>
          </a:p>
        </p:txBody>
      </p:sp>
      <p:sp>
        <p:nvSpPr>
          <p:cNvPr id="48" name="文本框 47">
            <a:extLst>
              <a:ext uri="{FF2B5EF4-FFF2-40B4-BE49-F238E27FC236}">
                <a16:creationId xmlns:a16="http://schemas.microsoft.com/office/drawing/2014/main" id="{05C8E162-2B54-E183-CC44-F50A708800C8}"/>
              </a:ext>
            </a:extLst>
          </p:cNvPr>
          <p:cNvSpPr txBox="1"/>
          <p:nvPr/>
        </p:nvSpPr>
        <p:spPr>
          <a:xfrm>
            <a:off x="6469175" y="3910419"/>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P4</a:t>
            </a:r>
            <a:endParaRPr lang="zh-CN" altLang="en-US" b="1" dirty="0">
              <a:latin typeface="Calibri" panose="020F0502020204030204" pitchFamily="34" charset="0"/>
              <a:cs typeface="Calibri" panose="020F0502020204030204" pitchFamily="34" charset="0"/>
            </a:endParaRPr>
          </a:p>
        </p:txBody>
      </p:sp>
      <p:sp>
        <p:nvSpPr>
          <p:cNvPr id="49" name="文本框 48">
            <a:extLst>
              <a:ext uri="{FF2B5EF4-FFF2-40B4-BE49-F238E27FC236}">
                <a16:creationId xmlns:a16="http://schemas.microsoft.com/office/drawing/2014/main" id="{7896D447-42EB-578E-EDA0-04B936D50B7A}"/>
              </a:ext>
            </a:extLst>
          </p:cNvPr>
          <p:cNvSpPr txBox="1"/>
          <p:nvPr/>
        </p:nvSpPr>
        <p:spPr>
          <a:xfrm>
            <a:off x="8429098" y="3301185"/>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P1</a:t>
            </a:r>
            <a:endParaRPr lang="zh-CN" altLang="en-US" b="1" dirty="0">
              <a:latin typeface="Calibri" panose="020F0502020204030204" pitchFamily="34" charset="0"/>
              <a:cs typeface="Calibri" panose="020F0502020204030204" pitchFamily="34" charset="0"/>
            </a:endParaRPr>
          </a:p>
        </p:txBody>
      </p:sp>
      <p:sp>
        <p:nvSpPr>
          <p:cNvPr id="50" name="文本框 49">
            <a:extLst>
              <a:ext uri="{FF2B5EF4-FFF2-40B4-BE49-F238E27FC236}">
                <a16:creationId xmlns:a16="http://schemas.microsoft.com/office/drawing/2014/main" id="{8087F9A9-A5BB-E9AF-C610-5D980B2D6362}"/>
              </a:ext>
            </a:extLst>
          </p:cNvPr>
          <p:cNvSpPr txBox="1"/>
          <p:nvPr/>
        </p:nvSpPr>
        <p:spPr>
          <a:xfrm>
            <a:off x="8429098" y="3874208"/>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P2</a:t>
            </a:r>
            <a:endParaRPr lang="zh-CN" altLang="en-US" b="1" dirty="0">
              <a:latin typeface="Calibri" panose="020F0502020204030204" pitchFamily="34" charset="0"/>
              <a:cs typeface="Calibri" panose="020F0502020204030204" pitchFamily="34" charset="0"/>
            </a:endParaRPr>
          </a:p>
        </p:txBody>
      </p:sp>
      <p:sp>
        <p:nvSpPr>
          <p:cNvPr id="59" name="任意多边形 3">
            <a:extLst>
              <a:ext uri="{FF2B5EF4-FFF2-40B4-BE49-F238E27FC236}">
                <a16:creationId xmlns:a16="http://schemas.microsoft.com/office/drawing/2014/main" id="{78F3FB1F-2E84-32DC-5EA2-EC2EE056D5C3}"/>
              </a:ext>
            </a:extLst>
          </p:cNvPr>
          <p:cNvSpPr/>
          <p:nvPr/>
        </p:nvSpPr>
        <p:spPr>
          <a:xfrm>
            <a:off x="5414518" y="3358785"/>
            <a:ext cx="1520208" cy="322737"/>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60" name="任意多边形 81">
            <a:extLst>
              <a:ext uri="{FF2B5EF4-FFF2-40B4-BE49-F238E27FC236}">
                <a16:creationId xmlns:a16="http://schemas.microsoft.com/office/drawing/2014/main" id="{D4BB2F54-A087-84A8-1C03-16E3A955033C}"/>
              </a:ext>
            </a:extLst>
          </p:cNvPr>
          <p:cNvSpPr/>
          <p:nvPr/>
        </p:nvSpPr>
        <p:spPr>
          <a:xfrm>
            <a:off x="5402109" y="3775818"/>
            <a:ext cx="1532617"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任意多边形 83">
            <a:extLst>
              <a:ext uri="{FF2B5EF4-FFF2-40B4-BE49-F238E27FC236}">
                <a16:creationId xmlns:a16="http://schemas.microsoft.com/office/drawing/2014/main" id="{C8B0677C-53D3-0ED1-9B4A-6E0B5EFFAFE0}"/>
              </a:ext>
            </a:extLst>
          </p:cNvPr>
          <p:cNvSpPr/>
          <p:nvPr/>
        </p:nvSpPr>
        <p:spPr>
          <a:xfrm>
            <a:off x="5414518" y="4677036"/>
            <a:ext cx="1525249" cy="350791"/>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63" name="圆角矩形 125">
            <a:extLst>
              <a:ext uri="{FF2B5EF4-FFF2-40B4-BE49-F238E27FC236}">
                <a16:creationId xmlns:a16="http://schemas.microsoft.com/office/drawing/2014/main" id="{3735D659-C871-5800-328C-183D7F91C11A}"/>
              </a:ext>
            </a:extLst>
          </p:cNvPr>
          <p:cNvSpPr/>
          <p:nvPr/>
        </p:nvSpPr>
        <p:spPr>
          <a:xfrm>
            <a:off x="2066733" y="1842708"/>
            <a:ext cx="1684623" cy="2759549"/>
          </a:xfrm>
          <a:prstGeom prst="roundRect">
            <a:avLst/>
          </a:prstGeom>
          <a:solidFill>
            <a:schemeClr val="bg1">
              <a:lumMod val="95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7" name="组合 1026">
            <a:extLst>
              <a:ext uri="{FF2B5EF4-FFF2-40B4-BE49-F238E27FC236}">
                <a16:creationId xmlns:a16="http://schemas.microsoft.com/office/drawing/2014/main" id="{7FA08E45-6306-5C0A-8914-6FD2CADB26DE}"/>
              </a:ext>
            </a:extLst>
          </p:cNvPr>
          <p:cNvGrpSpPr/>
          <p:nvPr/>
        </p:nvGrpSpPr>
        <p:grpSpPr>
          <a:xfrm>
            <a:off x="2227230" y="3001332"/>
            <a:ext cx="1448358" cy="432000"/>
            <a:chOff x="1602278" y="506840"/>
            <a:chExt cx="1448358" cy="432000"/>
          </a:xfrm>
        </p:grpSpPr>
        <p:sp>
          <p:nvSpPr>
            <p:cNvPr id="1038" name="椭圆 1037">
              <a:extLst>
                <a:ext uri="{FF2B5EF4-FFF2-40B4-BE49-F238E27FC236}">
                  <a16:creationId xmlns:a16="http://schemas.microsoft.com/office/drawing/2014/main" id="{CAD29ACE-4363-79B5-1B15-8DD55E30F57A}"/>
                </a:ext>
              </a:extLst>
            </p:cNvPr>
            <p:cNvSpPr/>
            <p:nvPr/>
          </p:nvSpPr>
          <p:spPr>
            <a:xfrm rot="5400000">
              <a:off x="1602278" y="506840"/>
              <a:ext cx="432000" cy="43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文本框 1038">
              <a:extLst>
                <a:ext uri="{FF2B5EF4-FFF2-40B4-BE49-F238E27FC236}">
                  <a16:creationId xmlns:a16="http://schemas.microsoft.com/office/drawing/2014/main" id="{1C366AB1-DD27-ACA7-7666-0B75C61CAEAE}"/>
                </a:ext>
              </a:extLst>
            </p:cNvPr>
            <p:cNvSpPr txBox="1"/>
            <p:nvPr/>
          </p:nvSpPr>
          <p:spPr>
            <a:xfrm>
              <a:off x="1747606" y="529787"/>
              <a:ext cx="1303030"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Root</a:t>
              </a:r>
              <a:endParaRPr lang="zh-CN" altLang="en-US" sz="1600" b="1" dirty="0">
                <a:latin typeface="Calibri" panose="020F0502020204030204" pitchFamily="34" charset="0"/>
                <a:cs typeface="Calibri" panose="020F0502020204030204" pitchFamily="34" charset="0"/>
              </a:endParaRPr>
            </a:p>
          </p:txBody>
        </p:sp>
      </p:grpSp>
      <p:sp>
        <p:nvSpPr>
          <p:cNvPr id="1028" name="文本框 1027">
            <a:extLst>
              <a:ext uri="{FF2B5EF4-FFF2-40B4-BE49-F238E27FC236}">
                <a16:creationId xmlns:a16="http://schemas.microsoft.com/office/drawing/2014/main" id="{98107A7E-5E8C-0A59-C7D1-41A8993CE6D3}"/>
              </a:ext>
            </a:extLst>
          </p:cNvPr>
          <p:cNvSpPr txBox="1"/>
          <p:nvPr/>
        </p:nvSpPr>
        <p:spPr>
          <a:xfrm>
            <a:off x="2372558" y="3573412"/>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Hotspot</a:t>
            </a:r>
            <a:endParaRPr lang="zh-CN" altLang="en-US" b="1" dirty="0">
              <a:latin typeface="Calibri" panose="020F0502020204030204" pitchFamily="34" charset="0"/>
              <a:cs typeface="Calibri" panose="020F0502020204030204" pitchFamily="34" charset="0"/>
            </a:endParaRPr>
          </a:p>
        </p:txBody>
      </p:sp>
      <p:sp>
        <p:nvSpPr>
          <p:cNvPr id="1029" name="文本框 1028">
            <a:extLst>
              <a:ext uri="{FF2B5EF4-FFF2-40B4-BE49-F238E27FC236}">
                <a16:creationId xmlns:a16="http://schemas.microsoft.com/office/drawing/2014/main" id="{FE7AA735-6E0E-04B6-15EB-765FB74435F5}"/>
              </a:ext>
            </a:extLst>
          </p:cNvPr>
          <p:cNvSpPr txBox="1"/>
          <p:nvPr/>
        </p:nvSpPr>
        <p:spPr>
          <a:xfrm>
            <a:off x="2275514" y="4108792"/>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Leaf</a:t>
            </a:r>
            <a:endParaRPr lang="zh-CN" altLang="en-US" b="1" dirty="0">
              <a:latin typeface="Calibri" panose="020F0502020204030204" pitchFamily="34" charset="0"/>
              <a:cs typeface="Calibri" panose="020F0502020204030204" pitchFamily="34" charset="0"/>
            </a:endParaRPr>
          </a:p>
        </p:txBody>
      </p:sp>
      <p:sp>
        <p:nvSpPr>
          <p:cNvPr id="1030" name="椭圆 1029">
            <a:extLst>
              <a:ext uri="{FF2B5EF4-FFF2-40B4-BE49-F238E27FC236}">
                <a16:creationId xmlns:a16="http://schemas.microsoft.com/office/drawing/2014/main" id="{EFC39443-A640-EFF2-0266-A01049053EB5}"/>
              </a:ext>
            </a:extLst>
          </p:cNvPr>
          <p:cNvSpPr/>
          <p:nvPr/>
        </p:nvSpPr>
        <p:spPr>
          <a:xfrm rot="5400000">
            <a:off x="2226192" y="4052046"/>
            <a:ext cx="432000" cy="432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椭圆 1030">
            <a:extLst>
              <a:ext uri="{FF2B5EF4-FFF2-40B4-BE49-F238E27FC236}">
                <a16:creationId xmlns:a16="http://schemas.microsoft.com/office/drawing/2014/main" id="{73C4890E-FECA-B8E3-B598-1EEF649E2960}"/>
              </a:ext>
            </a:extLst>
          </p:cNvPr>
          <p:cNvSpPr/>
          <p:nvPr/>
        </p:nvSpPr>
        <p:spPr>
          <a:xfrm rot="5232316">
            <a:off x="2237505" y="3521820"/>
            <a:ext cx="432000" cy="432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2" name="组合 1031">
            <a:extLst>
              <a:ext uri="{FF2B5EF4-FFF2-40B4-BE49-F238E27FC236}">
                <a16:creationId xmlns:a16="http://schemas.microsoft.com/office/drawing/2014/main" id="{C7C4D7F2-EFF5-62F9-9176-1A4AA895BB7A}"/>
              </a:ext>
            </a:extLst>
          </p:cNvPr>
          <p:cNvGrpSpPr/>
          <p:nvPr/>
        </p:nvGrpSpPr>
        <p:grpSpPr>
          <a:xfrm>
            <a:off x="2163315" y="1959939"/>
            <a:ext cx="1610930" cy="405388"/>
            <a:chOff x="1172916" y="800385"/>
            <a:chExt cx="1610930" cy="405388"/>
          </a:xfrm>
        </p:grpSpPr>
        <p:sp>
          <p:nvSpPr>
            <p:cNvPr id="1036" name="文本框 1035">
              <a:extLst>
                <a:ext uri="{FF2B5EF4-FFF2-40B4-BE49-F238E27FC236}">
                  <a16:creationId xmlns:a16="http://schemas.microsoft.com/office/drawing/2014/main" id="{911EAD78-0479-ED7C-44A0-036C01D68E76}"/>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chemeClr val="accent1">
                      <a:lumMod val="75000"/>
                    </a:schemeClr>
                  </a:solidFill>
                  <a:latin typeface="Calibri" panose="020F0502020204030204" pitchFamily="34" charset="0"/>
                  <a:cs typeface="Calibri" panose="020F0502020204030204" pitchFamily="34" charset="0"/>
                </a:rPr>
                <a:t>Vulnerable flows</a:t>
              </a:r>
              <a:endParaRPr lang="zh-CN" altLang="en-US" sz="1600" b="1" dirty="0">
                <a:solidFill>
                  <a:schemeClr val="accent1">
                    <a:lumMod val="75000"/>
                  </a:schemeClr>
                </a:solidFill>
                <a:latin typeface="Calibri" panose="020F0502020204030204" pitchFamily="34" charset="0"/>
                <a:cs typeface="Calibri" panose="020F0502020204030204" pitchFamily="34" charset="0"/>
              </a:endParaRPr>
            </a:p>
          </p:txBody>
        </p:sp>
        <p:cxnSp>
          <p:nvCxnSpPr>
            <p:cNvPr id="1037" name="直接箭头连接符 1036">
              <a:extLst>
                <a:ext uri="{FF2B5EF4-FFF2-40B4-BE49-F238E27FC236}">
                  <a16:creationId xmlns:a16="http://schemas.microsoft.com/office/drawing/2014/main" id="{711AC357-D874-3A1E-A6B8-BEDE1388236B}"/>
                </a:ext>
              </a:extLst>
            </p:cNvPr>
            <p:cNvCxnSpPr/>
            <p:nvPr/>
          </p:nvCxnSpPr>
          <p:spPr>
            <a:xfrm>
              <a:off x="1285115" y="1205773"/>
              <a:ext cx="1299152" cy="0"/>
            </a:xfrm>
            <a:prstGeom prst="straightConnector1">
              <a:avLst/>
            </a:prstGeom>
            <a:noFill/>
            <a:ln w="2540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1033" name="组合 1032">
            <a:extLst>
              <a:ext uri="{FF2B5EF4-FFF2-40B4-BE49-F238E27FC236}">
                <a16:creationId xmlns:a16="http://schemas.microsoft.com/office/drawing/2014/main" id="{F15B7DC8-9BD6-17CB-75DF-D2937B23B6C9}"/>
              </a:ext>
            </a:extLst>
          </p:cNvPr>
          <p:cNvGrpSpPr/>
          <p:nvPr/>
        </p:nvGrpSpPr>
        <p:grpSpPr>
          <a:xfrm>
            <a:off x="2156336" y="2394277"/>
            <a:ext cx="1610930" cy="405815"/>
            <a:chOff x="1172916" y="800385"/>
            <a:chExt cx="1610930" cy="405815"/>
          </a:xfrm>
        </p:grpSpPr>
        <p:sp>
          <p:nvSpPr>
            <p:cNvPr id="1034" name="文本框 1033">
              <a:extLst>
                <a:ext uri="{FF2B5EF4-FFF2-40B4-BE49-F238E27FC236}">
                  <a16:creationId xmlns:a16="http://schemas.microsoft.com/office/drawing/2014/main" id="{2E998046-3452-349F-6A73-7E8D585EA409}"/>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rgbClr val="E8774A"/>
                  </a:solidFill>
                  <a:latin typeface="Calibri" panose="020F0502020204030204" pitchFamily="34" charset="0"/>
                  <a:cs typeface="Calibri" panose="020F0502020204030204" pitchFamily="34" charset="0"/>
                </a:rPr>
                <a:t>Congested flows</a:t>
              </a:r>
              <a:endParaRPr lang="zh-CN" altLang="en-US" sz="1600" b="1" dirty="0">
                <a:solidFill>
                  <a:srgbClr val="E8774A"/>
                </a:solidFill>
                <a:latin typeface="Calibri" panose="020F0502020204030204" pitchFamily="34" charset="0"/>
                <a:cs typeface="Calibri" panose="020F0502020204030204" pitchFamily="34" charset="0"/>
              </a:endParaRPr>
            </a:p>
          </p:txBody>
        </p:sp>
        <p:cxnSp>
          <p:nvCxnSpPr>
            <p:cNvPr id="1035" name="直接箭头连接符 1034">
              <a:extLst>
                <a:ext uri="{FF2B5EF4-FFF2-40B4-BE49-F238E27FC236}">
                  <a16:creationId xmlns:a16="http://schemas.microsoft.com/office/drawing/2014/main" id="{0678B562-763D-B2FD-CB15-3FE1F65218A3}"/>
                </a:ext>
              </a:extLst>
            </p:cNvPr>
            <p:cNvCxnSpPr/>
            <p:nvPr/>
          </p:nvCxnSpPr>
          <p:spPr>
            <a:xfrm>
              <a:off x="1270571" y="1206200"/>
              <a:ext cx="1299152" cy="0"/>
            </a:xfrm>
            <a:prstGeom prst="straightConnector1">
              <a:avLst/>
            </a:prstGeom>
            <a:noFill/>
            <a:ln w="25400">
              <a:solidFill>
                <a:srgbClr val="E8774A"/>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1040" name="文本框 1039">
            <a:extLst>
              <a:ext uri="{FF2B5EF4-FFF2-40B4-BE49-F238E27FC236}">
                <a16:creationId xmlns:a16="http://schemas.microsoft.com/office/drawing/2014/main" id="{84716AC4-4A9A-C9CD-7C6F-43C04E42FD94}"/>
              </a:ext>
            </a:extLst>
          </p:cNvPr>
          <p:cNvSpPr txBox="1"/>
          <p:nvPr/>
        </p:nvSpPr>
        <p:spPr>
          <a:xfrm>
            <a:off x="6423520" y="5289446"/>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P5</a:t>
            </a:r>
            <a:endParaRPr lang="zh-CN" altLang="en-US" b="1" dirty="0">
              <a:latin typeface="Calibri" panose="020F0502020204030204" pitchFamily="34" charset="0"/>
              <a:cs typeface="Calibri" panose="020F0502020204030204" pitchFamily="34" charset="0"/>
            </a:endParaRPr>
          </a:p>
        </p:txBody>
      </p:sp>
      <p:sp>
        <p:nvSpPr>
          <p:cNvPr id="1041" name="任意多边形 81">
            <a:extLst>
              <a:ext uri="{FF2B5EF4-FFF2-40B4-BE49-F238E27FC236}">
                <a16:creationId xmlns:a16="http://schemas.microsoft.com/office/drawing/2014/main" id="{C43FC633-F599-F2C4-5C8C-16D4F3CADA1B}"/>
              </a:ext>
            </a:extLst>
          </p:cNvPr>
          <p:cNvSpPr/>
          <p:nvPr/>
        </p:nvSpPr>
        <p:spPr>
          <a:xfrm>
            <a:off x="5378836" y="5090954"/>
            <a:ext cx="1532617"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3" name="矩形 1042">
            <a:extLst>
              <a:ext uri="{FF2B5EF4-FFF2-40B4-BE49-F238E27FC236}">
                <a16:creationId xmlns:a16="http://schemas.microsoft.com/office/drawing/2014/main" id="{26F00DAE-A85A-3285-813A-4F6096F39848}"/>
              </a:ext>
            </a:extLst>
          </p:cNvPr>
          <p:cNvSpPr/>
          <p:nvPr/>
        </p:nvSpPr>
        <p:spPr>
          <a:xfrm>
            <a:off x="4904498" y="1915382"/>
            <a:ext cx="478757" cy="400907"/>
          </a:xfrm>
          <a:prstGeom prst="rect">
            <a:avLst/>
          </a:prstGeom>
          <a:solidFill>
            <a:schemeClr val="accent1">
              <a:lumMod val="40000"/>
              <a:lumOff val="6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46" name="矩形 1045">
            <a:extLst>
              <a:ext uri="{FF2B5EF4-FFF2-40B4-BE49-F238E27FC236}">
                <a16:creationId xmlns:a16="http://schemas.microsoft.com/office/drawing/2014/main" id="{B077BEC5-248B-1004-0E0D-91124EE4E17A}"/>
              </a:ext>
            </a:extLst>
          </p:cNvPr>
          <p:cNvSpPr/>
          <p:nvPr/>
        </p:nvSpPr>
        <p:spPr>
          <a:xfrm>
            <a:off x="4904498" y="2547670"/>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矩形 1046">
            <a:extLst>
              <a:ext uri="{FF2B5EF4-FFF2-40B4-BE49-F238E27FC236}">
                <a16:creationId xmlns:a16="http://schemas.microsoft.com/office/drawing/2014/main" id="{7B51C1ED-E2FC-FBC8-9890-709CA396348B}"/>
              </a:ext>
            </a:extLst>
          </p:cNvPr>
          <p:cNvSpPr/>
          <p:nvPr/>
        </p:nvSpPr>
        <p:spPr>
          <a:xfrm>
            <a:off x="4904498" y="3243782"/>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矩形 1047">
            <a:extLst>
              <a:ext uri="{FF2B5EF4-FFF2-40B4-BE49-F238E27FC236}">
                <a16:creationId xmlns:a16="http://schemas.microsoft.com/office/drawing/2014/main" id="{57C2C377-2E93-C6B4-EAC0-7055E7974A00}"/>
              </a:ext>
            </a:extLst>
          </p:cNvPr>
          <p:cNvSpPr/>
          <p:nvPr/>
        </p:nvSpPr>
        <p:spPr>
          <a:xfrm>
            <a:off x="4904498" y="3834227"/>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矩形 1048">
            <a:extLst>
              <a:ext uri="{FF2B5EF4-FFF2-40B4-BE49-F238E27FC236}">
                <a16:creationId xmlns:a16="http://schemas.microsoft.com/office/drawing/2014/main" id="{C9F5EB17-16E2-447B-C267-4329E25C6D2D}"/>
              </a:ext>
            </a:extLst>
          </p:cNvPr>
          <p:cNvSpPr/>
          <p:nvPr/>
        </p:nvSpPr>
        <p:spPr>
          <a:xfrm>
            <a:off x="4904498" y="4531096"/>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 name="矩形 1049">
            <a:extLst>
              <a:ext uri="{FF2B5EF4-FFF2-40B4-BE49-F238E27FC236}">
                <a16:creationId xmlns:a16="http://schemas.microsoft.com/office/drawing/2014/main" id="{1E2FEAED-0833-4444-89E2-A891536195BA}"/>
              </a:ext>
            </a:extLst>
          </p:cNvPr>
          <p:cNvSpPr/>
          <p:nvPr/>
        </p:nvSpPr>
        <p:spPr>
          <a:xfrm>
            <a:off x="4904498" y="5121541"/>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71" name="组合 1070">
            <a:extLst>
              <a:ext uri="{FF2B5EF4-FFF2-40B4-BE49-F238E27FC236}">
                <a16:creationId xmlns:a16="http://schemas.microsoft.com/office/drawing/2014/main" id="{444E2011-FF92-A4B8-FCED-EA43584FB101}"/>
              </a:ext>
            </a:extLst>
          </p:cNvPr>
          <p:cNvGrpSpPr/>
          <p:nvPr/>
        </p:nvGrpSpPr>
        <p:grpSpPr>
          <a:xfrm>
            <a:off x="6569527" y="2327407"/>
            <a:ext cx="1117171" cy="2828145"/>
            <a:chOff x="6569527" y="2456797"/>
            <a:chExt cx="1117171" cy="2828145"/>
          </a:xfrm>
        </p:grpSpPr>
        <p:grpSp>
          <p:nvGrpSpPr>
            <p:cNvPr id="4" name="组合 3">
              <a:extLst>
                <a:ext uri="{FF2B5EF4-FFF2-40B4-BE49-F238E27FC236}">
                  <a16:creationId xmlns:a16="http://schemas.microsoft.com/office/drawing/2014/main" id="{8235C547-DCCE-B75B-13AC-5BE95F4A0105}"/>
                </a:ext>
              </a:extLst>
            </p:cNvPr>
            <p:cNvGrpSpPr/>
            <p:nvPr/>
          </p:nvGrpSpPr>
          <p:grpSpPr>
            <a:xfrm>
              <a:off x="6569527" y="2456797"/>
              <a:ext cx="253587" cy="2828145"/>
              <a:chOff x="6569527" y="2456797"/>
              <a:chExt cx="253587" cy="2828145"/>
            </a:xfrm>
          </p:grpSpPr>
          <p:sp>
            <p:nvSpPr>
              <p:cNvPr id="35" name="椭圆 34">
                <a:extLst>
                  <a:ext uri="{FF2B5EF4-FFF2-40B4-BE49-F238E27FC236}">
                    <a16:creationId xmlns:a16="http://schemas.microsoft.com/office/drawing/2014/main" id="{791CFC9B-7485-ACD6-1FD5-12B79FF5AE39}"/>
                  </a:ext>
                </a:extLst>
              </p:cNvPr>
              <p:cNvSpPr/>
              <p:nvPr/>
            </p:nvSpPr>
            <p:spPr>
              <a:xfrm rot="5232316">
                <a:off x="6569527" y="2456797"/>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AC7C9C11-C644-4521-6FB3-0A1170981F61}"/>
                  </a:ext>
                </a:extLst>
              </p:cNvPr>
              <p:cNvSpPr/>
              <p:nvPr/>
            </p:nvSpPr>
            <p:spPr>
              <a:xfrm rot="5232316">
                <a:off x="6570030" y="3750563"/>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D906C090-5BC3-A149-D7BE-EDE0304E3BB8}"/>
                  </a:ext>
                </a:extLst>
              </p:cNvPr>
              <p:cNvSpPr/>
              <p:nvPr/>
            </p:nvSpPr>
            <p:spPr>
              <a:xfrm rot="5232316">
                <a:off x="6607114" y="5068942"/>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58" name="组合 1057">
              <a:extLst>
                <a:ext uri="{FF2B5EF4-FFF2-40B4-BE49-F238E27FC236}">
                  <a16:creationId xmlns:a16="http://schemas.microsoft.com/office/drawing/2014/main" id="{56870A18-C36A-C7D6-D5AB-79C9FC5C6EE1}"/>
                </a:ext>
              </a:extLst>
            </p:cNvPr>
            <p:cNvGrpSpPr/>
            <p:nvPr/>
          </p:nvGrpSpPr>
          <p:grpSpPr>
            <a:xfrm>
              <a:off x="6940328" y="2905316"/>
              <a:ext cx="746370" cy="1930472"/>
              <a:chOff x="6940328" y="2905316"/>
              <a:chExt cx="746370" cy="1930472"/>
            </a:xfrm>
          </p:grpSpPr>
          <p:cxnSp>
            <p:nvCxnSpPr>
              <p:cNvPr id="1042" name="直接箭头连接符 1041">
                <a:extLst>
                  <a:ext uri="{FF2B5EF4-FFF2-40B4-BE49-F238E27FC236}">
                    <a16:creationId xmlns:a16="http://schemas.microsoft.com/office/drawing/2014/main" id="{76005CEF-3798-E6D1-0412-170D6B2C2797}"/>
                  </a:ext>
                </a:extLst>
              </p:cNvPr>
              <p:cNvCxnSpPr>
                <a:cxnSpLocks/>
              </p:cNvCxnSpPr>
              <p:nvPr/>
            </p:nvCxnSpPr>
            <p:spPr>
              <a:xfrm flipH="1" flipV="1">
                <a:off x="7035815" y="2905316"/>
                <a:ext cx="555396" cy="577316"/>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44" name="直接箭头连接符 1043">
                <a:extLst>
                  <a:ext uri="{FF2B5EF4-FFF2-40B4-BE49-F238E27FC236}">
                    <a16:creationId xmlns:a16="http://schemas.microsoft.com/office/drawing/2014/main" id="{26D5F661-3D0B-D252-4CBF-8E498C1B93B0}"/>
                  </a:ext>
                </a:extLst>
              </p:cNvPr>
              <p:cNvCxnSpPr>
                <a:cxnSpLocks/>
              </p:cNvCxnSpPr>
              <p:nvPr/>
            </p:nvCxnSpPr>
            <p:spPr>
              <a:xfrm flipH="1">
                <a:off x="6940328" y="3856985"/>
                <a:ext cx="746370"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45" name="直接箭头连接符 1044">
                <a:extLst>
                  <a:ext uri="{FF2B5EF4-FFF2-40B4-BE49-F238E27FC236}">
                    <a16:creationId xmlns:a16="http://schemas.microsoft.com/office/drawing/2014/main" id="{45812179-9531-B3F6-35AE-0C5BAB21291B}"/>
                  </a:ext>
                </a:extLst>
              </p:cNvPr>
              <p:cNvCxnSpPr>
                <a:cxnSpLocks/>
              </p:cNvCxnSpPr>
              <p:nvPr/>
            </p:nvCxnSpPr>
            <p:spPr>
              <a:xfrm flipH="1">
                <a:off x="7035258" y="4183773"/>
                <a:ext cx="614670" cy="65201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070" name="组合 1069">
            <a:extLst>
              <a:ext uri="{FF2B5EF4-FFF2-40B4-BE49-F238E27FC236}">
                <a16:creationId xmlns:a16="http://schemas.microsoft.com/office/drawing/2014/main" id="{06B59229-4D1B-8D0F-18AB-946C15ACD7AE}"/>
              </a:ext>
            </a:extLst>
          </p:cNvPr>
          <p:cNvGrpSpPr/>
          <p:nvPr/>
        </p:nvGrpSpPr>
        <p:grpSpPr>
          <a:xfrm>
            <a:off x="5253471" y="2534568"/>
            <a:ext cx="715352" cy="2905242"/>
            <a:chOff x="5253471" y="2663958"/>
            <a:chExt cx="715352" cy="2905242"/>
          </a:xfrm>
        </p:grpSpPr>
        <p:grpSp>
          <p:nvGrpSpPr>
            <p:cNvPr id="17" name="组合 16">
              <a:extLst>
                <a:ext uri="{FF2B5EF4-FFF2-40B4-BE49-F238E27FC236}">
                  <a16:creationId xmlns:a16="http://schemas.microsoft.com/office/drawing/2014/main" id="{D83269C8-D0F5-1EAA-05AC-7239F5E6FBAA}"/>
                </a:ext>
              </a:extLst>
            </p:cNvPr>
            <p:cNvGrpSpPr/>
            <p:nvPr/>
          </p:nvGrpSpPr>
          <p:grpSpPr>
            <a:xfrm>
              <a:off x="5253471" y="2771828"/>
              <a:ext cx="216000" cy="2797372"/>
              <a:chOff x="5253471" y="2771828"/>
              <a:chExt cx="216000" cy="2797372"/>
            </a:xfrm>
          </p:grpSpPr>
          <p:sp>
            <p:nvSpPr>
              <p:cNvPr id="1051" name="椭圆 1050">
                <a:extLst>
                  <a:ext uri="{FF2B5EF4-FFF2-40B4-BE49-F238E27FC236}">
                    <a16:creationId xmlns:a16="http://schemas.microsoft.com/office/drawing/2014/main" id="{FBD7E4D3-4385-1783-C22F-E04882F496DD}"/>
                  </a:ext>
                </a:extLst>
              </p:cNvPr>
              <p:cNvSpPr/>
              <p:nvPr/>
            </p:nvSpPr>
            <p:spPr>
              <a:xfrm rot="5232316">
                <a:off x="5253471" y="2771828"/>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2" name="椭圆 1051">
                <a:extLst>
                  <a:ext uri="{FF2B5EF4-FFF2-40B4-BE49-F238E27FC236}">
                    <a16:creationId xmlns:a16="http://schemas.microsoft.com/office/drawing/2014/main" id="{BB856B09-639E-03B0-F0C6-F94D09E48438}"/>
                  </a:ext>
                </a:extLst>
              </p:cNvPr>
              <p:cNvSpPr/>
              <p:nvPr/>
            </p:nvSpPr>
            <p:spPr>
              <a:xfrm rot="5232316">
                <a:off x="5253471" y="3467286"/>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3" name="椭圆 1052">
                <a:extLst>
                  <a:ext uri="{FF2B5EF4-FFF2-40B4-BE49-F238E27FC236}">
                    <a16:creationId xmlns:a16="http://schemas.microsoft.com/office/drawing/2014/main" id="{BA75A48D-E484-A357-419E-1006130E64AE}"/>
                  </a:ext>
                </a:extLst>
              </p:cNvPr>
              <p:cNvSpPr/>
              <p:nvPr/>
            </p:nvSpPr>
            <p:spPr>
              <a:xfrm rot="5232316">
                <a:off x="5253471" y="4044853"/>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4" name="椭圆 1053">
                <a:extLst>
                  <a:ext uri="{FF2B5EF4-FFF2-40B4-BE49-F238E27FC236}">
                    <a16:creationId xmlns:a16="http://schemas.microsoft.com/office/drawing/2014/main" id="{CEBC4F1C-DE20-599B-FE38-28ABD1675A0A}"/>
                  </a:ext>
                </a:extLst>
              </p:cNvPr>
              <p:cNvSpPr/>
              <p:nvPr/>
            </p:nvSpPr>
            <p:spPr>
              <a:xfrm rot="5232316">
                <a:off x="5253471" y="4761496"/>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5" name="椭圆 1054">
                <a:extLst>
                  <a:ext uri="{FF2B5EF4-FFF2-40B4-BE49-F238E27FC236}">
                    <a16:creationId xmlns:a16="http://schemas.microsoft.com/office/drawing/2014/main" id="{61222CB9-46C4-FB15-2489-8DF67E31A0CA}"/>
                  </a:ext>
                </a:extLst>
              </p:cNvPr>
              <p:cNvSpPr/>
              <p:nvPr/>
            </p:nvSpPr>
            <p:spPr>
              <a:xfrm rot="5232316">
                <a:off x="5253471" y="5353200"/>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61" name="直接箭头连接符 1060">
              <a:extLst>
                <a:ext uri="{FF2B5EF4-FFF2-40B4-BE49-F238E27FC236}">
                  <a16:creationId xmlns:a16="http://schemas.microsoft.com/office/drawing/2014/main" id="{5B260CCA-4050-7947-0EC7-F8FC408FECE0}"/>
                </a:ext>
              </a:extLst>
            </p:cNvPr>
            <p:cNvCxnSpPr>
              <a:cxnSpLocks/>
            </p:cNvCxnSpPr>
            <p:nvPr/>
          </p:nvCxnSpPr>
          <p:spPr>
            <a:xfrm flipH="1" flipV="1">
              <a:off x="5575498" y="3655494"/>
              <a:ext cx="386887" cy="12248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5" name="直接箭头连接符 1064">
              <a:extLst>
                <a:ext uri="{FF2B5EF4-FFF2-40B4-BE49-F238E27FC236}">
                  <a16:creationId xmlns:a16="http://schemas.microsoft.com/office/drawing/2014/main" id="{11D6FFC5-1DB1-32AB-A40C-EAF4C15DA1A0}"/>
                </a:ext>
              </a:extLst>
            </p:cNvPr>
            <p:cNvCxnSpPr>
              <a:cxnSpLocks/>
            </p:cNvCxnSpPr>
            <p:nvPr/>
          </p:nvCxnSpPr>
          <p:spPr>
            <a:xfrm flipH="1">
              <a:off x="5593801" y="3953311"/>
              <a:ext cx="375022" cy="13777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7" name="直接箭头连接符 1066">
              <a:extLst>
                <a:ext uri="{FF2B5EF4-FFF2-40B4-BE49-F238E27FC236}">
                  <a16:creationId xmlns:a16="http://schemas.microsoft.com/office/drawing/2014/main" id="{BF997E28-AA40-EC8B-0A47-82ADF35A341B}"/>
                </a:ext>
              </a:extLst>
            </p:cNvPr>
            <p:cNvCxnSpPr>
              <a:cxnSpLocks/>
            </p:cNvCxnSpPr>
            <p:nvPr/>
          </p:nvCxnSpPr>
          <p:spPr>
            <a:xfrm flipH="1" flipV="1">
              <a:off x="5575498" y="4962114"/>
              <a:ext cx="386887" cy="12248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8" name="直接箭头连接符 1067">
              <a:extLst>
                <a:ext uri="{FF2B5EF4-FFF2-40B4-BE49-F238E27FC236}">
                  <a16:creationId xmlns:a16="http://schemas.microsoft.com/office/drawing/2014/main" id="{ABA202A3-808A-65D3-26A5-88A7C4AA464A}"/>
                </a:ext>
              </a:extLst>
            </p:cNvPr>
            <p:cNvCxnSpPr>
              <a:cxnSpLocks/>
            </p:cNvCxnSpPr>
            <p:nvPr/>
          </p:nvCxnSpPr>
          <p:spPr>
            <a:xfrm flipH="1">
              <a:off x="5593801" y="5259931"/>
              <a:ext cx="375022" cy="13777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9" name="直接箭头连接符 1068">
              <a:extLst>
                <a:ext uri="{FF2B5EF4-FFF2-40B4-BE49-F238E27FC236}">
                  <a16:creationId xmlns:a16="http://schemas.microsoft.com/office/drawing/2014/main" id="{0A1815D2-BB34-631F-50AB-E56416698A5D}"/>
                </a:ext>
              </a:extLst>
            </p:cNvPr>
            <p:cNvCxnSpPr>
              <a:cxnSpLocks/>
            </p:cNvCxnSpPr>
            <p:nvPr/>
          </p:nvCxnSpPr>
          <p:spPr>
            <a:xfrm flipH="1">
              <a:off x="5553718" y="2663958"/>
              <a:ext cx="375022" cy="13777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文本框 6">
            <a:extLst>
              <a:ext uri="{FF2B5EF4-FFF2-40B4-BE49-F238E27FC236}">
                <a16:creationId xmlns:a16="http://schemas.microsoft.com/office/drawing/2014/main" id="{FB8FD23F-A71D-95A4-B08C-ED221B8B8D3B}"/>
              </a:ext>
            </a:extLst>
          </p:cNvPr>
          <p:cNvSpPr txBox="1"/>
          <p:nvPr/>
        </p:nvSpPr>
        <p:spPr>
          <a:xfrm>
            <a:off x="6774534" y="3274940"/>
            <a:ext cx="735971" cy="369332"/>
          </a:xfrm>
          <a:prstGeom prst="rect">
            <a:avLst/>
          </a:prstGeom>
          <a:noFill/>
        </p:spPr>
        <p:txBody>
          <a:bodyPr wrap="none" rtlCol="0">
            <a:spAutoFit/>
          </a:bodyPr>
          <a:lstStyle/>
          <a:p>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Pause</a:t>
            </a:r>
            <a:endParaRPr lang="zh-CN" altLang="en-US" dirty="0">
              <a:solidFill>
                <a:srgbClr val="FF0000"/>
              </a:solidFill>
              <a:latin typeface="Calibri" panose="020F0502020204030204" pitchFamily="34" charset="0"/>
              <a:cs typeface="Calibri" panose="020F0502020204030204" pitchFamily="34" charset="0"/>
            </a:endParaRPr>
          </a:p>
        </p:txBody>
      </p:sp>
      <p:sp>
        <p:nvSpPr>
          <p:cNvPr id="9" name="文本框 8">
            <a:extLst>
              <a:ext uri="{FF2B5EF4-FFF2-40B4-BE49-F238E27FC236}">
                <a16:creationId xmlns:a16="http://schemas.microsoft.com/office/drawing/2014/main" id="{5877BB28-CB69-A796-EC4C-15CD0A9160D7}"/>
              </a:ext>
            </a:extLst>
          </p:cNvPr>
          <p:cNvSpPr txBox="1"/>
          <p:nvPr/>
        </p:nvSpPr>
        <p:spPr>
          <a:xfrm>
            <a:off x="5402522" y="2938294"/>
            <a:ext cx="735971" cy="369332"/>
          </a:xfrm>
          <a:prstGeom prst="rect">
            <a:avLst/>
          </a:prstGeom>
          <a:noFill/>
        </p:spPr>
        <p:txBody>
          <a:bodyPr wrap="none" rtlCol="0">
            <a:spAutoFit/>
          </a:bodyPr>
          <a:lstStyle/>
          <a:p>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Pause</a:t>
            </a:r>
            <a:endParaRPr lang="zh-CN" altLang="en-US"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4516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071"/>
                                        </p:tgtEl>
                                        <p:attrNameLst>
                                          <p:attrName>style.visibility</p:attrName>
                                        </p:attrNameLst>
                                      </p:cBhvr>
                                      <p:to>
                                        <p:strVal val="visible"/>
                                      </p:to>
                                    </p:set>
                                    <p:animEffect transition="in" filter="wipe(right)">
                                      <p:cBhvr>
                                        <p:cTn id="11" dur="500"/>
                                        <p:tgtEl>
                                          <p:spTgt spid="1071"/>
                                        </p:tgtEl>
                                      </p:cBhvr>
                                    </p:animEffect>
                                  </p:childTnLst>
                                </p:cTn>
                              </p:par>
                              <p:par>
                                <p:cTn id="12" presetID="1"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2" fill="hold" nodeType="clickEffect">
                                  <p:stCondLst>
                                    <p:cond delay="0"/>
                                  </p:stCondLst>
                                  <p:childTnLst>
                                    <p:set>
                                      <p:cBhvr>
                                        <p:cTn id="17" dur="1" fill="hold">
                                          <p:stCondLst>
                                            <p:cond delay="0"/>
                                          </p:stCondLst>
                                        </p:cTn>
                                        <p:tgtEl>
                                          <p:spTgt spid="1070"/>
                                        </p:tgtEl>
                                        <p:attrNameLst>
                                          <p:attrName>style.visibility</p:attrName>
                                        </p:attrNameLst>
                                      </p:cBhvr>
                                      <p:to>
                                        <p:strVal val="visible"/>
                                      </p:to>
                                    </p:set>
                                    <p:animEffect transition="in" filter="wipe(right)">
                                      <p:cBhvr>
                                        <p:cTn id="18" dur="500"/>
                                        <p:tgtEl>
                                          <p:spTgt spid="1070"/>
                                        </p:tgtEl>
                                      </p:cBhvr>
                                    </p:animEffect>
                                  </p:childTnLst>
                                </p:cTn>
                              </p:par>
                              <p:par>
                                <p:cTn id="19" presetID="1"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15CC731-5D5C-3757-EB8C-654DD31A926D}"/>
            </a:ext>
          </a:extLst>
        </p:cNvPr>
        <p:cNvGrpSpPr/>
        <p:nvPr/>
      </p:nvGrpSpPr>
      <p:grpSpPr>
        <a:xfrm>
          <a:off x="0" y="0"/>
          <a:ext cx="0" cy="0"/>
          <a:chOff x="0" y="0"/>
          <a:chExt cx="0" cy="0"/>
        </a:xfrm>
      </p:grpSpPr>
      <p:grpSp>
        <p:nvGrpSpPr>
          <p:cNvPr id="14" name="组合 13">
            <a:extLst>
              <a:ext uri="{FF2B5EF4-FFF2-40B4-BE49-F238E27FC236}">
                <a16:creationId xmlns:a16="http://schemas.microsoft.com/office/drawing/2014/main" id="{CBA5F9D6-D032-16E3-BD97-1EC3FBCB5EA6}"/>
              </a:ext>
            </a:extLst>
          </p:cNvPr>
          <p:cNvGrpSpPr/>
          <p:nvPr/>
        </p:nvGrpSpPr>
        <p:grpSpPr>
          <a:xfrm>
            <a:off x="4904498" y="2189707"/>
            <a:ext cx="3563426" cy="3329591"/>
            <a:chOff x="4904498" y="2320940"/>
            <a:chExt cx="3563426" cy="3329591"/>
          </a:xfrm>
        </p:grpSpPr>
        <p:sp>
          <p:nvSpPr>
            <p:cNvPr id="31" name="矩形 30">
              <a:extLst>
                <a:ext uri="{FF2B5EF4-FFF2-40B4-BE49-F238E27FC236}">
                  <a16:creationId xmlns:a16="http://schemas.microsoft.com/office/drawing/2014/main" id="{1ED7A507-FDE0-87DA-D309-DA371F295DC1}"/>
                </a:ext>
              </a:extLst>
            </p:cNvPr>
            <p:cNvSpPr/>
            <p:nvPr/>
          </p:nvSpPr>
          <p:spPr>
            <a:xfrm>
              <a:off x="7927924" y="3631304"/>
              <a:ext cx="540000" cy="450000"/>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6D88B523-68DB-6B2E-BC09-07C54061EE4B}"/>
                </a:ext>
              </a:extLst>
            </p:cNvPr>
            <p:cNvSpPr/>
            <p:nvPr/>
          </p:nvSpPr>
          <p:spPr>
            <a:xfrm>
              <a:off x="6173614" y="2320940"/>
              <a:ext cx="540000" cy="450000"/>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A688"/>
                </a:solidFill>
              </a:endParaRPr>
            </a:p>
          </p:txBody>
        </p:sp>
        <p:sp>
          <p:nvSpPr>
            <p:cNvPr id="36" name="矩形 35">
              <a:extLst>
                <a:ext uri="{FF2B5EF4-FFF2-40B4-BE49-F238E27FC236}">
                  <a16:creationId xmlns:a16="http://schemas.microsoft.com/office/drawing/2014/main" id="{DF986276-DD74-4AFF-7494-8530666F49B7}"/>
                </a:ext>
              </a:extLst>
            </p:cNvPr>
            <p:cNvSpPr/>
            <p:nvPr/>
          </p:nvSpPr>
          <p:spPr>
            <a:xfrm>
              <a:off x="6173167" y="3654697"/>
              <a:ext cx="540000" cy="450000"/>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A688"/>
                </a:solidFill>
              </a:endParaRPr>
            </a:p>
          </p:txBody>
        </p:sp>
        <p:sp>
          <p:nvSpPr>
            <p:cNvPr id="37" name="矩形 36">
              <a:extLst>
                <a:ext uri="{FF2B5EF4-FFF2-40B4-BE49-F238E27FC236}">
                  <a16:creationId xmlns:a16="http://schemas.microsoft.com/office/drawing/2014/main" id="{F4A26072-3288-7205-CFC4-05CE8846C5A5}"/>
                </a:ext>
              </a:extLst>
            </p:cNvPr>
            <p:cNvSpPr/>
            <p:nvPr/>
          </p:nvSpPr>
          <p:spPr>
            <a:xfrm>
              <a:off x="6199175" y="4935267"/>
              <a:ext cx="540000" cy="489572"/>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6" name="矩形 1045">
              <a:extLst>
                <a:ext uri="{FF2B5EF4-FFF2-40B4-BE49-F238E27FC236}">
                  <a16:creationId xmlns:a16="http://schemas.microsoft.com/office/drawing/2014/main" id="{91E4D096-FD62-7ED5-D266-32AC68B2C1E8}"/>
                </a:ext>
              </a:extLst>
            </p:cNvPr>
            <p:cNvSpPr/>
            <p:nvPr/>
          </p:nvSpPr>
          <p:spPr>
            <a:xfrm>
              <a:off x="4904498" y="2677060"/>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矩形 1046">
              <a:extLst>
                <a:ext uri="{FF2B5EF4-FFF2-40B4-BE49-F238E27FC236}">
                  <a16:creationId xmlns:a16="http://schemas.microsoft.com/office/drawing/2014/main" id="{2B0263C1-D06C-E482-F0A4-9DBF655BBBCD}"/>
                </a:ext>
              </a:extLst>
            </p:cNvPr>
            <p:cNvSpPr/>
            <p:nvPr/>
          </p:nvSpPr>
          <p:spPr>
            <a:xfrm>
              <a:off x="4904498" y="3373172"/>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矩形 1047">
              <a:extLst>
                <a:ext uri="{FF2B5EF4-FFF2-40B4-BE49-F238E27FC236}">
                  <a16:creationId xmlns:a16="http://schemas.microsoft.com/office/drawing/2014/main" id="{621FF8FE-3D86-063A-3434-5D58E9AE936A}"/>
                </a:ext>
              </a:extLst>
            </p:cNvPr>
            <p:cNvSpPr/>
            <p:nvPr/>
          </p:nvSpPr>
          <p:spPr>
            <a:xfrm>
              <a:off x="4904498" y="3963617"/>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矩形 1048">
              <a:extLst>
                <a:ext uri="{FF2B5EF4-FFF2-40B4-BE49-F238E27FC236}">
                  <a16:creationId xmlns:a16="http://schemas.microsoft.com/office/drawing/2014/main" id="{235ED0A2-F33A-4A1A-EE37-89E67DAA2AB5}"/>
                </a:ext>
              </a:extLst>
            </p:cNvPr>
            <p:cNvSpPr/>
            <p:nvPr/>
          </p:nvSpPr>
          <p:spPr>
            <a:xfrm>
              <a:off x="4904498" y="4660486"/>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 name="矩形 1049">
              <a:extLst>
                <a:ext uri="{FF2B5EF4-FFF2-40B4-BE49-F238E27FC236}">
                  <a16:creationId xmlns:a16="http://schemas.microsoft.com/office/drawing/2014/main" id="{99371551-8EBC-113A-9A56-66E87EB25A9F}"/>
                </a:ext>
              </a:extLst>
            </p:cNvPr>
            <p:cNvSpPr/>
            <p:nvPr/>
          </p:nvSpPr>
          <p:spPr>
            <a:xfrm>
              <a:off x="4904498" y="5250931"/>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 name="组合 9">
            <a:extLst>
              <a:ext uri="{FF2B5EF4-FFF2-40B4-BE49-F238E27FC236}">
                <a16:creationId xmlns:a16="http://schemas.microsoft.com/office/drawing/2014/main" id="{5E0027CD-A855-61ED-730D-C1B89341AB30}"/>
              </a:ext>
            </a:extLst>
          </p:cNvPr>
          <p:cNvGrpSpPr/>
          <p:nvPr/>
        </p:nvGrpSpPr>
        <p:grpSpPr>
          <a:xfrm>
            <a:off x="4904498" y="1913539"/>
            <a:ext cx="4334108" cy="1792978"/>
            <a:chOff x="4904498" y="2044772"/>
            <a:chExt cx="4334108" cy="1792978"/>
          </a:xfrm>
        </p:grpSpPr>
        <p:cxnSp>
          <p:nvCxnSpPr>
            <p:cNvPr id="12" name="直接连接符 11">
              <a:extLst>
                <a:ext uri="{FF2B5EF4-FFF2-40B4-BE49-F238E27FC236}">
                  <a16:creationId xmlns:a16="http://schemas.microsoft.com/office/drawing/2014/main" id="{C9F238E3-425F-9433-BE12-554D670892FC}"/>
                </a:ext>
              </a:extLst>
            </p:cNvPr>
            <p:cNvCxnSpPr>
              <a:cxnSpLocks/>
            </p:cNvCxnSpPr>
            <p:nvPr/>
          </p:nvCxnSpPr>
          <p:spPr>
            <a:xfrm flipH="1" flipV="1">
              <a:off x="5364455" y="2256030"/>
              <a:ext cx="825838" cy="29979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 name="椭圆 31">
              <a:extLst>
                <a:ext uri="{FF2B5EF4-FFF2-40B4-BE49-F238E27FC236}">
                  <a16:creationId xmlns:a16="http://schemas.microsoft.com/office/drawing/2014/main" id="{9881BF07-2B20-1376-CF5D-402BCC7EF609}"/>
                </a:ext>
              </a:extLst>
            </p:cNvPr>
            <p:cNvSpPr/>
            <p:nvPr/>
          </p:nvSpPr>
          <p:spPr>
            <a:xfrm rot="5232316">
              <a:off x="8362355" y="3657750"/>
              <a:ext cx="180000" cy="18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11">
              <a:extLst>
                <a:ext uri="{FF2B5EF4-FFF2-40B4-BE49-F238E27FC236}">
                  <a16:creationId xmlns:a16="http://schemas.microsoft.com/office/drawing/2014/main" id="{251B375D-10BC-D92B-51F5-06D856385B94}"/>
                </a:ext>
              </a:extLst>
            </p:cNvPr>
            <p:cNvSpPr/>
            <p:nvPr/>
          </p:nvSpPr>
          <p:spPr>
            <a:xfrm>
              <a:off x="7074321" y="2720623"/>
              <a:ext cx="1745830" cy="1039484"/>
            </a:xfrm>
            <a:custGeom>
              <a:avLst/>
              <a:gdLst>
                <a:gd name="connsiteX0" fmla="*/ 0 w 1743075"/>
                <a:gd name="connsiteY0" fmla="*/ 0 h 1081616"/>
                <a:gd name="connsiteX1" fmla="*/ 809625 w 1743075"/>
                <a:gd name="connsiteY1" fmla="*/ 933450 h 1081616"/>
                <a:gd name="connsiteX2" fmla="*/ 1743075 w 1743075"/>
                <a:gd name="connsiteY2" fmla="*/ 1066800 h 1081616"/>
              </a:gdLst>
              <a:ahLst/>
              <a:cxnLst>
                <a:cxn ang="0">
                  <a:pos x="connsiteX0" y="connsiteY0"/>
                </a:cxn>
                <a:cxn ang="0">
                  <a:pos x="connsiteX1" y="connsiteY1"/>
                </a:cxn>
                <a:cxn ang="0">
                  <a:pos x="connsiteX2" y="connsiteY2"/>
                </a:cxn>
              </a:cxnLst>
              <a:rect l="l" t="t" r="r" b="b"/>
              <a:pathLst>
                <a:path w="1743075" h="1081616">
                  <a:moveTo>
                    <a:pt x="0" y="0"/>
                  </a:moveTo>
                  <a:cubicBezTo>
                    <a:pt x="259556" y="377825"/>
                    <a:pt x="519113" y="755650"/>
                    <a:pt x="809625" y="933450"/>
                  </a:cubicBezTo>
                  <a:cubicBezTo>
                    <a:pt x="1100137" y="1111250"/>
                    <a:pt x="1421606" y="1089025"/>
                    <a:pt x="1743075" y="1066800"/>
                  </a:cubicBezTo>
                </a:path>
              </a:pathLst>
            </a:cu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16">
              <a:extLst>
                <a:ext uri="{FF2B5EF4-FFF2-40B4-BE49-F238E27FC236}">
                  <a16:creationId xmlns:a16="http://schemas.microsoft.com/office/drawing/2014/main" id="{9568A357-BEF9-6358-4C34-F7C9E6A9A725}"/>
                </a:ext>
              </a:extLst>
            </p:cNvPr>
            <p:cNvSpPr/>
            <p:nvPr/>
          </p:nvSpPr>
          <p:spPr>
            <a:xfrm>
              <a:off x="5459259" y="2173660"/>
              <a:ext cx="1495425" cy="392427"/>
            </a:xfrm>
            <a:custGeom>
              <a:avLst/>
              <a:gdLst>
                <a:gd name="connsiteX0" fmla="*/ 0 w 1495425"/>
                <a:gd name="connsiteY0" fmla="*/ 0 h 392427"/>
                <a:gd name="connsiteX1" fmla="*/ 876300 w 1495425"/>
                <a:gd name="connsiteY1" fmla="*/ 333375 h 392427"/>
                <a:gd name="connsiteX2" fmla="*/ 1495425 w 1495425"/>
                <a:gd name="connsiteY2" fmla="*/ 390525 h 392427"/>
              </a:gdLst>
              <a:ahLst/>
              <a:cxnLst>
                <a:cxn ang="0">
                  <a:pos x="connsiteX0" y="connsiteY0"/>
                </a:cxn>
                <a:cxn ang="0">
                  <a:pos x="connsiteX1" y="connsiteY1"/>
                </a:cxn>
                <a:cxn ang="0">
                  <a:pos x="connsiteX2" y="connsiteY2"/>
                </a:cxn>
              </a:cxnLst>
              <a:rect l="l" t="t" r="r" b="b"/>
              <a:pathLst>
                <a:path w="1495425" h="392427">
                  <a:moveTo>
                    <a:pt x="0" y="0"/>
                  </a:moveTo>
                  <a:cubicBezTo>
                    <a:pt x="313531" y="134144"/>
                    <a:pt x="627063" y="268288"/>
                    <a:pt x="876300" y="333375"/>
                  </a:cubicBezTo>
                  <a:cubicBezTo>
                    <a:pt x="1125537" y="398462"/>
                    <a:pt x="1310481" y="394493"/>
                    <a:pt x="1495425" y="390525"/>
                  </a:cubicBezTo>
                </a:path>
              </a:pathLst>
            </a:custGeom>
            <a:noFill/>
            <a:ln w="3810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a:extLst>
                <a:ext uri="{FF2B5EF4-FFF2-40B4-BE49-F238E27FC236}">
                  <a16:creationId xmlns:a16="http://schemas.microsoft.com/office/drawing/2014/main" id="{EF376500-B6C1-CA6A-F441-D87DAA67C861}"/>
                </a:ext>
              </a:extLst>
            </p:cNvPr>
            <p:cNvSpPr txBox="1"/>
            <p:nvPr/>
          </p:nvSpPr>
          <p:spPr>
            <a:xfrm>
              <a:off x="8429098" y="3430575"/>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P1</a:t>
              </a:r>
              <a:endParaRPr lang="zh-CN" altLang="en-US" b="1" dirty="0">
                <a:latin typeface="Calibri" panose="020F0502020204030204" pitchFamily="34" charset="0"/>
                <a:cs typeface="Calibri" panose="020F0502020204030204" pitchFamily="34" charset="0"/>
              </a:endParaRPr>
            </a:p>
          </p:txBody>
        </p:sp>
        <p:sp>
          <p:nvSpPr>
            <p:cNvPr id="1043" name="矩形 1042">
              <a:extLst>
                <a:ext uri="{FF2B5EF4-FFF2-40B4-BE49-F238E27FC236}">
                  <a16:creationId xmlns:a16="http://schemas.microsoft.com/office/drawing/2014/main" id="{599EFAC1-92F4-8838-6E4D-838EEAFEC459}"/>
                </a:ext>
              </a:extLst>
            </p:cNvPr>
            <p:cNvSpPr/>
            <p:nvPr/>
          </p:nvSpPr>
          <p:spPr>
            <a:xfrm>
              <a:off x="4904498" y="2044772"/>
              <a:ext cx="478757" cy="400907"/>
            </a:xfrm>
            <a:prstGeom prst="rect">
              <a:avLst/>
            </a:prstGeom>
            <a:solidFill>
              <a:schemeClr val="accent1">
                <a:lumMod val="40000"/>
                <a:lumOff val="6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11" name="矩形: 圆角 10">
            <a:extLst>
              <a:ext uri="{FF2B5EF4-FFF2-40B4-BE49-F238E27FC236}">
                <a16:creationId xmlns:a16="http://schemas.microsoft.com/office/drawing/2014/main" id="{A31194E1-1390-07A0-9271-3FAFFB4B98DD}"/>
              </a:ext>
            </a:extLst>
          </p:cNvPr>
          <p:cNvSpPr/>
          <p:nvPr/>
        </p:nvSpPr>
        <p:spPr>
          <a:xfrm>
            <a:off x="4314968" y="1728047"/>
            <a:ext cx="5026568" cy="3977640"/>
          </a:xfrm>
          <a:prstGeom prst="roundRect">
            <a:avLst/>
          </a:prstGeom>
          <a:solidFill>
            <a:srgbClr val="F2F2F2">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a:extLst>
              <a:ext uri="{FF2B5EF4-FFF2-40B4-BE49-F238E27FC236}">
                <a16:creationId xmlns:a16="http://schemas.microsoft.com/office/drawing/2014/main" id="{FE544CE8-BFE4-C90E-023D-2CDFE015D96B}"/>
              </a:ext>
            </a:extLst>
          </p:cNvPr>
          <p:cNvSpPr>
            <a:spLocks noGrp="1"/>
          </p:cNvSpPr>
          <p:nvPr>
            <p:ph type="sldNum" sz="quarter" idx="12"/>
          </p:nvPr>
        </p:nvSpPr>
        <p:spPr/>
        <p:txBody>
          <a:bodyPr/>
          <a:lstStyle/>
          <a:p>
            <a:fld id="{49AE70B2-8BF9-45C0-BB95-33D1B9D3A854}" type="slidenum">
              <a:rPr lang="zh-CN" altLang="en-US" smtClean="0"/>
              <a:t>17</a:t>
            </a:fld>
            <a:endParaRPr lang="zh-CN" altLang="en-US" dirty="0"/>
          </a:p>
        </p:txBody>
      </p:sp>
      <p:sp>
        <p:nvSpPr>
          <p:cNvPr id="5" name="标题 4">
            <a:extLst>
              <a:ext uri="{FF2B5EF4-FFF2-40B4-BE49-F238E27FC236}">
                <a16:creationId xmlns:a16="http://schemas.microsoft.com/office/drawing/2014/main" id="{492ADB4E-732D-662C-2105-23B819BD6189}"/>
              </a:ext>
            </a:extLst>
          </p:cNvPr>
          <p:cNvSpPr>
            <a:spLocks noGrp="1"/>
          </p:cNvSpPr>
          <p:nvPr>
            <p:ph type="title"/>
          </p:nvPr>
        </p:nvSpPr>
        <p:spPr/>
        <p:txBody>
          <a:bodyPr>
            <a:normAutofit/>
          </a:bodyPr>
          <a:lstStyle/>
          <a:p>
            <a:r>
              <a:rPr lang="en-US" altLang="zh-CN" dirty="0">
                <a:solidFill>
                  <a:srgbClr val="000000"/>
                </a:solidFill>
                <a:cs typeface="Arial" panose="020B0604020202020204"/>
              </a:rPr>
              <a:t>Analysis of Congestion in Per-hop FC</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cxnSp>
        <p:nvCxnSpPr>
          <p:cNvPr id="2" name="直接连接符 1">
            <a:extLst>
              <a:ext uri="{FF2B5EF4-FFF2-40B4-BE49-F238E27FC236}">
                <a16:creationId xmlns:a16="http://schemas.microsoft.com/office/drawing/2014/main" id="{124771EC-D8A3-F77E-8384-348BF4085D4C}"/>
              </a:ext>
            </a:extLst>
          </p:cNvPr>
          <p:cNvCxnSpPr/>
          <p:nvPr/>
        </p:nvCxnSpPr>
        <p:spPr>
          <a:xfrm flipH="1" flipV="1">
            <a:off x="6730293" y="2424589"/>
            <a:ext cx="1183929" cy="1312836"/>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8D512E26-FB6C-5E8A-B848-30BB763D8F88}"/>
              </a:ext>
            </a:extLst>
          </p:cNvPr>
          <p:cNvCxnSpPr>
            <a:cxnSpLocks/>
          </p:cNvCxnSpPr>
          <p:nvPr/>
        </p:nvCxnSpPr>
        <p:spPr>
          <a:xfrm>
            <a:off x="6716590" y="3733025"/>
            <a:ext cx="1197632" cy="4400"/>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1980182F-45C0-3741-48F6-6801A11C48C6}"/>
              </a:ext>
            </a:extLst>
          </p:cNvPr>
          <p:cNvCxnSpPr/>
          <p:nvPr/>
        </p:nvCxnSpPr>
        <p:spPr>
          <a:xfrm flipV="1">
            <a:off x="6730293" y="3737425"/>
            <a:ext cx="1183929" cy="1302409"/>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4EBBB9F5-2BB5-B973-3E0A-DD8E43DA91A5}"/>
              </a:ext>
            </a:extLst>
          </p:cNvPr>
          <p:cNvCxnSpPr/>
          <p:nvPr/>
        </p:nvCxnSpPr>
        <p:spPr>
          <a:xfrm flipH="1">
            <a:off x="5361472" y="2424591"/>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5F122AA3-0973-538E-5924-2564281FA90C}"/>
              </a:ext>
            </a:extLst>
          </p:cNvPr>
          <p:cNvCxnSpPr>
            <a:cxnSpLocks/>
          </p:cNvCxnSpPr>
          <p:nvPr/>
        </p:nvCxnSpPr>
        <p:spPr>
          <a:xfrm flipH="1" flipV="1">
            <a:off x="5350752" y="3433233"/>
            <a:ext cx="825838" cy="29979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144F685-0366-4E82-69E9-299EBE0FC746}"/>
              </a:ext>
            </a:extLst>
          </p:cNvPr>
          <p:cNvCxnSpPr>
            <a:cxnSpLocks/>
          </p:cNvCxnSpPr>
          <p:nvPr/>
        </p:nvCxnSpPr>
        <p:spPr>
          <a:xfrm flipH="1">
            <a:off x="5347769" y="3733027"/>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A6ABFF4C-FA56-F78E-118B-D2D9F86377D7}"/>
              </a:ext>
            </a:extLst>
          </p:cNvPr>
          <p:cNvCxnSpPr>
            <a:cxnSpLocks/>
          </p:cNvCxnSpPr>
          <p:nvPr/>
        </p:nvCxnSpPr>
        <p:spPr>
          <a:xfrm flipH="1" flipV="1">
            <a:off x="5364455" y="4762902"/>
            <a:ext cx="825838" cy="27693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E55811D2-29F3-8EBA-21F0-799D384C7B1C}"/>
              </a:ext>
            </a:extLst>
          </p:cNvPr>
          <p:cNvCxnSpPr/>
          <p:nvPr/>
        </p:nvCxnSpPr>
        <p:spPr>
          <a:xfrm flipH="1">
            <a:off x="5361472" y="5039839"/>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1" name="任意多边形 12">
            <a:extLst>
              <a:ext uri="{FF2B5EF4-FFF2-40B4-BE49-F238E27FC236}">
                <a16:creationId xmlns:a16="http://schemas.microsoft.com/office/drawing/2014/main" id="{41A7C1CA-6F1C-1CA4-3D3D-3A6BE59CBEBC}"/>
              </a:ext>
            </a:extLst>
          </p:cNvPr>
          <p:cNvSpPr/>
          <p:nvPr/>
        </p:nvSpPr>
        <p:spPr>
          <a:xfrm>
            <a:off x="6962130" y="2805344"/>
            <a:ext cx="1858020" cy="987997"/>
          </a:xfrm>
          <a:custGeom>
            <a:avLst/>
            <a:gdLst>
              <a:gd name="connsiteX0" fmla="*/ 0 w 1971675"/>
              <a:gd name="connsiteY0" fmla="*/ 0 h 1184445"/>
              <a:gd name="connsiteX1" fmla="*/ 933450 w 1971675"/>
              <a:gd name="connsiteY1" fmla="*/ 1038225 h 1184445"/>
              <a:gd name="connsiteX2" fmla="*/ 1971675 w 1971675"/>
              <a:gd name="connsiteY2" fmla="*/ 1152525 h 1184445"/>
            </a:gdLst>
            <a:ahLst/>
            <a:cxnLst>
              <a:cxn ang="0">
                <a:pos x="connsiteX0" y="connsiteY0"/>
              </a:cxn>
              <a:cxn ang="0">
                <a:pos x="connsiteX1" y="connsiteY1"/>
              </a:cxn>
              <a:cxn ang="0">
                <a:pos x="connsiteX2" y="connsiteY2"/>
              </a:cxn>
            </a:cxnLst>
            <a:rect l="l" t="t" r="r" b="b"/>
            <a:pathLst>
              <a:path w="1971675" h="1184445">
                <a:moveTo>
                  <a:pt x="0" y="0"/>
                </a:moveTo>
                <a:cubicBezTo>
                  <a:pt x="302419" y="423069"/>
                  <a:pt x="604838" y="846138"/>
                  <a:pt x="933450" y="1038225"/>
                </a:cubicBezTo>
                <a:cubicBezTo>
                  <a:pt x="1262063" y="1230313"/>
                  <a:pt x="1616869" y="1191419"/>
                  <a:pt x="1971675" y="1152525"/>
                </a:cubicBezTo>
              </a:path>
            </a:pathLst>
          </a:custGeom>
          <a:ln w="1905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2" name="直接箭头连接符 41">
            <a:extLst>
              <a:ext uri="{FF2B5EF4-FFF2-40B4-BE49-F238E27FC236}">
                <a16:creationId xmlns:a16="http://schemas.microsoft.com/office/drawing/2014/main" id="{C63BFED7-E531-8828-67E6-45AECC482C78}"/>
              </a:ext>
            </a:extLst>
          </p:cNvPr>
          <p:cNvCxnSpPr/>
          <p:nvPr/>
        </p:nvCxnSpPr>
        <p:spPr>
          <a:xfrm flipV="1">
            <a:off x="6908870" y="3835587"/>
            <a:ext cx="1911280" cy="21822"/>
          </a:xfrm>
          <a:prstGeom prst="straightConnector1">
            <a:avLst/>
          </a:pr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cxnSp>
      <p:sp>
        <p:nvSpPr>
          <p:cNvPr id="43" name="任意多边形 14">
            <a:extLst>
              <a:ext uri="{FF2B5EF4-FFF2-40B4-BE49-F238E27FC236}">
                <a16:creationId xmlns:a16="http://schemas.microsoft.com/office/drawing/2014/main" id="{73CF4420-6A03-9761-B9F2-C808C0B70E2B}"/>
              </a:ext>
            </a:extLst>
          </p:cNvPr>
          <p:cNvSpPr/>
          <p:nvPr/>
        </p:nvSpPr>
        <p:spPr>
          <a:xfrm>
            <a:off x="7124700" y="3895876"/>
            <a:ext cx="1688371" cy="860676"/>
          </a:xfrm>
          <a:custGeom>
            <a:avLst/>
            <a:gdLst>
              <a:gd name="connsiteX0" fmla="*/ 0 w 1762125"/>
              <a:gd name="connsiteY0" fmla="*/ 1024832 h 1024832"/>
              <a:gd name="connsiteX1" fmla="*/ 771525 w 1762125"/>
              <a:gd name="connsiteY1" fmla="*/ 139007 h 1024832"/>
              <a:gd name="connsiteX2" fmla="*/ 1762125 w 1762125"/>
              <a:gd name="connsiteY2" fmla="*/ 15182 h 1024832"/>
            </a:gdLst>
            <a:ahLst/>
            <a:cxnLst>
              <a:cxn ang="0">
                <a:pos x="connsiteX0" y="connsiteY0"/>
              </a:cxn>
              <a:cxn ang="0">
                <a:pos x="connsiteX1" y="connsiteY1"/>
              </a:cxn>
              <a:cxn ang="0">
                <a:pos x="connsiteX2" y="connsiteY2"/>
              </a:cxn>
            </a:cxnLst>
            <a:rect l="l" t="t" r="r" b="b"/>
            <a:pathLst>
              <a:path w="1762125" h="1024832">
                <a:moveTo>
                  <a:pt x="0" y="1024832"/>
                </a:moveTo>
                <a:cubicBezTo>
                  <a:pt x="238919" y="666057"/>
                  <a:pt x="477838" y="307282"/>
                  <a:pt x="771525" y="139007"/>
                </a:cubicBezTo>
                <a:cubicBezTo>
                  <a:pt x="1065213" y="-29268"/>
                  <a:pt x="1413669" y="-7043"/>
                  <a:pt x="1762125" y="15182"/>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45" name="任意多边形 17">
            <a:extLst>
              <a:ext uri="{FF2B5EF4-FFF2-40B4-BE49-F238E27FC236}">
                <a16:creationId xmlns:a16="http://schemas.microsoft.com/office/drawing/2014/main" id="{393E8C24-E975-F625-A971-F0C05B21C97E}"/>
              </a:ext>
            </a:extLst>
          </p:cNvPr>
          <p:cNvSpPr/>
          <p:nvPr/>
        </p:nvSpPr>
        <p:spPr>
          <a:xfrm>
            <a:off x="5420857" y="2469456"/>
            <a:ext cx="1552575"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C1EE3E2D-D061-7CB4-DF54-F49109131784}"/>
              </a:ext>
            </a:extLst>
          </p:cNvPr>
          <p:cNvSpPr/>
          <p:nvPr/>
        </p:nvSpPr>
        <p:spPr>
          <a:xfrm rot="5400000">
            <a:off x="8344354" y="3730208"/>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文本框 46">
            <a:extLst>
              <a:ext uri="{FF2B5EF4-FFF2-40B4-BE49-F238E27FC236}">
                <a16:creationId xmlns:a16="http://schemas.microsoft.com/office/drawing/2014/main" id="{52331290-1092-684C-AF22-E45F883B2884}"/>
              </a:ext>
            </a:extLst>
          </p:cNvPr>
          <p:cNvSpPr txBox="1"/>
          <p:nvPr/>
        </p:nvSpPr>
        <p:spPr>
          <a:xfrm>
            <a:off x="6484818" y="2563944"/>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P3</a:t>
            </a:r>
            <a:endParaRPr lang="zh-CN" altLang="en-US" b="1" dirty="0">
              <a:latin typeface="Calibri" panose="020F0502020204030204" pitchFamily="34" charset="0"/>
              <a:cs typeface="Calibri" panose="020F0502020204030204" pitchFamily="34" charset="0"/>
            </a:endParaRPr>
          </a:p>
        </p:txBody>
      </p:sp>
      <p:sp>
        <p:nvSpPr>
          <p:cNvPr id="48" name="文本框 47">
            <a:extLst>
              <a:ext uri="{FF2B5EF4-FFF2-40B4-BE49-F238E27FC236}">
                <a16:creationId xmlns:a16="http://schemas.microsoft.com/office/drawing/2014/main" id="{7ACD9345-B288-C97D-D6CA-59BFAAC04795}"/>
              </a:ext>
            </a:extLst>
          </p:cNvPr>
          <p:cNvSpPr txBox="1"/>
          <p:nvPr/>
        </p:nvSpPr>
        <p:spPr>
          <a:xfrm>
            <a:off x="6469175" y="3908576"/>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P4</a:t>
            </a:r>
            <a:endParaRPr lang="zh-CN" altLang="en-US" b="1" dirty="0">
              <a:latin typeface="Calibri" panose="020F0502020204030204" pitchFamily="34" charset="0"/>
              <a:cs typeface="Calibri" panose="020F0502020204030204" pitchFamily="34" charset="0"/>
            </a:endParaRPr>
          </a:p>
        </p:txBody>
      </p:sp>
      <p:sp>
        <p:nvSpPr>
          <p:cNvPr id="50" name="文本框 49">
            <a:extLst>
              <a:ext uri="{FF2B5EF4-FFF2-40B4-BE49-F238E27FC236}">
                <a16:creationId xmlns:a16="http://schemas.microsoft.com/office/drawing/2014/main" id="{F11C8358-00B0-EF7D-B99C-58695B576C50}"/>
              </a:ext>
            </a:extLst>
          </p:cNvPr>
          <p:cNvSpPr txBox="1"/>
          <p:nvPr/>
        </p:nvSpPr>
        <p:spPr>
          <a:xfrm>
            <a:off x="8429098" y="3872365"/>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P2</a:t>
            </a:r>
            <a:endParaRPr lang="zh-CN" altLang="en-US" b="1" dirty="0">
              <a:latin typeface="Calibri" panose="020F0502020204030204" pitchFamily="34" charset="0"/>
              <a:cs typeface="Calibri" panose="020F0502020204030204" pitchFamily="34" charset="0"/>
            </a:endParaRPr>
          </a:p>
        </p:txBody>
      </p:sp>
      <p:sp>
        <p:nvSpPr>
          <p:cNvPr id="59" name="任意多边形 3">
            <a:extLst>
              <a:ext uri="{FF2B5EF4-FFF2-40B4-BE49-F238E27FC236}">
                <a16:creationId xmlns:a16="http://schemas.microsoft.com/office/drawing/2014/main" id="{D1BEF083-78B6-57BB-46CE-04DD972E7956}"/>
              </a:ext>
            </a:extLst>
          </p:cNvPr>
          <p:cNvSpPr/>
          <p:nvPr/>
        </p:nvSpPr>
        <p:spPr>
          <a:xfrm>
            <a:off x="5414518" y="3356942"/>
            <a:ext cx="1520208" cy="322737"/>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60" name="任意多边形 81">
            <a:extLst>
              <a:ext uri="{FF2B5EF4-FFF2-40B4-BE49-F238E27FC236}">
                <a16:creationId xmlns:a16="http://schemas.microsoft.com/office/drawing/2014/main" id="{83BE9493-F269-B5AB-9418-FEE2114BF996}"/>
              </a:ext>
            </a:extLst>
          </p:cNvPr>
          <p:cNvSpPr/>
          <p:nvPr/>
        </p:nvSpPr>
        <p:spPr>
          <a:xfrm>
            <a:off x="5402109" y="3773975"/>
            <a:ext cx="1532617"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任意多边形 83">
            <a:extLst>
              <a:ext uri="{FF2B5EF4-FFF2-40B4-BE49-F238E27FC236}">
                <a16:creationId xmlns:a16="http://schemas.microsoft.com/office/drawing/2014/main" id="{7AD0741B-4A0B-6B94-7BD1-E2FD0279CF2B}"/>
              </a:ext>
            </a:extLst>
          </p:cNvPr>
          <p:cNvSpPr/>
          <p:nvPr/>
        </p:nvSpPr>
        <p:spPr>
          <a:xfrm>
            <a:off x="5414518" y="4675193"/>
            <a:ext cx="1525249" cy="350791"/>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63" name="圆角矩形 125">
            <a:extLst>
              <a:ext uri="{FF2B5EF4-FFF2-40B4-BE49-F238E27FC236}">
                <a16:creationId xmlns:a16="http://schemas.microsoft.com/office/drawing/2014/main" id="{E6F8BFFA-AA10-B912-F493-6351D9B26090}"/>
              </a:ext>
            </a:extLst>
          </p:cNvPr>
          <p:cNvSpPr/>
          <p:nvPr/>
        </p:nvSpPr>
        <p:spPr>
          <a:xfrm>
            <a:off x="2066733" y="1840865"/>
            <a:ext cx="1684623" cy="2759549"/>
          </a:xfrm>
          <a:prstGeom prst="roundRect">
            <a:avLst/>
          </a:prstGeom>
          <a:solidFill>
            <a:schemeClr val="bg1">
              <a:lumMod val="95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7" name="组合 1026">
            <a:extLst>
              <a:ext uri="{FF2B5EF4-FFF2-40B4-BE49-F238E27FC236}">
                <a16:creationId xmlns:a16="http://schemas.microsoft.com/office/drawing/2014/main" id="{E38918AD-B6A1-A9F7-302D-C84032ADA846}"/>
              </a:ext>
            </a:extLst>
          </p:cNvPr>
          <p:cNvGrpSpPr/>
          <p:nvPr/>
        </p:nvGrpSpPr>
        <p:grpSpPr>
          <a:xfrm>
            <a:off x="2227230" y="2999489"/>
            <a:ext cx="1448358" cy="432000"/>
            <a:chOff x="1602278" y="506840"/>
            <a:chExt cx="1448358" cy="432000"/>
          </a:xfrm>
        </p:grpSpPr>
        <p:sp>
          <p:nvSpPr>
            <p:cNvPr id="1038" name="椭圆 1037">
              <a:extLst>
                <a:ext uri="{FF2B5EF4-FFF2-40B4-BE49-F238E27FC236}">
                  <a16:creationId xmlns:a16="http://schemas.microsoft.com/office/drawing/2014/main" id="{4DCFD594-0A19-3DB9-F203-121DA708E499}"/>
                </a:ext>
              </a:extLst>
            </p:cNvPr>
            <p:cNvSpPr/>
            <p:nvPr/>
          </p:nvSpPr>
          <p:spPr>
            <a:xfrm rot="5400000">
              <a:off x="1602278" y="506840"/>
              <a:ext cx="432000" cy="43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文本框 1038">
              <a:extLst>
                <a:ext uri="{FF2B5EF4-FFF2-40B4-BE49-F238E27FC236}">
                  <a16:creationId xmlns:a16="http://schemas.microsoft.com/office/drawing/2014/main" id="{EEE2B670-A087-3E00-F7D0-E3D8D3A03701}"/>
                </a:ext>
              </a:extLst>
            </p:cNvPr>
            <p:cNvSpPr txBox="1"/>
            <p:nvPr/>
          </p:nvSpPr>
          <p:spPr>
            <a:xfrm>
              <a:off x="1747606" y="529787"/>
              <a:ext cx="1303030"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Root</a:t>
              </a:r>
              <a:endParaRPr lang="zh-CN" altLang="en-US" sz="1600" b="1" dirty="0">
                <a:latin typeface="Calibri" panose="020F0502020204030204" pitchFamily="34" charset="0"/>
                <a:cs typeface="Calibri" panose="020F0502020204030204" pitchFamily="34" charset="0"/>
              </a:endParaRPr>
            </a:p>
          </p:txBody>
        </p:sp>
      </p:grpSp>
      <p:sp>
        <p:nvSpPr>
          <p:cNvPr id="1028" name="文本框 1027">
            <a:extLst>
              <a:ext uri="{FF2B5EF4-FFF2-40B4-BE49-F238E27FC236}">
                <a16:creationId xmlns:a16="http://schemas.microsoft.com/office/drawing/2014/main" id="{D4931FEA-0BBA-E9DE-EB75-4FC2E0B17F27}"/>
              </a:ext>
            </a:extLst>
          </p:cNvPr>
          <p:cNvSpPr txBox="1"/>
          <p:nvPr/>
        </p:nvSpPr>
        <p:spPr>
          <a:xfrm>
            <a:off x="2372558" y="3571569"/>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Hotspot</a:t>
            </a:r>
            <a:endParaRPr lang="zh-CN" altLang="en-US" b="1" dirty="0">
              <a:latin typeface="Calibri" panose="020F0502020204030204" pitchFamily="34" charset="0"/>
              <a:cs typeface="Calibri" panose="020F0502020204030204" pitchFamily="34" charset="0"/>
            </a:endParaRPr>
          </a:p>
        </p:txBody>
      </p:sp>
      <p:sp>
        <p:nvSpPr>
          <p:cNvPr id="1029" name="文本框 1028">
            <a:extLst>
              <a:ext uri="{FF2B5EF4-FFF2-40B4-BE49-F238E27FC236}">
                <a16:creationId xmlns:a16="http://schemas.microsoft.com/office/drawing/2014/main" id="{810C4F9D-594F-47F3-5F51-F4F7BBD4B948}"/>
              </a:ext>
            </a:extLst>
          </p:cNvPr>
          <p:cNvSpPr txBox="1"/>
          <p:nvPr/>
        </p:nvSpPr>
        <p:spPr>
          <a:xfrm>
            <a:off x="2275514" y="4106949"/>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Leaf</a:t>
            </a:r>
            <a:endParaRPr lang="zh-CN" altLang="en-US" b="1" dirty="0">
              <a:latin typeface="Calibri" panose="020F0502020204030204" pitchFamily="34" charset="0"/>
              <a:cs typeface="Calibri" panose="020F0502020204030204" pitchFamily="34" charset="0"/>
            </a:endParaRPr>
          </a:p>
        </p:txBody>
      </p:sp>
      <p:sp>
        <p:nvSpPr>
          <p:cNvPr id="1030" name="椭圆 1029">
            <a:extLst>
              <a:ext uri="{FF2B5EF4-FFF2-40B4-BE49-F238E27FC236}">
                <a16:creationId xmlns:a16="http://schemas.microsoft.com/office/drawing/2014/main" id="{18396C37-91ED-C35A-A625-73C33826E856}"/>
              </a:ext>
            </a:extLst>
          </p:cNvPr>
          <p:cNvSpPr/>
          <p:nvPr/>
        </p:nvSpPr>
        <p:spPr>
          <a:xfrm rot="5400000">
            <a:off x="2226192" y="4050203"/>
            <a:ext cx="432000" cy="432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椭圆 1030">
            <a:extLst>
              <a:ext uri="{FF2B5EF4-FFF2-40B4-BE49-F238E27FC236}">
                <a16:creationId xmlns:a16="http://schemas.microsoft.com/office/drawing/2014/main" id="{444BB23D-A0C8-AA5B-C2DC-E19A3328C2BE}"/>
              </a:ext>
            </a:extLst>
          </p:cNvPr>
          <p:cNvSpPr/>
          <p:nvPr/>
        </p:nvSpPr>
        <p:spPr>
          <a:xfrm rot="5232316">
            <a:off x="2237505" y="3519977"/>
            <a:ext cx="432000" cy="432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2" name="组合 1031">
            <a:extLst>
              <a:ext uri="{FF2B5EF4-FFF2-40B4-BE49-F238E27FC236}">
                <a16:creationId xmlns:a16="http://schemas.microsoft.com/office/drawing/2014/main" id="{30F831EB-4319-FD83-83AE-016BF76ABC02}"/>
              </a:ext>
            </a:extLst>
          </p:cNvPr>
          <p:cNvGrpSpPr/>
          <p:nvPr/>
        </p:nvGrpSpPr>
        <p:grpSpPr>
          <a:xfrm>
            <a:off x="2163315" y="1958096"/>
            <a:ext cx="1610930" cy="405388"/>
            <a:chOff x="1172916" y="800385"/>
            <a:chExt cx="1610930" cy="405388"/>
          </a:xfrm>
        </p:grpSpPr>
        <p:sp>
          <p:nvSpPr>
            <p:cNvPr id="1036" name="文本框 1035">
              <a:extLst>
                <a:ext uri="{FF2B5EF4-FFF2-40B4-BE49-F238E27FC236}">
                  <a16:creationId xmlns:a16="http://schemas.microsoft.com/office/drawing/2014/main" id="{FEAE68F5-2FC1-C45E-7F67-C76B3EF6BABB}"/>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chemeClr val="accent1">
                      <a:lumMod val="75000"/>
                    </a:schemeClr>
                  </a:solidFill>
                  <a:latin typeface="Calibri" panose="020F0502020204030204" pitchFamily="34" charset="0"/>
                  <a:cs typeface="Calibri" panose="020F0502020204030204" pitchFamily="34" charset="0"/>
                </a:rPr>
                <a:t>Vulnerable flows</a:t>
              </a:r>
              <a:endParaRPr lang="zh-CN" altLang="en-US" sz="1600" b="1" dirty="0">
                <a:solidFill>
                  <a:schemeClr val="accent1">
                    <a:lumMod val="75000"/>
                  </a:schemeClr>
                </a:solidFill>
                <a:latin typeface="Calibri" panose="020F0502020204030204" pitchFamily="34" charset="0"/>
                <a:cs typeface="Calibri" panose="020F0502020204030204" pitchFamily="34" charset="0"/>
              </a:endParaRPr>
            </a:p>
          </p:txBody>
        </p:sp>
        <p:cxnSp>
          <p:nvCxnSpPr>
            <p:cNvPr id="1037" name="直接箭头连接符 1036">
              <a:extLst>
                <a:ext uri="{FF2B5EF4-FFF2-40B4-BE49-F238E27FC236}">
                  <a16:creationId xmlns:a16="http://schemas.microsoft.com/office/drawing/2014/main" id="{33333B5A-8560-5219-7D83-70A5C28CD572}"/>
                </a:ext>
              </a:extLst>
            </p:cNvPr>
            <p:cNvCxnSpPr/>
            <p:nvPr/>
          </p:nvCxnSpPr>
          <p:spPr>
            <a:xfrm>
              <a:off x="1285115" y="1205773"/>
              <a:ext cx="1299152" cy="0"/>
            </a:xfrm>
            <a:prstGeom prst="straightConnector1">
              <a:avLst/>
            </a:prstGeom>
            <a:noFill/>
            <a:ln w="2540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1033" name="组合 1032">
            <a:extLst>
              <a:ext uri="{FF2B5EF4-FFF2-40B4-BE49-F238E27FC236}">
                <a16:creationId xmlns:a16="http://schemas.microsoft.com/office/drawing/2014/main" id="{48B4E4AD-A78D-5843-7A3A-A20FD2853653}"/>
              </a:ext>
            </a:extLst>
          </p:cNvPr>
          <p:cNvGrpSpPr/>
          <p:nvPr/>
        </p:nvGrpSpPr>
        <p:grpSpPr>
          <a:xfrm>
            <a:off x="2156336" y="2392434"/>
            <a:ext cx="1610930" cy="405815"/>
            <a:chOff x="1172916" y="800385"/>
            <a:chExt cx="1610930" cy="405815"/>
          </a:xfrm>
        </p:grpSpPr>
        <p:sp>
          <p:nvSpPr>
            <p:cNvPr id="1034" name="文本框 1033">
              <a:extLst>
                <a:ext uri="{FF2B5EF4-FFF2-40B4-BE49-F238E27FC236}">
                  <a16:creationId xmlns:a16="http://schemas.microsoft.com/office/drawing/2014/main" id="{740E37EA-B822-4AAE-F030-1BDDE98CF082}"/>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rgbClr val="E8774A"/>
                  </a:solidFill>
                  <a:latin typeface="Calibri" panose="020F0502020204030204" pitchFamily="34" charset="0"/>
                  <a:cs typeface="Calibri" panose="020F0502020204030204" pitchFamily="34" charset="0"/>
                </a:rPr>
                <a:t>Congested flows</a:t>
              </a:r>
              <a:endParaRPr lang="zh-CN" altLang="en-US" sz="1600" b="1" dirty="0">
                <a:solidFill>
                  <a:srgbClr val="E8774A"/>
                </a:solidFill>
                <a:latin typeface="Calibri" panose="020F0502020204030204" pitchFamily="34" charset="0"/>
                <a:cs typeface="Calibri" panose="020F0502020204030204" pitchFamily="34" charset="0"/>
              </a:endParaRPr>
            </a:p>
          </p:txBody>
        </p:sp>
        <p:cxnSp>
          <p:nvCxnSpPr>
            <p:cNvPr id="1035" name="直接箭头连接符 1034">
              <a:extLst>
                <a:ext uri="{FF2B5EF4-FFF2-40B4-BE49-F238E27FC236}">
                  <a16:creationId xmlns:a16="http://schemas.microsoft.com/office/drawing/2014/main" id="{D668846A-ED2A-00A4-5441-0150134A93CC}"/>
                </a:ext>
              </a:extLst>
            </p:cNvPr>
            <p:cNvCxnSpPr/>
            <p:nvPr/>
          </p:nvCxnSpPr>
          <p:spPr>
            <a:xfrm>
              <a:off x="1270571" y="1206200"/>
              <a:ext cx="1299152" cy="0"/>
            </a:xfrm>
            <a:prstGeom prst="straightConnector1">
              <a:avLst/>
            </a:prstGeom>
            <a:noFill/>
            <a:ln w="25400">
              <a:solidFill>
                <a:srgbClr val="E8774A"/>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1040" name="文本框 1039">
            <a:extLst>
              <a:ext uri="{FF2B5EF4-FFF2-40B4-BE49-F238E27FC236}">
                <a16:creationId xmlns:a16="http://schemas.microsoft.com/office/drawing/2014/main" id="{78B0A9F0-2E27-C789-5D98-F57185862A43}"/>
              </a:ext>
            </a:extLst>
          </p:cNvPr>
          <p:cNvSpPr txBox="1"/>
          <p:nvPr/>
        </p:nvSpPr>
        <p:spPr>
          <a:xfrm>
            <a:off x="6423520" y="5235847"/>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P5</a:t>
            </a:r>
            <a:endParaRPr lang="zh-CN" altLang="en-US" b="1" dirty="0">
              <a:latin typeface="Calibri" panose="020F0502020204030204" pitchFamily="34" charset="0"/>
              <a:cs typeface="Calibri" panose="020F0502020204030204" pitchFamily="34" charset="0"/>
            </a:endParaRPr>
          </a:p>
        </p:txBody>
      </p:sp>
      <p:sp>
        <p:nvSpPr>
          <p:cNvPr id="1041" name="任意多边形 81">
            <a:extLst>
              <a:ext uri="{FF2B5EF4-FFF2-40B4-BE49-F238E27FC236}">
                <a16:creationId xmlns:a16="http://schemas.microsoft.com/office/drawing/2014/main" id="{E2233258-3A51-7916-468D-C6975FCAFB3D}"/>
              </a:ext>
            </a:extLst>
          </p:cNvPr>
          <p:cNvSpPr/>
          <p:nvPr/>
        </p:nvSpPr>
        <p:spPr>
          <a:xfrm>
            <a:off x="5378836" y="5089111"/>
            <a:ext cx="1532617"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nvGrpSpPr>
          <p:cNvPr id="1071" name="组合 1070">
            <a:extLst>
              <a:ext uri="{FF2B5EF4-FFF2-40B4-BE49-F238E27FC236}">
                <a16:creationId xmlns:a16="http://schemas.microsoft.com/office/drawing/2014/main" id="{D5C92B5C-8510-BD4D-CF83-3696D03009F3}"/>
              </a:ext>
            </a:extLst>
          </p:cNvPr>
          <p:cNvGrpSpPr/>
          <p:nvPr/>
        </p:nvGrpSpPr>
        <p:grpSpPr>
          <a:xfrm>
            <a:off x="6569527" y="2325564"/>
            <a:ext cx="1117171" cy="2828145"/>
            <a:chOff x="6569527" y="2456797"/>
            <a:chExt cx="1117171" cy="2828145"/>
          </a:xfrm>
        </p:grpSpPr>
        <p:grpSp>
          <p:nvGrpSpPr>
            <p:cNvPr id="4" name="组合 3">
              <a:extLst>
                <a:ext uri="{FF2B5EF4-FFF2-40B4-BE49-F238E27FC236}">
                  <a16:creationId xmlns:a16="http://schemas.microsoft.com/office/drawing/2014/main" id="{802E6CA5-A85F-B1F3-072A-C229DEDFE270}"/>
                </a:ext>
              </a:extLst>
            </p:cNvPr>
            <p:cNvGrpSpPr/>
            <p:nvPr/>
          </p:nvGrpSpPr>
          <p:grpSpPr>
            <a:xfrm>
              <a:off x="6569527" y="2456797"/>
              <a:ext cx="253587" cy="2828145"/>
              <a:chOff x="6569527" y="2456797"/>
              <a:chExt cx="253587" cy="2828145"/>
            </a:xfrm>
          </p:grpSpPr>
          <p:sp>
            <p:nvSpPr>
              <p:cNvPr id="35" name="椭圆 34">
                <a:extLst>
                  <a:ext uri="{FF2B5EF4-FFF2-40B4-BE49-F238E27FC236}">
                    <a16:creationId xmlns:a16="http://schemas.microsoft.com/office/drawing/2014/main" id="{332ABA7C-19F4-9543-CF94-2976F337DF75}"/>
                  </a:ext>
                </a:extLst>
              </p:cNvPr>
              <p:cNvSpPr/>
              <p:nvPr/>
            </p:nvSpPr>
            <p:spPr>
              <a:xfrm rot="5232316">
                <a:off x="6569527" y="2456797"/>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DC5FFBB5-4DBC-339E-623F-E77A715815DB}"/>
                  </a:ext>
                </a:extLst>
              </p:cNvPr>
              <p:cNvSpPr/>
              <p:nvPr/>
            </p:nvSpPr>
            <p:spPr>
              <a:xfrm rot="5232316">
                <a:off x="6570030" y="3750563"/>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1E6284C7-C5A7-42FF-2DD3-DCBFC495715A}"/>
                  </a:ext>
                </a:extLst>
              </p:cNvPr>
              <p:cNvSpPr/>
              <p:nvPr/>
            </p:nvSpPr>
            <p:spPr>
              <a:xfrm rot="5232316">
                <a:off x="6607114" y="5068942"/>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58" name="组合 1057">
              <a:extLst>
                <a:ext uri="{FF2B5EF4-FFF2-40B4-BE49-F238E27FC236}">
                  <a16:creationId xmlns:a16="http://schemas.microsoft.com/office/drawing/2014/main" id="{91716502-FD37-F65C-D2F8-A28D9C4B11A7}"/>
                </a:ext>
              </a:extLst>
            </p:cNvPr>
            <p:cNvGrpSpPr/>
            <p:nvPr/>
          </p:nvGrpSpPr>
          <p:grpSpPr>
            <a:xfrm>
              <a:off x="6940328" y="2905316"/>
              <a:ext cx="746370" cy="1930472"/>
              <a:chOff x="6940328" y="2905316"/>
              <a:chExt cx="746370" cy="1930472"/>
            </a:xfrm>
          </p:grpSpPr>
          <p:cxnSp>
            <p:nvCxnSpPr>
              <p:cNvPr id="1042" name="直接箭头连接符 1041">
                <a:extLst>
                  <a:ext uri="{FF2B5EF4-FFF2-40B4-BE49-F238E27FC236}">
                    <a16:creationId xmlns:a16="http://schemas.microsoft.com/office/drawing/2014/main" id="{4E9E954E-A5BE-081C-919E-942AB2EC1A89}"/>
                  </a:ext>
                </a:extLst>
              </p:cNvPr>
              <p:cNvCxnSpPr>
                <a:cxnSpLocks/>
              </p:cNvCxnSpPr>
              <p:nvPr/>
            </p:nvCxnSpPr>
            <p:spPr>
              <a:xfrm flipH="1" flipV="1">
                <a:off x="7035815" y="2905316"/>
                <a:ext cx="555396" cy="577316"/>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44" name="直接箭头连接符 1043">
                <a:extLst>
                  <a:ext uri="{FF2B5EF4-FFF2-40B4-BE49-F238E27FC236}">
                    <a16:creationId xmlns:a16="http://schemas.microsoft.com/office/drawing/2014/main" id="{61FFFCD3-AA3B-1C0A-3B08-33D9D0865A11}"/>
                  </a:ext>
                </a:extLst>
              </p:cNvPr>
              <p:cNvCxnSpPr>
                <a:cxnSpLocks/>
              </p:cNvCxnSpPr>
              <p:nvPr/>
            </p:nvCxnSpPr>
            <p:spPr>
              <a:xfrm flipH="1">
                <a:off x="6940328" y="3856985"/>
                <a:ext cx="746370"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45" name="直接箭头连接符 1044">
                <a:extLst>
                  <a:ext uri="{FF2B5EF4-FFF2-40B4-BE49-F238E27FC236}">
                    <a16:creationId xmlns:a16="http://schemas.microsoft.com/office/drawing/2014/main" id="{D9BC612E-5FFB-8F22-020B-8165FC7F1EFF}"/>
                  </a:ext>
                </a:extLst>
              </p:cNvPr>
              <p:cNvCxnSpPr>
                <a:cxnSpLocks/>
              </p:cNvCxnSpPr>
              <p:nvPr/>
            </p:nvCxnSpPr>
            <p:spPr>
              <a:xfrm flipH="1">
                <a:off x="7035258" y="4183773"/>
                <a:ext cx="614670" cy="65201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070" name="组合 1069">
            <a:extLst>
              <a:ext uri="{FF2B5EF4-FFF2-40B4-BE49-F238E27FC236}">
                <a16:creationId xmlns:a16="http://schemas.microsoft.com/office/drawing/2014/main" id="{11C50739-93AC-7342-93FF-6C62686DA301}"/>
              </a:ext>
            </a:extLst>
          </p:cNvPr>
          <p:cNvGrpSpPr/>
          <p:nvPr/>
        </p:nvGrpSpPr>
        <p:grpSpPr>
          <a:xfrm>
            <a:off x="5253471" y="2532725"/>
            <a:ext cx="715352" cy="2905242"/>
            <a:chOff x="5253471" y="2663958"/>
            <a:chExt cx="715352" cy="2905242"/>
          </a:xfrm>
        </p:grpSpPr>
        <p:grpSp>
          <p:nvGrpSpPr>
            <p:cNvPr id="17" name="组合 16">
              <a:extLst>
                <a:ext uri="{FF2B5EF4-FFF2-40B4-BE49-F238E27FC236}">
                  <a16:creationId xmlns:a16="http://schemas.microsoft.com/office/drawing/2014/main" id="{8324DCE2-CAE1-570C-E465-86299149D83F}"/>
                </a:ext>
              </a:extLst>
            </p:cNvPr>
            <p:cNvGrpSpPr/>
            <p:nvPr/>
          </p:nvGrpSpPr>
          <p:grpSpPr>
            <a:xfrm>
              <a:off x="5253471" y="2771828"/>
              <a:ext cx="216000" cy="2797372"/>
              <a:chOff x="5253471" y="2771828"/>
              <a:chExt cx="216000" cy="2797372"/>
            </a:xfrm>
          </p:grpSpPr>
          <p:sp>
            <p:nvSpPr>
              <p:cNvPr id="1051" name="椭圆 1050">
                <a:extLst>
                  <a:ext uri="{FF2B5EF4-FFF2-40B4-BE49-F238E27FC236}">
                    <a16:creationId xmlns:a16="http://schemas.microsoft.com/office/drawing/2014/main" id="{7A64B508-8763-6D4C-E367-F1EF9D3C6530}"/>
                  </a:ext>
                </a:extLst>
              </p:cNvPr>
              <p:cNvSpPr/>
              <p:nvPr/>
            </p:nvSpPr>
            <p:spPr>
              <a:xfrm rot="5232316">
                <a:off x="5253471" y="2771828"/>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2" name="椭圆 1051">
                <a:extLst>
                  <a:ext uri="{FF2B5EF4-FFF2-40B4-BE49-F238E27FC236}">
                    <a16:creationId xmlns:a16="http://schemas.microsoft.com/office/drawing/2014/main" id="{326071F7-B8C4-F312-0D07-8CCDEB804CD9}"/>
                  </a:ext>
                </a:extLst>
              </p:cNvPr>
              <p:cNvSpPr/>
              <p:nvPr/>
            </p:nvSpPr>
            <p:spPr>
              <a:xfrm rot="5232316">
                <a:off x="5253471" y="3467286"/>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3" name="椭圆 1052">
                <a:extLst>
                  <a:ext uri="{FF2B5EF4-FFF2-40B4-BE49-F238E27FC236}">
                    <a16:creationId xmlns:a16="http://schemas.microsoft.com/office/drawing/2014/main" id="{EB2EF1CC-D94D-9A69-3B13-426D5937D065}"/>
                  </a:ext>
                </a:extLst>
              </p:cNvPr>
              <p:cNvSpPr/>
              <p:nvPr/>
            </p:nvSpPr>
            <p:spPr>
              <a:xfrm rot="5232316">
                <a:off x="5253471" y="4044853"/>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4" name="椭圆 1053">
                <a:extLst>
                  <a:ext uri="{FF2B5EF4-FFF2-40B4-BE49-F238E27FC236}">
                    <a16:creationId xmlns:a16="http://schemas.microsoft.com/office/drawing/2014/main" id="{C9AF65F9-CDE2-92DA-D79F-632B795765E0}"/>
                  </a:ext>
                </a:extLst>
              </p:cNvPr>
              <p:cNvSpPr/>
              <p:nvPr/>
            </p:nvSpPr>
            <p:spPr>
              <a:xfrm rot="5232316">
                <a:off x="5253471" y="4761496"/>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5" name="椭圆 1054">
                <a:extLst>
                  <a:ext uri="{FF2B5EF4-FFF2-40B4-BE49-F238E27FC236}">
                    <a16:creationId xmlns:a16="http://schemas.microsoft.com/office/drawing/2014/main" id="{90CBACC3-3FB5-68D4-5EDE-3D8FB6DDA9E1}"/>
                  </a:ext>
                </a:extLst>
              </p:cNvPr>
              <p:cNvSpPr/>
              <p:nvPr/>
            </p:nvSpPr>
            <p:spPr>
              <a:xfrm rot="5232316">
                <a:off x="5253471" y="5353200"/>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61" name="直接箭头连接符 1060">
              <a:extLst>
                <a:ext uri="{FF2B5EF4-FFF2-40B4-BE49-F238E27FC236}">
                  <a16:creationId xmlns:a16="http://schemas.microsoft.com/office/drawing/2014/main" id="{7EE0E742-F9A1-9E57-9C59-EB9CB805B431}"/>
                </a:ext>
              </a:extLst>
            </p:cNvPr>
            <p:cNvCxnSpPr>
              <a:cxnSpLocks/>
            </p:cNvCxnSpPr>
            <p:nvPr/>
          </p:nvCxnSpPr>
          <p:spPr>
            <a:xfrm flipH="1" flipV="1">
              <a:off x="5575498" y="3655494"/>
              <a:ext cx="386887" cy="12248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5" name="直接箭头连接符 1064">
              <a:extLst>
                <a:ext uri="{FF2B5EF4-FFF2-40B4-BE49-F238E27FC236}">
                  <a16:creationId xmlns:a16="http://schemas.microsoft.com/office/drawing/2014/main" id="{FA08351A-ABE4-48F0-DA4A-38C284465AD5}"/>
                </a:ext>
              </a:extLst>
            </p:cNvPr>
            <p:cNvCxnSpPr>
              <a:cxnSpLocks/>
            </p:cNvCxnSpPr>
            <p:nvPr/>
          </p:nvCxnSpPr>
          <p:spPr>
            <a:xfrm flipH="1">
              <a:off x="5593801" y="3953311"/>
              <a:ext cx="375022" cy="13777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7" name="直接箭头连接符 1066">
              <a:extLst>
                <a:ext uri="{FF2B5EF4-FFF2-40B4-BE49-F238E27FC236}">
                  <a16:creationId xmlns:a16="http://schemas.microsoft.com/office/drawing/2014/main" id="{F4D77824-1693-9417-0104-6DFF92715BC3}"/>
                </a:ext>
              </a:extLst>
            </p:cNvPr>
            <p:cNvCxnSpPr>
              <a:cxnSpLocks/>
            </p:cNvCxnSpPr>
            <p:nvPr/>
          </p:nvCxnSpPr>
          <p:spPr>
            <a:xfrm flipH="1" flipV="1">
              <a:off x="5575498" y="4962114"/>
              <a:ext cx="386887" cy="12248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8" name="直接箭头连接符 1067">
              <a:extLst>
                <a:ext uri="{FF2B5EF4-FFF2-40B4-BE49-F238E27FC236}">
                  <a16:creationId xmlns:a16="http://schemas.microsoft.com/office/drawing/2014/main" id="{BDD4D4A4-7141-260D-D641-3FCC60AF1793}"/>
                </a:ext>
              </a:extLst>
            </p:cNvPr>
            <p:cNvCxnSpPr>
              <a:cxnSpLocks/>
            </p:cNvCxnSpPr>
            <p:nvPr/>
          </p:nvCxnSpPr>
          <p:spPr>
            <a:xfrm flipH="1">
              <a:off x="5593801" y="5259931"/>
              <a:ext cx="375022" cy="13777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9" name="直接箭头连接符 1068">
              <a:extLst>
                <a:ext uri="{FF2B5EF4-FFF2-40B4-BE49-F238E27FC236}">
                  <a16:creationId xmlns:a16="http://schemas.microsoft.com/office/drawing/2014/main" id="{148DFEDB-2D09-A259-326C-2F516E02277B}"/>
                </a:ext>
              </a:extLst>
            </p:cNvPr>
            <p:cNvCxnSpPr>
              <a:cxnSpLocks/>
            </p:cNvCxnSpPr>
            <p:nvPr/>
          </p:nvCxnSpPr>
          <p:spPr>
            <a:xfrm flipH="1">
              <a:off x="5553718" y="2663958"/>
              <a:ext cx="375022" cy="13777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9" name="文本框 8">
            <a:extLst>
              <a:ext uri="{FF2B5EF4-FFF2-40B4-BE49-F238E27FC236}">
                <a16:creationId xmlns:a16="http://schemas.microsoft.com/office/drawing/2014/main" id="{1EA9A6F0-8D40-EC1A-548E-376AAA5A04EF}"/>
              </a:ext>
            </a:extLst>
          </p:cNvPr>
          <p:cNvSpPr txBox="1"/>
          <p:nvPr/>
        </p:nvSpPr>
        <p:spPr>
          <a:xfrm>
            <a:off x="7128565" y="4996443"/>
            <a:ext cx="1995859" cy="400110"/>
          </a:xfrm>
          <a:prstGeom prst="rect">
            <a:avLst/>
          </a:prstGeom>
          <a:noFill/>
        </p:spPr>
        <p:txBody>
          <a:bodyPr wrap="square" rtlCol="0">
            <a:spAutoFit/>
          </a:bodyPr>
          <a:lstStyle/>
          <a:p>
            <a:pPr algn="ctr"/>
            <a:r>
              <a:rPr lang="en-US" altLang="zh-CN" sz="2000" b="1" dirty="0">
                <a:latin typeface="Calibri" panose="020F0502020204030204" pitchFamily="34" charset="0"/>
                <a:cs typeface="Calibri" panose="020F0502020204030204" pitchFamily="34" charset="0"/>
              </a:rPr>
              <a:t>Congestion Tree</a:t>
            </a:r>
            <a:endParaRPr lang="zh-CN" altLang="en-US" sz="2000" b="1" dirty="0">
              <a:latin typeface="Calibri" panose="020F0502020204030204" pitchFamily="34" charset="0"/>
              <a:cs typeface="Calibri" panose="020F0502020204030204" pitchFamily="34" charset="0"/>
            </a:endParaRPr>
          </a:p>
        </p:txBody>
      </p:sp>
      <p:sp>
        <p:nvSpPr>
          <p:cNvPr id="7" name="文本框 6">
            <a:extLst>
              <a:ext uri="{FF2B5EF4-FFF2-40B4-BE49-F238E27FC236}">
                <a16:creationId xmlns:a16="http://schemas.microsoft.com/office/drawing/2014/main" id="{F227005B-2245-0018-E015-D970B680ADD4}"/>
              </a:ext>
            </a:extLst>
          </p:cNvPr>
          <p:cNvSpPr txBox="1"/>
          <p:nvPr/>
        </p:nvSpPr>
        <p:spPr>
          <a:xfrm>
            <a:off x="7716363" y="2596718"/>
            <a:ext cx="1429366" cy="707886"/>
          </a:xfrm>
          <a:prstGeom prst="rect">
            <a:avLst/>
          </a:prstGeom>
          <a:noFill/>
        </p:spPr>
        <p:txBody>
          <a:bodyPr wrap="square" rtlCol="0">
            <a:spAutoFit/>
          </a:bodyPr>
          <a:lstStyle/>
          <a:p>
            <a:pPr algn="ctr"/>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Congestion Root</a:t>
            </a:r>
            <a:endParaRPr lang="zh-CN" altLang="en-US" sz="2000" b="1" dirty="0">
              <a:solidFill>
                <a:srgbClr val="FF0000"/>
              </a:solidFill>
              <a:latin typeface="Calibri" panose="020F0502020204030204" pitchFamily="34" charset="0"/>
              <a:cs typeface="Calibri" panose="020F0502020204030204" pitchFamily="34" charset="0"/>
            </a:endParaRPr>
          </a:p>
        </p:txBody>
      </p:sp>
      <p:sp>
        <p:nvSpPr>
          <p:cNvPr id="15" name="箭头: 上 14">
            <a:extLst>
              <a:ext uri="{FF2B5EF4-FFF2-40B4-BE49-F238E27FC236}">
                <a16:creationId xmlns:a16="http://schemas.microsoft.com/office/drawing/2014/main" id="{551F3658-FD5A-2080-1CA7-C86221628DAE}"/>
              </a:ext>
            </a:extLst>
          </p:cNvPr>
          <p:cNvSpPr/>
          <p:nvPr/>
        </p:nvSpPr>
        <p:spPr>
          <a:xfrm rot="10800000">
            <a:off x="8331976" y="3255257"/>
            <a:ext cx="240756" cy="408482"/>
          </a:xfrm>
          <a:prstGeom prst="upArrow">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092837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0BA37F-A95B-C8D2-54E3-853E86D033B9}"/>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BD321C88-A255-6497-4355-E4AED41ADBBC}"/>
              </a:ext>
            </a:extLst>
          </p:cNvPr>
          <p:cNvSpPr>
            <a:spLocks noGrp="1"/>
          </p:cNvSpPr>
          <p:nvPr>
            <p:ph type="sldNum" sz="quarter" idx="12"/>
          </p:nvPr>
        </p:nvSpPr>
        <p:spPr/>
        <p:txBody>
          <a:bodyPr/>
          <a:lstStyle/>
          <a:p>
            <a:fld id="{49AE70B2-8BF9-45C0-BB95-33D1B9D3A854}" type="slidenum">
              <a:rPr lang="zh-CN" altLang="en-US" smtClean="0"/>
              <a:t>18</a:t>
            </a:fld>
            <a:endParaRPr lang="zh-CN" altLang="en-US" dirty="0"/>
          </a:p>
        </p:txBody>
      </p:sp>
      <p:sp>
        <p:nvSpPr>
          <p:cNvPr id="5" name="标题 4">
            <a:extLst>
              <a:ext uri="{FF2B5EF4-FFF2-40B4-BE49-F238E27FC236}">
                <a16:creationId xmlns:a16="http://schemas.microsoft.com/office/drawing/2014/main" id="{9257F019-1810-212B-5184-830B3B81672B}"/>
              </a:ext>
            </a:extLst>
          </p:cNvPr>
          <p:cNvSpPr>
            <a:spLocks noGrp="1"/>
          </p:cNvSpPr>
          <p:nvPr>
            <p:ph type="title"/>
          </p:nvPr>
        </p:nvSpPr>
        <p:spPr/>
        <p:txBody>
          <a:bodyPr>
            <a:normAutofit/>
          </a:bodyPr>
          <a:lstStyle/>
          <a:p>
            <a:r>
              <a:rPr lang="en-US" altLang="zh-CN" dirty="0">
                <a:solidFill>
                  <a:srgbClr val="000000"/>
                </a:solidFill>
                <a:cs typeface="Arial" panose="020B0604020202020204"/>
              </a:rPr>
              <a:t>Analysis of Congestion in Per-hop FC</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sp>
        <p:nvSpPr>
          <p:cNvPr id="28" name="矩形 27">
            <a:extLst>
              <a:ext uri="{FF2B5EF4-FFF2-40B4-BE49-F238E27FC236}">
                <a16:creationId xmlns:a16="http://schemas.microsoft.com/office/drawing/2014/main" id="{85C16614-61FD-1E4F-427B-335359936BE6}"/>
              </a:ext>
            </a:extLst>
          </p:cNvPr>
          <p:cNvSpPr/>
          <p:nvPr/>
        </p:nvSpPr>
        <p:spPr>
          <a:xfrm>
            <a:off x="608012" y="1529605"/>
            <a:ext cx="10884524" cy="461665"/>
          </a:xfrm>
          <a:prstGeom prst="rect">
            <a:avLst/>
          </a:prstGeom>
        </p:spPr>
        <p:txBody>
          <a:bodyPr wrap="square" lIns="91440" tIns="45720" rIns="91440" bIns="45720" anchor="t">
            <a:spAutoFit/>
          </a:bodyPr>
          <a:lstStyle/>
          <a:p>
            <a:r>
              <a:rPr lang="en-US" altLang="zh-CN" sz="2400" b="1" dirty="0">
                <a:solidFill>
                  <a:srgbClr val="7030A0"/>
                </a:solidFill>
                <a:latin typeface="Trebuchet MS" panose="020B0603020202020204" pitchFamily="34" charset="0"/>
                <a:ea typeface="+mn-lt"/>
                <a:cs typeface="+mn-lt"/>
              </a:rPr>
              <a:t>Key insight</a:t>
            </a:r>
            <a:r>
              <a:rPr lang="en-US" altLang="zh-CN" sz="2400" b="1" dirty="0">
                <a:latin typeface="Trebuchet MS" panose="020B0603020202020204" pitchFamily="34" charset="0"/>
                <a:ea typeface="+mn-lt"/>
                <a:cs typeface="+mn-lt"/>
              </a:rPr>
              <a:t>: Congestion root is the appropriate granularity of flow control!</a:t>
            </a:r>
            <a:endParaRPr lang="en-US" altLang="zh-CN" sz="2400" dirty="0">
              <a:latin typeface="Trebuchet MS" panose="020B0603020202020204" pitchFamily="34" charset="0"/>
              <a:ea typeface="+mn-lt"/>
              <a:cs typeface="+mn-lt"/>
            </a:endParaRPr>
          </a:p>
        </p:txBody>
      </p:sp>
      <p:sp>
        <p:nvSpPr>
          <p:cNvPr id="52" name="文本框 51">
            <a:extLst>
              <a:ext uri="{FF2B5EF4-FFF2-40B4-BE49-F238E27FC236}">
                <a16:creationId xmlns:a16="http://schemas.microsoft.com/office/drawing/2014/main" id="{32D82380-52EE-AAD8-32C3-2C81CC1575F4}"/>
              </a:ext>
            </a:extLst>
          </p:cNvPr>
          <p:cNvSpPr txBox="1"/>
          <p:nvPr/>
        </p:nvSpPr>
        <p:spPr>
          <a:xfrm>
            <a:off x="1212083" y="2456056"/>
            <a:ext cx="4883917" cy="830997"/>
          </a:xfrm>
          <a:prstGeom prst="rect">
            <a:avLst/>
          </a:prstGeom>
          <a:noFill/>
        </p:spPr>
        <p:txBody>
          <a:bodyPr wrap="square">
            <a:spAutoFit/>
          </a:bodyPr>
          <a:lstStyle/>
          <a:p>
            <a:r>
              <a:rPr lang="en-US" altLang="zh-CN" sz="2400" dirty="0">
                <a:latin typeface="Trebuchet MS" panose="020B0603020202020204" pitchFamily="34" charset="0"/>
                <a:ea typeface="+mn-lt"/>
                <a:cs typeface="+mn-lt"/>
              </a:rPr>
              <a:t>Only control the flows passing through the congestion root.</a:t>
            </a:r>
          </a:p>
        </p:txBody>
      </p:sp>
      <p:sp>
        <p:nvSpPr>
          <p:cNvPr id="53" name="箭头: 右 52">
            <a:extLst>
              <a:ext uri="{FF2B5EF4-FFF2-40B4-BE49-F238E27FC236}">
                <a16:creationId xmlns:a16="http://schemas.microsoft.com/office/drawing/2014/main" id="{D559816F-0701-F4E1-FC8B-636EAA4B0831}"/>
              </a:ext>
            </a:extLst>
          </p:cNvPr>
          <p:cNvSpPr/>
          <p:nvPr/>
        </p:nvSpPr>
        <p:spPr>
          <a:xfrm>
            <a:off x="6264755" y="2714692"/>
            <a:ext cx="1266975" cy="313728"/>
          </a:xfrm>
          <a:prstGeom prst="rightArrow">
            <a:avLst/>
          </a:prstGeom>
          <a:noFill/>
          <a:ln w="381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54" name="矩形 53">
            <a:extLst>
              <a:ext uri="{FF2B5EF4-FFF2-40B4-BE49-F238E27FC236}">
                <a16:creationId xmlns:a16="http://schemas.microsoft.com/office/drawing/2014/main" id="{6B9363B1-EBFA-9975-59E3-5E5C3DEBCB73}"/>
              </a:ext>
            </a:extLst>
          </p:cNvPr>
          <p:cNvSpPr/>
          <p:nvPr/>
        </p:nvSpPr>
        <p:spPr>
          <a:xfrm>
            <a:off x="8042605" y="2640723"/>
            <a:ext cx="2519948" cy="461665"/>
          </a:xfrm>
          <a:prstGeom prst="rect">
            <a:avLst/>
          </a:prstGeom>
        </p:spPr>
        <p:txBody>
          <a:bodyPr wrap="square" lIns="91440" tIns="45720" rIns="91440" bIns="45720" anchor="t">
            <a:spAutoFit/>
          </a:bodyPr>
          <a:lstStyle/>
          <a:p>
            <a:r>
              <a:rPr lang="en-US" altLang="zh-CN" sz="2400" b="1" dirty="0">
                <a:solidFill>
                  <a:srgbClr val="7030A0"/>
                </a:solidFill>
                <a:latin typeface="Trebuchet MS" panose="020B0603020202020204" pitchFamily="34" charset="0"/>
                <a:ea typeface="+mn-lt"/>
                <a:cs typeface="+mn-lt"/>
              </a:rPr>
              <a:t>Blocking-free.</a:t>
            </a:r>
          </a:p>
        </p:txBody>
      </p:sp>
      <p:sp>
        <p:nvSpPr>
          <p:cNvPr id="55" name="文本框 54">
            <a:extLst>
              <a:ext uri="{FF2B5EF4-FFF2-40B4-BE49-F238E27FC236}">
                <a16:creationId xmlns:a16="http://schemas.microsoft.com/office/drawing/2014/main" id="{9D5CA674-7D44-81A0-7A03-788F5DF60F35}"/>
              </a:ext>
            </a:extLst>
          </p:cNvPr>
          <p:cNvSpPr txBox="1"/>
          <p:nvPr/>
        </p:nvSpPr>
        <p:spPr>
          <a:xfrm>
            <a:off x="1212083" y="3825810"/>
            <a:ext cx="4883917" cy="1200329"/>
          </a:xfrm>
          <a:prstGeom prst="rect">
            <a:avLst/>
          </a:prstGeom>
          <a:noFill/>
        </p:spPr>
        <p:txBody>
          <a:bodyPr wrap="square">
            <a:spAutoFit/>
          </a:bodyPr>
          <a:lstStyle/>
          <a:p>
            <a:r>
              <a:rPr lang="en-US" altLang="zh-CN" sz="2400" b="0" i="0" dirty="0">
                <a:solidFill>
                  <a:srgbClr val="24292F"/>
                </a:solidFill>
                <a:effectLst/>
                <a:latin typeface="Noto Sans" panose="020B0502040504020204" pitchFamily="34" charset="0"/>
              </a:rPr>
              <a:t>The number of concurrent congestion roots observed on each port is moderate [3].</a:t>
            </a:r>
            <a:endParaRPr lang="en-US" altLang="zh-CN" sz="2400" dirty="0">
              <a:latin typeface="Trebuchet MS" panose="020B0603020202020204" pitchFamily="34" charset="0"/>
              <a:ea typeface="+mn-lt"/>
              <a:cs typeface="+mn-lt"/>
            </a:endParaRPr>
          </a:p>
        </p:txBody>
      </p:sp>
      <p:sp>
        <p:nvSpPr>
          <p:cNvPr id="56" name="箭头: 右 55">
            <a:extLst>
              <a:ext uri="{FF2B5EF4-FFF2-40B4-BE49-F238E27FC236}">
                <a16:creationId xmlns:a16="http://schemas.microsoft.com/office/drawing/2014/main" id="{F0ED9B2A-B859-CB3F-9F7C-01DCD7FD0724}"/>
              </a:ext>
            </a:extLst>
          </p:cNvPr>
          <p:cNvSpPr/>
          <p:nvPr/>
        </p:nvSpPr>
        <p:spPr>
          <a:xfrm>
            <a:off x="6264755" y="4248173"/>
            <a:ext cx="1266975" cy="313728"/>
          </a:xfrm>
          <a:prstGeom prst="rightArrow">
            <a:avLst/>
          </a:prstGeom>
          <a:noFill/>
          <a:ln w="38100">
            <a:solidFill>
              <a:srgbClr val="7030A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57" name="矩形 56">
            <a:extLst>
              <a:ext uri="{FF2B5EF4-FFF2-40B4-BE49-F238E27FC236}">
                <a16:creationId xmlns:a16="http://schemas.microsoft.com/office/drawing/2014/main" id="{099DA62A-BB02-EB04-EAC8-94687E5C3623}"/>
              </a:ext>
            </a:extLst>
          </p:cNvPr>
          <p:cNvSpPr/>
          <p:nvPr/>
        </p:nvSpPr>
        <p:spPr>
          <a:xfrm>
            <a:off x="8042605" y="4174204"/>
            <a:ext cx="2519948" cy="461665"/>
          </a:xfrm>
          <a:prstGeom prst="rect">
            <a:avLst/>
          </a:prstGeom>
        </p:spPr>
        <p:txBody>
          <a:bodyPr wrap="square" lIns="91440" tIns="45720" rIns="91440" bIns="45720" anchor="t">
            <a:spAutoFit/>
          </a:bodyPr>
          <a:lstStyle/>
          <a:p>
            <a:r>
              <a:rPr lang="en-US" altLang="zh-CN" sz="2400" b="1" dirty="0">
                <a:solidFill>
                  <a:srgbClr val="7030A0"/>
                </a:solidFill>
                <a:latin typeface="Trebuchet MS" panose="020B0603020202020204" pitchFamily="34" charset="0"/>
                <a:ea typeface="+mn-lt"/>
                <a:cs typeface="+mn-lt"/>
              </a:rPr>
              <a:t>Scalable.</a:t>
            </a:r>
          </a:p>
        </p:txBody>
      </p:sp>
      <p:sp>
        <p:nvSpPr>
          <p:cNvPr id="1024" name="文本框 1023">
            <a:extLst>
              <a:ext uri="{FF2B5EF4-FFF2-40B4-BE49-F238E27FC236}">
                <a16:creationId xmlns:a16="http://schemas.microsoft.com/office/drawing/2014/main" id="{DA840275-F8CF-6DAE-68CF-D2E9D70E611E}"/>
              </a:ext>
            </a:extLst>
          </p:cNvPr>
          <p:cNvSpPr txBox="1"/>
          <p:nvPr/>
        </p:nvSpPr>
        <p:spPr>
          <a:xfrm>
            <a:off x="608012" y="5484087"/>
            <a:ext cx="10515600" cy="369332"/>
          </a:xfrm>
          <a:prstGeom prst="rect">
            <a:avLst/>
          </a:prstGeom>
          <a:noFill/>
        </p:spPr>
        <p:txBody>
          <a:bodyPr wrap="square">
            <a:spAutoFit/>
          </a:bodyPr>
          <a:lstStyle/>
          <a:p>
            <a:r>
              <a:rPr lang="en-US" altLang="zh-CN" dirty="0">
                <a:solidFill>
                  <a:schemeClr val="tx1">
                    <a:lumMod val="65000"/>
                    <a:lumOff val="35000"/>
                  </a:schemeClr>
                </a:solidFill>
                <a:latin typeface="Trebuchet MS" panose="020B0603020202020204" pitchFamily="34" charset="0"/>
                <a:ea typeface="+mn-lt"/>
                <a:cs typeface="+mn-lt"/>
              </a:rPr>
              <a:t>[3] (IMC) Network traffic characteristics of data centers in the wild.</a:t>
            </a:r>
          </a:p>
        </p:txBody>
      </p:sp>
    </p:spTree>
    <p:extLst>
      <p:ext uri="{BB962C8B-B14F-4D97-AF65-F5344CB8AC3E}">
        <p14:creationId xmlns:p14="http://schemas.microsoft.com/office/powerpoint/2010/main" val="422121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5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3"/>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5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6"/>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7"/>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2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52" grpId="0"/>
      <p:bldP spid="53" grpId="0" animBg="1"/>
      <p:bldP spid="54" grpId="0"/>
      <p:bldP spid="55" grpId="0"/>
      <p:bldP spid="56" grpId="0" animBg="1"/>
      <p:bldP spid="57" grpId="0"/>
      <p:bldP spid="102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273AC5-21E1-7796-BC8E-0C16EE4DA2FD}"/>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266B233C-4CAD-3CC6-841C-7EEF82157848}"/>
              </a:ext>
            </a:extLst>
          </p:cNvPr>
          <p:cNvSpPr>
            <a:spLocks noGrp="1"/>
          </p:cNvSpPr>
          <p:nvPr>
            <p:ph type="sldNum" sz="quarter" idx="12"/>
          </p:nvPr>
        </p:nvSpPr>
        <p:spPr/>
        <p:txBody>
          <a:bodyPr/>
          <a:lstStyle/>
          <a:p>
            <a:fld id="{49AE70B2-8BF9-45C0-BB95-33D1B9D3A854}" type="slidenum">
              <a:rPr lang="zh-CN" altLang="en-US" smtClean="0"/>
              <a:t>19</a:t>
            </a:fld>
            <a:endParaRPr lang="zh-CN" altLang="en-US" dirty="0"/>
          </a:p>
        </p:txBody>
      </p:sp>
      <p:sp>
        <p:nvSpPr>
          <p:cNvPr id="5" name="标题 4">
            <a:extLst>
              <a:ext uri="{FF2B5EF4-FFF2-40B4-BE49-F238E27FC236}">
                <a16:creationId xmlns:a16="http://schemas.microsoft.com/office/drawing/2014/main" id="{7C508172-670C-A5BC-19E4-540BA49CD3C0}"/>
              </a:ext>
            </a:extLst>
          </p:cNvPr>
          <p:cNvSpPr>
            <a:spLocks noGrp="1"/>
          </p:cNvSpPr>
          <p:nvPr>
            <p:ph type="title"/>
          </p:nvPr>
        </p:nvSpPr>
        <p:spPr/>
        <p:txBody>
          <a:bodyPr>
            <a:normAutofit/>
          </a:bodyPr>
          <a:lstStyle/>
          <a:p>
            <a:r>
              <a:rPr lang="en-US" altLang="zh-CN" dirty="0">
                <a:solidFill>
                  <a:srgbClr val="000000"/>
                </a:solidFill>
                <a:cs typeface="Arial" panose="020B0604020202020204"/>
              </a:rPr>
              <a:t>Pyrrha: A Congestion-Root-Based Flow Control</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cxnSp>
        <p:nvCxnSpPr>
          <p:cNvPr id="2" name="直接连接符 1">
            <a:extLst>
              <a:ext uri="{FF2B5EF4-FFF2-40B4-BE49-F238E27FC236}">
                <a16:creationId xmlns:a16="http://schemas.microsoft.com/office/drawing/2014/main" id="{EC0E773E-D8A8-1631-AD0C-554F745FAE80}"/>
              </a:ext>
            </a:extLst>
          </p:cNvPr>
          <p:cNvCxnSpPr/>
          <p:nvPr/>
        </p:nvCxnSpPr>
        <p:spPr>
          <a:xfrm flipH="1" flipV="1">
            <a:off x="6510160" y="2686268"/>
            <a:ext cx="1183929" cy="1312836"/>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C7B59469-EED4-C8FF-133B-B84D355BFA53}"/>
              </a:ext>
            </a:extLst>
          </p:cNvPr>
          <p:cNvCxnSpPr>
            <a:cxnSpLocks/>
          </p:cNvCxnSpPr>
          <p:nvPr/>
        </p:nvCxnSpPr>
        <p:spPr>
          <a:xfrm>
            <a:off x="6496457" y="3994704"/>
            <a:ext cx="1197632" cy="4400"/>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DA21203F-4379-28EB-7002-B669189BF1B8}"/>
              </a:ext>
            </a:extLst>
          </p:cNvPr>
          <p:cNvCxnSpPr/>
          <p:nvPr/>
        </p:nvCxnSpPr>
        <p:spPr>
          <a:xfrm flipV="1">
            <a:off x="6510160" y="3999104"/>
            <a:ext cx="1183929" cy="1302409"/>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B1C33853-0B1B-F11A-FD1A-67343192B19E}"/>
              </a:ext>
            </a:extLst>
          </p:cNvPr>
          <p:cNvCxnSpPr>
            <a:cxnSpLocks/>
          </p:cNvCxnSpPr>
          <p:nvPr/>
        </p:nvCxnSpPr>
        <p:spPr>
          <a:xfrm flipH="1" flipV="1">
            <a:off x="5144322" y="2386476"/>
            <a:ext cx="825838" cy="29979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3958B5FD-2AD8-6B14-07B5-54C4028213A6}"/>
              </a:ext>
            </a:extLst>
          </p:cNvPr>
          <p:cNvCxnSpPr/>
          <p:nvPr/>
        </p:nvCxnSpPr>
        <p:spPr>
          <a:xfrm flipH="1">
            <a:off x="5141339" y="2686270"/>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16C67B7E-C9F4-8601-C91D-3E7A5A64534A}"/>
              </a:ext>
            </a:extLst>
          </p:cNvPr>
          <p:cNvCxnSpPr>
            <a:cxnSpLocks/>
          </p:cNvCxnSpPr>
          <p:nvPr/>
        </p:nvCxnSpPr>
        <p:spPr>
          <a:xfrm flipH="1" flipV="1">
            <a:off x="5130619" y="3694912"/>
            <a:ext cx="825838" cy="29979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A10CF988-81B5-27DC-0509-1D7904D212ED}"/>
              </a:ext>
            </a:extLst>
          </p:cNvPr>
          <p:cNvCxnSpPr>
            <a:cxnSpLocks/>
          </p:cNvCxnSpPr>
          <p:nvPr/>
        </p:nvCxnSpPr>
        <p:spPr>
          <a:xfrm flipH="1">
            <a:off x="5127636" y="3994706"/>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D941EA72-9CC9-94D4-CF9B-1A03D4C3F0A8}"/>
              </a:ext>
            </a:extLst>
          </p:cNvPr>
          <p:cNvCxnSpPr>
            <a:cxnSpLocks/>
          </p:cNvCxnSpPr>
          <p:nvPr/>
        </p:nvCxnSpPr>
        <p:spPr>
          <a:xfrm flipH="1" flipV="1">
            <a:off x="5144322" y="5024581"/>
            <a:ext cx="825838" cy="27693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FAC5161D-570C-6B9A-94DF-5B819C414C7E}"/>
              </a:ext>
            </a:extLst>
          </p:cNvPr>
          <p:cNvCxnSpPr/>
          <p:nvPr/>
        </p:nvCxnSpPr>
        <p:spPr>
          <a:xfrm flipH="1">
            <a:off x="5141339" y="5301518"/>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D25D286A-F68A-0D90-93F4-F605A352B6C0}"/>
              </a:ext>
            </a:extLst>
          </p:cNvPr>
          <p:cNvSpPr/>
          <p:nvPr/>
        </p:nvSpPr>
        <p:spPr>
          <a:xfrm>
            <a:off x="7707791" y="3761750"/>
            <a:ext cx="540000" cy="450000"/>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CFA3126B-077B-8646-1F2F-6A2FE80D9541}"/>
              </a:ext>
            </a:extLst>
          </p:cNvPr>
          <p:cNvSpPr/>
          <p:nvPr/>
        </p:nvSpPr>
        <p:spPr>
          <a:xfrm rot="5232316">
            <a:off x="8142222" y="3788196"/>
            <a:ext cx="180000" cy="18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016A861B-EEE4-591B-6D58-8FC785DEA761}"/>
              </a:ext>
            </a:extLst>
          </p:cNvPr>
          <p:cNvSpPr/>
          <p:nvPr/>
        </p:nvSpPr>
        <p:spPr>
          <a:xfrm>
            <a:off x="5953481" y="2451386"/>
            <a:ext cx="540000" cy="450000"/>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A688"/>
              </a:solidFill>
            </a:endParaRPr>
          </a:p>
        </p:txBody>
      </p:sp>
      <p:sp>
        <p:nvSpPr>
          <p:cNvPr id="36" name="矩形 35">
            <a:extLst>
              <a:ext uri="{FF2B5EF4-FFF2-40B4-BE49-F238E27FC236}">
                <a16:creationId xmlns:a16="http://schemas.microsoft.com/office/drawing/2014/main" id="{6A53CF1F-9039-326E-5CBA-99CF3B855B72}"/>
              </a:ext>
            </a:extLst>
          </p:cNvPr>
          <p:cNvSpPr/>
          <p:nvPr/>
        </p:nvSpPr>
        <p:spPr>
          <a:xfrm>
            <a:off x="5953034" y="3785143"/>
            <a:ext cx="540000" cy="450000"/>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A688"/>
              </a:solidFill>
            </a:endParaRPr>
          </a:p>
        </p:txBody>
      </p:sp>
      <p:sp>
        <p:nvSpPr>
          <p:cNvPr id="37" name="矩形 36">
            <a:extLst>
              <a:ext uri="{FF2B5EF4-FFF2-40B4-BE49-F238E27FC236}">
                <a16:creationId xmlns:a16="http://schemas.microsoft.com/office/drawing/2014/main" id="{2FF87293-0ECA-8031-047A-FF374FD9FD81}"/>
              </a:ext>
            </a:extLst>
          </p:cNvPr>
          <p:cNvSpPr/>
          <p:nvPr/>
        </p:nvSpPr>
        <p:spPr>
          <a:xfrm>
            <a:off x="5979042" y="5065713"/>
            <a:ext cx="540000" cy="489572"/>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11">
            <a:extLst>
              <a:ext uri="{FF2B5EF4-FFF2-40B4-BE49-F238E27FC236}">
                <a16:creationId xmlns:a16="http://schemas.microsoft.com/office/drawing/2014/main" id="{81572908-7BEE-42B6-DC41-4C41E1559EAA}"/>
              </a:ext>
            </a:extLst>
          </p:cNvPr>
          <p:cNvSpPr/>
          <p:nvPr/>
        </p:nvSpPr>
        <p:spPr>
          <a:xfrm>
            <a:off x="6854188" y="2851069"/>
            <a:ext cx="1745830" cy="1039484"/>
          </a:xfrm>
          <a:custGeom>
            <a:avLst/>
            <a:gdLst>
              <a:gd name="connsiteX0" fmla="*/ 0 w 1743075"/>
              <a:gd name="connsiteY0" fmla="*/ 0 h 1081616"/>
              <a:gd name="connsiteX1" fmla="*/ 809625 w 1743075"/>
              <a:gd name="connsiteY1" fmla="*/ 933450 h 1081616"/>
              <a:gd name="connsiteX2" fmla="*/ 1743075 w 1743075"/>
              <a:gd name="connsiteY2" fmla="*/ 1066800 h 1081616"/>
            </a:gdLst>
            <a:ahLst/>
            <a:cxnLst>
              <a:cxn ang="0">
                <a:pos x="connsiteX0" y="connsiteY0"/>
              </a:cxn>
              <a:cxn ang="0">
                <a:pos x="connsiteX1" y="connsiteY1"/>
              </a:cxn>
              <a:cxn ang="0">
                <a:pos x="connsiteX2" y="connsiteY2"/>
              </a:cxn>
            </a:cxnLst>
            <a:rect l="l" t="t" r="r" b="b"/>
            <a:pathLst>
              <a:path w="1743075" h="1081616">
                <a:moveTo>
                  <a:pt x="0" y="0"/>
                </a:moveTo>
                <a:cubicBezTo>
                  <a:pt x="259556" y="377825"/>
                  <a:pt x="519113" y="755650"/>
                  <a:pt x="809625" y="933450"/>
                </a:cubicBezTo>
                <a:cubicBezTo>
                  <a:pt x="1100137" y="1111250"/>
                  <a:pt x="1421606" y="1089025"/>
                  <a:pt x="1743075" y="1066800"/>
                </a:cubicBezTo>
              </a:path>
            </a:pathLst>
          </a:cu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12">
            <a:extLst>
              <a:ext uri="{FF2B5EF4-FFF2-40B4-BE49-F238E27FC236}">
                <a16:creationId xmlns:a16="http://schemas.microsoft.com/office/drawing/2014/main" id="{7C74FDDA-1DAD-634D-40E7-B2214494452E}"/>
              </a:ext>
            </a:extLst>
          </p:cNvPr>
          <p:cNvSpPr/>
          <p:nvPr/>
        </p:nvSpPr>
        <p:spPr>
          <a:xfrm>
            <a:off x="6741997" y="3067023"/>
            <a:ext cx="1858020" cy="987997"/>
          </a:xfrm>
          <a:custGeom>
            <a:avLst/>
            <a:gdLst>
              <a:gd name="connsiteX0" fmla="*/ 0 w 1971675"/>
              <a:gd name="connsiteY0" fmla="*/ 0 h 1184445"/>
              <a:gd name="connsiteX1" fmla="*/ 933450 w 1971675"/>
              <a:gd name="connsiteY1" fmla="*/ 1038225 h 1184445"/>
              <a:gd name="connsiteX2" fmla="*/ 1971675 w 1971675"/>
              <a:gd name="connsiteY2" fmla="*/ 1152525 h 1184445"/>
            </a:gdLst>
            <a:ahLst/>
            <a:cxnLst>
              <a:cxn ang="0">
                <a:pos x="connsiteX0" y="connsiteY0"/>
              </a:cxn>
              <a:cxn ang="0">
                <a:pos x="connsiteX1" y="connsiteY1"/>
              </a:cxn>
              <a:cxn ang="0">
                <a:pos x="connsiteX2" y="connsiteY2"/>
              </a:cxn>
            </a:cxnLst>
            <a:rect l="l" t="t" r="r" b="b"/>
            <a:pathLst>
              <a:path w="1971675" h="1184445">
                <a:moveTo>
                  <a:pt x="0" y="0"/>
                </a:moveTo>
                <a:cubicBezTo>
                  <a:pt x="302419" y="423069"/>
                  <a:pt x="604838" y="846138"/>
                  <a:pt x="933450" y="1038225"/>
                </a:cubicBezTo>
                <a:cubicBezTo>
                  <a:pt x="1262063" y="1230313"/>
                  <a:pt x="1616869" y="1191419"/>
                  <a:pt x="1971675" y="1152525"/>
                </a:cubicBezTo>
              </a:path>
            </a:pathLst>
          </a:custGeom>
          <a:ln w="1905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2" name="直接箭头连接符 41">
            <a:extLst>
              <a:ext uri="{FF2B5EF4-FFF2-40B4-BE49-F238E27FC236}">
                <a16:creationId xmlns:a16="http://schemas.microsoft.com/office/drawing/2014/main" id="{0BA43FD5-FCB6-7291-9613-FEE3D8D5ED8F}"/>
              </a:ext>
            </a:extLst>
          </p:cNvPr>
          <p:cNvCxnSpPr/>
          <p:nvPr/>
        </p:nvCxnSpPr>
        <p:spPr>
          <a:xfrm flipV="1">
            <a:off x="6688737" y="4097266"/>
            <a:ext cx="1911280" cy="21822"/>
          </a:xfrm>
          <a:prstGeom prst="straightConnector1">
            <a:avLst/>
          </a:pr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cxnSp>
      <p:sp>
        <p:nvSpPr>
          <p:cNvPr id="43" name="任意多边形 14">
            <a:extLst>
              <a:ext uri="{FF2B5EF4-FFF2-40B4-BE49-F238E27FC236}">
                <a16:creationId xmlns:a16="http://schemas.microsoft.com/office/drawing/2014/main" id="{91DC1484-5246-1121-6783-36188CA9D129}"/>
              </a:ext>
            </a:extLst>
          </p:cNvPr>
          <p:cNvSpPr/>
          <p:nvPr/>
        </p:nvSpPr>
        <p:spPr>
          <a:xfrm>
            <a:off x="6904567" y="4157555"/>
            <a:ext cx="1688371" cy="860676"/>
          </a:xfrm>
          <a:custGeom>
            <a:avLst/>
            <a:gdLst>
              <a:gd name="connsiteX0" fmla="*/ 0 w 1762125"/>
              <a:gd name="connsiteY0" fmla="*/ 1024832 h 1024832"/>
              <a:gd name="connsiteX1" fmla="*/ 771525 w 1762125"/>
              <a:gd name="connsiteY1" fmla="*/ 139007 h 1024832"/>
              <a:gd name="connsiteX2" fmla="*/ 1762125 w 1762125"/>
              <a:gd name="connsiteY2" fmla="*/ 15182 h 1024832"/>
            </a:gdLst>
            <a:ahLst/>
            <a:cxnLst>
              <a:cxn ang="0">
                <a:pos x="connsiteX0" y="connsiteY0"/>
              </a:cxn>
              <a:cxn ang="0">
                <a:pos x="connsiteX1" y="connsiteY1"/>
              </a:cxn>
              <a:cxn ang="0">
                <a:pos x="connsiteX2" y="connsiteY2"/>
              </a:cxn>
            </a:cxnLst>
            <a:rect l="l" t="t" r="r" b="b"/>
            <a:pathLst>
              <a:path w="1762125" h="1024832">
                <a:moveTo>
                  <a:pt x="0" y="1024832"/>
                </a:moveTo>
                <a:cubicBezTo>
                  <a:pt x="238919" y="666057"/>
                  <a:pt x="477838" y="307282"/>
                  <a:pt x="771525" y="139007"/>
                </a:cubicBezTo>
                <a:cubicBezTo>
                  <a:pt x="1065213" y="-29268"/>
                  <a:pt x="1413669" y="-7043"/>
                  <a:pt x="1762125" y="15182"/>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44" name="任意多边形 16">
            <a:extLst>
              <a:ext uri="{FF2B5EF4-FFF2-40B4-BE49-F238E27FC236}">
                <a16:creationId xmlns:a16="http://schemas.microsoft.com/office/drawing/2014/main" id="{356F820C-01B3-C1E4-B751-65240CCBD5D2}"/>
              </a:ext>
            </a:extLst>
          </p:cNvPr>
          <p:cNvSpPr/>
          <p:nvPr/>
        </p:nvSpPr>
        <p:spPr>
          <a:xfrm>
            <a:off x="5239126" y="2304106"/>
            <a:ext cx="1495425" cy="392427"/>
          </a:xfrm>
          <a:custGeom>
            <a:avLst/>
            <a:gdLst>
              <a:gd name="connsiteX0" fmla="*/ 0 w 1495425"/>
              <a:gd name="connsiteY0" fmla="*/ 0 h 392427"/>
              <a:gd name="connsiteX1" fmla="*/ 876300 w 1495425"/>
              <a:gd name="connsiteY1" fmla="*/ 333375 h 392427"/>
              <a:gd name="connsiteX2" fmla="*/ 1495425 w 1495425"/>
              <a:gd name="connsiteY2" fmla="*/ 390525 h 392427"/>
            </a:gdLst>
            <a:ahLst/>
            <a:cxnLst>
              <a:cxn ang="0">
                <a:pos x="connsiteX0" y="connsiteY0"/>
              </a:cxn>
              <a:cxn ang="0">
                <a:pos x="connsiteX1" y="connsiteY1"/>
              </a:cxn>
              <a:cxn ang="0">
                <a:pos x="connsiteX2" y="connsiteY2"/>
              </a:cxn>
            </a:cxnLst>
            <a:rect l="l" t="t" r="r" b="b"/>
            <a:pathLst>
              <a:path w="1495425" h="392427">
                <a:moveTo>
                  <a:pt x="0" y="0"/>
                </a:moveTo>
                <a:cubicBezTo>
                  <a:pt x="313531" y="134144"/>
                  <a:pt x="627063" y="268288"/>
                  <a:pt x="876300" y="333375"/>
                </a:cubicBezTo>
                <a:cubicBezTo>
                  <a:pt x="1125537" y="398462"/>
                  <a:pt x="1310481" y="394493"/>
                  <a:pt x="1495425" y="390525"/>
                </a:cubicBezTo>
              </a:path>
            </a:pathLst>
          </a:custGeom>
          <a:noFill/>
          <a:ln w="3810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17">
            <a:extLst>
              <a:ext uri="{FF2B5EF4-FFF2-40B4-BE49-F238E27FC236}">
                <a16:creationId xmlns:a16="http://schemas.microsoft.com/office/drawing/2014/main" id="{25F1D66C-F310-9D05-0E05-76044BD3CD65}"/>
              </a:ext>
            </a:extLst>
          </p:cNvPr>
          <p:cNvSpPr/>
          <p:nvPr/>
        </p:nvSpPr>
        <p:spPr>
          <a:xfrm>
            <a:off x="5200724" y="2731135"/>
            <a:ext cx="1552575"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AD1EBEAD-0FD9-37CD-DF56-EBCD17C1DBC9}"/>
              </a:ext>
            </a:extLst>
          </p:cNvPr>
          <p:cNvSpPr/>
          <p:nvPr/>
        </p:nvSpPr>
        <p:spPr>
          <a:xfrm rot="5400000">
            <a:off x="8124221" y="3991887"/>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文本框 46">
            <a:extLst>
              <a:ext uri="{FF2B5EF4-FFF2-40B4-BE49-F238E27FC236}">
                <a16:creationId xmlns:a16="http://schemas.microsoft.com/office/drawing/2014/main" id="{964A92B7-C0F6-F0F6-1439-3EB14F6B6C75}"/>
              </a:ext>
            </a:extLst>
          </p:cNvPr>
          <p:cNvSpPr txBox="1"/>
          <p:nvPr/>
        </p:nvSpPr>
        <p:spPr>
          <a:xfrm>
            <a:off x="6264685" y="2825623"/>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P3</a:t>
            </a:r>
            <a:endParaRPr lang="zh-CN" altLang="en-US" b="1" dirty="0">
              <a:latin typeface="Calibri" panose="020F0502020204030204" pitchFamily="34" charset="0"/>
              <a:cs typeface="Calibri" panose="020F0502020204030204" pitchFamily="34" charset="0"/>
            </a:endParaRPr>
          </a:p>
        </p:txBody>
      </p:sp>
      <p:sp>
        <p:nvSpPr>
          <p:cNvPr id="48" name="文本框 47">
            <a:extLst>
              <a:ext uri="{FF2B5EF4-FFF2-40B4-BE49-F238E27FC236}">
                <a16:creationId xmlns:a16="http://schemas.microsoft.com/office/drawing/2014/main" id="{C07A41F5-DCDB-69F0-7DDD-0D5BE4E200C1}"/>
              </a:ext>
            </a:extLst>
          </p:cNvPr>
          <p:cNvSpPr txBox="1"/>
          <p:nvPr/>
        </p:nvSpPr>
        <p:spPr>
          <a:xfrm>
            <a:off x="6249042" y="4170255"/>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P4</a:t>
            </a:r>
            <a:endParaRPr lang="zh-CN" altLang="en-US" b="1" dirty="0">
              <a:latin typeface="Calibri" panose="020F0502020204030204" pitchFamily="34" charset="0"/>
              <a:cs typeface="Calibri" panose="020F0502020204030204" pitchFamily="34" charset="0"/>
            </a:endParaRPr>
          </a:p>
        </p:txBody>
      </p:sp>
      <p:sp>
        <p:nvSpPr>
          <p:cNvPr id="49" name="文本框 48">
            <a:extLst>
              <a:ext uri="{FF2B5EF4-FFF2-40B4-BE49-F238E27FC236}">
                <a16:creationId xmlns:a16="http://schemas.microsoft.com/office/drawing/2014/main" id="{3ACA6551-C0BC-F4D8-D5C5-84A309248A7A}"/>
              </a:ext>
            </a:extLst>
          </p:cNvPr>
          <p:cNvSpPr txBox="1"/>
          <p:nvPr/>
        </p:nvSpPr>
        <p:spPr>
          <a:xfrm>
            <a:off x="8208965" y="3561021"/>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P1</a:t>
            </a:r>
            <a:endParaRPr lang="zh-CN" altLang="en-US" b="1" dirty="0">
              <a:latin typeface="Calibri" panose="020F0502020204030204" pitchFamily="34" charset="0"/>
              <a:cs typeface="Calibri" panose="020F0502020204030204" pitchFamily="34" charset="0"/>
            </a:endParaRPr>
          </a:p>
        </p:txBody>
      </p:sp>
      <p:sp>
        <p:nvSpPr>
          <p:cNvPr id="50" name="文本框 49">
            <a:extLst>
              <a:ext uri="{FF2B5EF4-FFF2-40B4-BE49-F238E27FC236}">
                <a16:creationId xmlns:a16="http://schemas.microsoft.com/office/drawing/2014/main" id="{4529BBE0-81BB-2814-9C2D-26B6533DDBC3}"/>
              </a:ext>
            </a:extLst>
          </p:cNvPr>
          <p:cNvSpPr txBox="1"/>
          <p:nvPr/>
        </p:nvSpPr>
        <p:spPr>
          <a:xfrm>
            <a:off x="8208965" y="4134044"/>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P2</a:t>
            </a:r>
            <a:endParaRPr lang="zh-CN" altLang="en-US" b="1" dirty="0">
              <a:latin typeface="Calibri" panose="020F0502020204030204" pitchFamily="34" charset="0"/>
              <a:cs typeface="Calibri" panose="020F0502020204030204" pitchFamily="34" charset="0"/>
            </a:endParaRPr>
          </a:p>
        </p:txBody>
      </p:sp>
      <p:sp>
        <p:nvSpPr>
          <p:cNvPr id="59" name="任意多边形 3">
            <a:extLst>
              <a:ext uri="{FF2B5EF4-FFF2-40B4-BE49-F238E27FC236}">
                <a16:creationId xmlns:a16="http://schemas.microsoft.com/office/drawing/2014/main" id="{B7797538-D22C-42C2-0763-3D6602CBBD27}"/>
              </a:ext>
            </a:extLst>
          </p:cNvPr>
          <p:cNvSpPr/>
          <p:nvPr/>
        </p:nvSpPr>
        <p:spPr>
          <a:xfrm>
            <a:off x="5194385" y="3618621"/>
            <a:ext cx="1520208" cy="322737"/>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60" name="任意多边形 81">
            <a:extLst>
              <a:ext uri="{FF2B5EF4-FFF2-40B4-BE49-F238E27FC236}">
                <a16:creationId xmlns:a16="http://schemas.microsoft.com/office/drawing/2014/main" id="{34666D24-0FD9-0DEF-1460-5975D5A38530}"/>
              </a:ext>
            </a:extLst>
          </p:cNvPr>
          <p:cNvSpPr/>
          <p:nvPr/>
        </p:nvSpPr>
        <p:spPr>
          <a:xfrm>
            <a:off x="5181976" y="4035654"/>
            <a:ext cx="1532617"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任意多边形 83">
            <a:extLst>
              <a:ext uri="{FF2B5EF4-FFF2-40B4-BE49-F238E27FC236}">
                <a16:creationId xmlns:a16="http://schemas.microsoft.com/office/drawing/2014/main" id="{2756D4D5-D5D6-B34B-C3DF-4F0FCAAE3791}"/>
              </a:ext>
            </a:extLst>
          </p:cNvPr>
          <p:cNvSpPr/>
          <p:nvPr/>
        </p:nvSpPr>
        <p:spPr>
          <a:xfrm>
            <a:off x="5194385" y="4936872"/>
            <a:ext cx="1525249" cy="350791"/>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63" name="圆角矩形 125">
            <a:extLst>
              <a:ext uri="{FF2B5EF4-FFF2-40B4-BE49-F238E27FC236}">
                <a16:creationId xmlns:a16="http://schemas.microsoft.com/office/drawing/2014/main" id="{E392FEC3-A952-3314-5498-BD132BE5BCBA}"/>
              </a:ext>
            </a:extLst>
          </p:cNvPr>
          <p:cNvSpPr/>
          <p:nvPr/>
        </p:nvSpPr>
        <p:spPr>
          <a:xfrm>
            <a:off x="2144121" y="2085292"/>
            <a:ext cx="1684623" cy="2759549"/>
          </a:xfrm>
          <a:prstGeom prst="roundRect">
            <a:avLst/>
          </a:prstGeom>
          <a:solidFill>
            <a:schemeClr val="bg1">
              <a:lumMod val="95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7" name="组合 1026">
            <a:extLst>
              <a:ext uri="{FF2B5EF4-FFF2-40B4-BE49-F238E27FC236}">
                <a16:creationId xmlns:a16="http://schemas.microsoft.com/office/drawing/2014/main" id="{93D33948-F9FA-626F-5FCC-295A9CF81204}"/>
              </a:ext>
            </a:extLst>
          </p:cNvPr>
          <p:cNvGrpSpPr/>
          <p:nvPr/>
        </p:nvGrpSpPr>
        <p:grpSpPr>
          <a:xfrm>
            <a:off x="2304618" y="3261168"/>
            <a:ext cx="1448358" cy="432000"/>
            <a:chOff x="1602278" y="506840"/>
            <a:chExt cx="1448358" cy="432000"/>
          </a:xfrm>
        </p:grpSpPr>
        <p:sp>
          <p:nvSpPr>
            <p:cNvPr id="1038" name="椭圆 1037">
              <a:extLst>
                <a:ext uri="{FF2B5EF4-FFF2-40B4-BE49-F238E27FC236}">
                  <a16:creationId xmlns:a16="http://schemas.microsoft.com/office/drawing/2014/main" id="{3025DFE6-DCBE-8111-8756-AEFD885CB1D3}"/>
                </a:ext>
              </a:extLst>
            </p:cNvPr>
            <p:cNvSpPr/>
            <p:nvPr/>
          </p:nvSpPr>
          <p:spPr>
            <a:xfrm rot="5400000">
              <a:off x="1602278" y="506840"/>
              <a:ext cx="432000" cy="43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文本框 1038">
              <a:extLst>
                <a:ext uri="{FF2B5EF4-FFF2-40B4-BE49-F238E27FC236}">
                  <a16:creationId xmlns:a16="http://schemas.microsoft.com/office/drawing/2014/main" id="{802104E2-3FD0-12E0-4C95-C94C6E2AE9CA}"/>
                </a:ext>
              </a:extLst>
            </p:cNvPr>
            <p:cNvSpPr txBox="1"/>
            <p:nvPr/>
          </p:nvSpPr>
          <p:spPr>
            <a:xfrm>
              <a:off x="1747606" y="529787"/>
              <a:ext cx="1303030"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Root</a:t>
              </a:r>
              <a:endParaRPr lang="zh-CN" altLang="en-US" sz="1600" b="1" dirty="0">
                <a:latin typeface="Calibri" panose="020F0502020204030204" pitchFamily="34" charset="0"/>
                <a:cs typeface="Calibri" panose="020F0502020204030204" pitchFamily="34" charset="0"/>
              </a:endParaRPr>
            </a:p>
          </p:txBody>
        </p:sp>
      </p:grpSp>
      <p:sp>
        <p:nvSpPr>
          <p:cNvPr id="1028" name="文本框 1027">
            <a:extLst>
              <a:ext uri="{FF2B5EF4-FFF2-40B4-BE49-F238E27FC236}">
                <a16:creationId xmlns:a16="http://schemas.microsoft.com/office/drawing/2014/main" id="{62E540EA-BDE0-0A90-CEBE-145234E65C4A}"/>
              </a:ext>
            </a:extLst>
          </p:cNvPr>
          <p:cNvSpPr txBox="1"/>
          <p:nvPr/>
        </p:nvSpPr>
        <p:spPr>
          <a:xfrm>
            <a:off x="2449946" y="3833248"/>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Hotspot</a:t>
            </a:r>
            <a:endParaRPr lang="zh-CN" altLang="en-US" b="1" dirty="0">
              <a:latin typeface="Calibri" panose="020F0502020204030204" pitchFamily="34" charset="0"/>
              <a:cs typeface="Calibri" panose="020F0502020204030204" pitchFamily="34" charset="0"/>
            </a:endParaRPr>
          </a:p>
        </p:txBody>
      </p:sp>
      <p:sp>
        <p:nvSpPr>
          <p:cNvPr id="1029" name="文本框 1028">
            <a:extLst>
              <a:ext uri="{FF2B5EF4-FFF2-40B4-BE49-F238E27FC236}">
                <a16:creationId xmlns:a16="http://schemas.microsoft.com/office/drawing/2014/main" id="{D68F4567-0302-8EC9-5380-03BA7114CED1}"/>
              </a:ext>
            </a:extLst>
          </p:cNvPr>
          <p:cNvSpPr txBox="1"/>
          <p:nvPr/>
        </p:nvSpPr>
        <p:spPr>
          <a:xfrm>
            <a:off x="2352902" y="4368628"/>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Leaf</a:t>
            </a:r>
            <a:endParaRPr lang="zh-CN" altLang="en-US" b="1" dirty="0">
              <a:latin typeface="Calibri" panose="020F0502020204030204" pitchFamily="34" charset="0"/>
              <a:cs typeface="Calibri" panose="020F0502020204030204" pitchFamily="34" charset="0"/>
            </a:endParaRPr>
          </a:p>
        </p:txBody>
      </p:sp>
      <p:sp>
        <p:nvSpPr>
          <p:cNvPr id="1030" name="椭圆 1029">
            <a:extLst>
              <a:ext uri="{FF2B5EF4-FFF2-40B4-BE49-F238E27FC236}">
                <a16:creationId xmlns:a16="http://schemas.microsoft.com/office/drawing/2014/main" id="{C4EECC53-DDA9-42D1-283B-0A6040B09D9A}"/>
              </a:ext>
            </a:extLst>
          </p:cNvPr>
          <p:cNvSpPr/>
          <p:nvPr/>
        </p:nvSpPr>
        <p:spPr>
          <a:xfrm rot="5400000">
            <a:off x="2303580" y="4311882"/>
            <a:ext cx="432000" cy="432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椭圆 1030">
            <a:extLst>
              <a:ext uri="{FF2B5EF4-FFF2-40B4-BE49-F238E27FC236}">
                <a16:creationId xmlns:a16="http://schemas.microsoft.com/office/drawing/2014/main" id="{5868D29A-F5F5-78CA-6E77-20AB72863483}"/>
              </a:ext>
            </a:extLst>
          </p:cNvPr>
          <p:cNvSpPr/>
          <p:nvPr/>
        </p:nvSpPr>
        <p:spPr>
          <a:xfrm rot="5232316">
            <a:off x="2314893" y="3781656"/>
            <a:ext cx="432000" cy="432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2" name="组合 1031">
            <a:extLst>
              <a:ext uri="{FF2B5EF4-FFF2-40B4-BE49-F238E27FC236}">
                <a16:creationId xmlns:a16="http://schemas.microsoft.com/office/drawing/2014/main" id="{56A73588-2D75-CCEA-F306-378B2B9F4B32}"/>
              </a:ext>
            </a:extLst>
          </p:cNvPr>
          <p:cNvGrpSpPr/>
          <p:nvPr/>
        </p:nvGrpSpPr>
        <p:grpSpPr>
          <a:xfrm>
            <a:off x="2240703" y="2219775"/>
            <a:ext cx="1610930" cy="405388"/>
            <a:chOff x="1172916" y="800385"/>
            <a:chExt cx="1610930" cy="405388"/>
          </a:xfrm>
        </p:grpSpPr>
        <p:sp>
          <p:nvSpPr>
            <p:cNvPr id="1036" name="文本框 1035">
              <a:extLst>
                <a:ext uri="{FF2B5EF4-FFF2-40B4-BE49-F238E27FC236}">
                  <a16:creationId xmlns:a16="http://schemas.microsoft.com/office/drawing/2014/main" id="{99B33A23-9BAA-0070-1758-E9B866657A88}"/>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chemeClr val="accent1">
                      <a:lumMod val="75000"/>
                    </a:schemeClr>
                  </a:solidFill>
                  <a:latin typeface="Calibri" panose="020F0502020204030204" pitchFamily="34" charset="0"/>
                  <a:cs typeface="Calibri" panose="020F0502020204030204" pitchFamily="34" charset="0"/>
                </a:rPr>
                <a:t>Vulnerable flows</a:t>
              </a:r>
              <a:endParaRPr lang="zh-CN" altLang="en-US" sz="1600" b="1" dirty="0">
                <a:solidFill>
                  <a:schemeClr val="accent1">
                    <a:lumMod val="75000"/>
                  </a:schemeClr>
                </a:solidFill>
                <a:latin typeface="Calibri" panose="020F0502020204030204" pitchFamily="34" charset="0"/>
                <a:cs typeface="Calibri" panose="020F0502020204030204" pitchFamily="34" charset="0"/>
              </a:endParaRPr>
            </a:p>
          </p:txBody>
        </p:sp>
        <p:cxnSp>
          <p:nvCxnSpPr>
            <p:cNvPr id="1037" name="直接箭头连接符 1036">
              <a:extLst>
                <a:ext uri="{FF2B5EF4-FFF2-40B4-BE49-F238E27FC236}">
                  <a16:creationId xmlns:a16="http://schemas.microsoft.com/office/drawing/2014/main" id="{D2C5A694-55B5-EE01-00C6-26F33CB88B4A}"/>
                </a:ext>
              </a:extLst>
            </p:cNvPr>
            <p:cNvCxnSpPr/>
            <p:nvPr/>
          </p:nvCxnSpPr>
          <p:spPr>
            <a:xfrm>
              <a:off x="1285115" y="1205773"/>
              <a:ext cx="1299152" cy="0"/>
            </a:xfrm>
            <a:prstGeom prst="straightConnector1">
              <a:avLst/>
            </a:prstGeom>
            <a:noFill/>
            <a:ln w="2540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1033" name="组合 1032">
            <a:extLst>
              <a:ext uri="{FF2B5EF4-FFF2-40B4-BE49-F238E27FC236}">
                <a16:creationId xmlns:a16="http://schemas.microsoft.com/office/drawing/2014/main" id="{A56C0249-7E3C-2C2C-500F-0F6FE090C452}"/>
              </a:ext>
            </a:extLst>
          </p:cNvPr>
          <p:cNvGrpSpPr/>
          <p:nvPr/>
        </p:nvGrpSpPr>
        <p:grpSpPr>
          <a:xfrm>
            <a:off x="2233724" y="2654113"/>
            <a:ext cx="1610930" cy="405815"/>
            <a:chOff x="1172916" y="800385"/>
            <a:chExt cx="1610930" cy="405815"/>
          </a:xfrm>
        </p:grpSpPr>
        <p:sp>
          <p:nvSpPr>
            <p:cNvPr id="1034" name="文本框 1033">
              <a:extLst>
                <a:ext uri="{FF2B5EF4-FFF2-40B4-BE49-F238E27FC236}">
                  <a16:creationId xmlns:a16="http://schemas.microsoft.com/office/drawing/2014/main" id="{B972B84D-D392-A7FB-104E-3425130B2C81}"/>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rgbClr val="E8774A"/>
                  </a:solidFill>
                  <a:latin typeface="Calibri" panose="020F0502020204030204" pitchFamily="34" charset="0"/>
                  <a:cs typeface="Calibri" panose="020F0502020204030204" pitchFamily="34" charset="0"/>
                </a:rPr>
                <a:t>Congested flows</a:t>
              </a:r>
              <a:endParaRPr lang="zh-CN" altLang="en-US" sz="1600" b="1" dirty="0">
                <a:solidFill>
                  <a:srgbClr val="E8774A"/>
                </a:solidFill>
                <a:latin typeface="Calibri" panose="020F0502020204030204" pitchFamily="34" charset="0"/>
                <a:cs typeface="Calibri" panose="020F0502020204030204" pitchFamily="34" charset="0"/>
              </a:endParaRPr>
            </a:p>
          </p:txBody>
        </p:sp>
        <p:cxnSp>
          <p:nvCxnSpPr>
            <p:cNvPr id="1035" name="直接箭头连接符 1034">
              <a:extLst>
                <a:ext uri="{FF2B5EF4-FFF2-40B4-BE49-F238E27FC236}">
                  <a16:creationId xmlns:a16="http://schemas.microsoft.com/office/drawing/2014/main" id="{C9E5C7E6-D883-F879-0FC7-7FDCC0D49B14}"/>
                </a:ext>
              </a:extLst>
            </p:cNvPr>
            <p:cNvCxnSpPr/>
            <p:nvPr/>
          </p:nvCxnSpPr>
          <p:spPr>
            <a:xfrm>
              <a:off x="1270571" y="1206200"/>
              <a:ext cx="1299152" cy="0"/>
            </a:xfrm>
            <a:prstGeom prst="straightConnector1">
              <a:avLst/>
            </a:prstGeom>
            <a:noFill/>
            <a:ln w="25400">
              <a:solidFill>
                <a:srgbClr val="E8774A"/>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1040" name="文本框 1039">
            <a:extLst>
              <a:ext uri="{FF2B5EF4-FFF2-40B4-BE49-F238E27FC236}">
                <a16:creationId xmlns:a16="http://schemas.microsoft.com/office/drawing/2014/main" id="{57CCF392-971C-834F-BFCE-BD4340DA54CE}"/>
              </a:ext>
            </a:extLst>
          </p:cNvPr>
          <p:cNvSpPr txBox="1"/>
          <p:nvPr/>
        </p:nvSpPr>
        <p:spPr>
          <a:xfrm>
            <a:off x="6203387" y="5499460"/>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P5</a:t>
            </a:r>
            <a:endParaRPr lang="zh-CN" altLang="en-US" b="1" dirty="0">
              <a:latin typeface="Calibri" panose="020F0502020204030204" pitchFamily="34" charset="0"/>
              <a:cs typeface="Calibri" panose="020F0502020204030204" pitchFamily="34" charset="0"/>
            </a:endParaRPr>
          </a:p>
        </p:txBody>
      </p:sp>
      <p:sp>
        <p:nvSpPr>
          <p:cNvPr id="1041" name="任意多边形 81">
            <a:extLst>
              <a:ext uri="{FF2B5EF4-FFF2-40B4-BE49-F238E27FC236}">
                <a16:creationId xmlns:a16="http://schemas.microsoft.com/office/drawing/2014/main" id="{9D240223-5DC2-A94A-7819-E59BCBE8EB2B}"/>
              </a:ext>
            </a:extLst>
          </p:cNvPr>
          <p:cNvSpPr/>
          <p:nvPr/>
        </p:nvSpPr>
        <p:spPr>
          <a:xfrm>
            <a:off x="5158703" y="5350790"/>
            <a:ext cx="1532617"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3" name="矩形 1042">
            <a:extLst>
              <a:ext uri="{FF2B5EF4-FFF2-40B4-BE49-F238E27FC236}">
                <a16:creationId xmlns:a16="http://schemas.microsoft.com/office/drawing/2014/main" id="{EF629267-061F-9BA8-DF41-7E0682C11A00}"/>
              </a:ext>
            </a:extLst>
          </p:cNvPr>
          <p:cNvSpPr/>
          <p:nvPr/>
        </p:nvSpPr>
        <p:spPr>
          <a:xfrm>
            <a:off x="4684365" y="2175218"/>
            <a:ext cx="478757" cy="400907"/>
          </a:xfrm>
          <a:prstGeom prst="rect">
            <a:avLst/>
          </a:prstGeom>
          <a:solidFill>
            <a:schemeClr val="accent1">
              <a:lumMod val="40000"/>
              <a:lumOff val="6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46" name="矩形 1045">
            <a:extLst>
              <a:ext uri="{FF2B5EF4-FFF2-40B4-BE49-F238E27FC236}">
                <a16:creationId xmlns:a16="http://schemas.microsoft.com/office/drawing/2014/main" id="{CBA4211B-3C6E-B33C-7E0D-540AA9BFF7DA}"/>
              </a:ext>
            </a:extLst>
          </p:cNvPr>
          <p:cNvSpPr/>
          <p:nvPr/>
        </p:nvSpPr>
        <p:spPr>
          <a:xfrm>
            <a:off x="4684365" y="2807506"/>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矩形 1046">
            <a:extLst>
              <a:ext uri="{FF2B5EF4-FFF2-40B4-BE49-F238E27FC236}">
                <a16:creationId xmlns:a16="http://schemas.microsoft.com/office/drawing/2014/main" id="{9C118D37-82FC-0B0D-7A7E-88708EAD4D6C}"/>
              </a:ext>
            </a:extLst>
          </p:cNvPr>
          <p:cNvSpPr/>
          <p:nvPr/>
        </p:nvSpPr>
        <p:spPr>
          <a:xfrm>
            <a:off x="4684365" y="3503618"/>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矩形 1047">
            <a:extLst>
              <a:ext uri="{FF2B5EF4-FFF2-40B4-BE49-F238E27FC236}">
                <a16:creationId xmlns:a16="http://schemas.microsoft.com/office/drawing/2014/main" id="{0A003FF9-F41E-CA00-93D6-570A882BCA3F}"/>
              </a:ext>
            </a:extLst>
          </p:cNvPr>
          <p:cNvSpPr/>
          <p:nvPr/>
        </p:nvSpPr>
        <p:spPr>
          <a:xfrm>
            <a:off x="4684365" y="4094063"/>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矩形 1048">
            <a:extLst>
              <a:ext uri="{FF2B5EF4-FFF2-40B4-BE49-F238E27FC236}">
                <a16:creationId xmlns:a16="http://schemas.microsoft.com/office/drawing/2014/main" id="{352AD611-6672-8122-164D-EF93A44985F6}"/>
              </a:ext>
            </a:extLst>
          </p:cNvPr>
          <p:cNvSpPr/>
          <p:nvPr/>
        </p:nvSpPr>
        <p:spPr>
          <a:xfrm>
            <a:off x="4684365" y="4790932"/>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 name="矩形 1049">
            <a:extLst>
              <a:ext uri="{FF2B5EF4-FFF2-40B4-BE49-F238E27FC236}">
                <a16:creationId xmlns:a16="http://schemas.microsoft.com/office/drawing/2014/main" id="{55742354-82A5-5B85-63DF-23E6C5D89AD1}"/>
              </a:ext>
            </a:extLst>
          </p:cNvPr>
          <p:cNvSpPr/>
          <p:nvPr/>
        </p:nvSpPr>
        <p:spPr>
          <a:xfrm>
            <a:off x="4684365" y="5381377"/>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71" name="组合 1070">
            <a:extLst>
              <a:ext uri="{FF2B5EF4-FFF2-40B4-BE49-F238E27FC236}">
                <a16:creationId xmlns:a16="http://schemas.microsoft.com/office/drawing/2014/main" id="{7A832FE0-96B0-67DB-C6E4-CB55E51A07A4}"/>
              </a:ext>
            </a:extLst>
          </p:cNvPr>
          <p:cNvGrpSpPr/>
          <p:nvPr/>
        </p:nvGrpSpPr>
        <p:grpSpPr>
          <a:xfrm>
            <a:off x="6349394" y="2587243"/>
            <a:ext cx="1117171" cy="2828145"/>
            <a:chOff x="6569527" y="2456797"/>
            <a:chExt cx="1117171" cy="2828145"/>
          </a:xfrm>
        </p:grpSpPr>
        <p:grpSp>
          <p:nvGrpSpPr>
            <p:cNvPr id="4" name="组合 3">
              <a:extLst>
                <a:ext uri="{FF2B5EF4-FFF2-40B4-BE49-F238E27FC236}">
                  <a16:creationId xmlns:a16="http://schemas.microsoft.com/office/drawing/2014/main" id="{5E9376AE-B841-D42E-C78A-0B1A1A9D6ECC}"/>
                </a:ext>
              </a:extLst>
            </p:cNvPr>
            <p:cNvGrpSpPr/>
            <p:nvPr/>
          </p:nvGrpSpPr>
          <p:grpSpPr>
            <a:xfrm>
              <a:off x="6569527" y="2456797"/>
              <a:ext cx="253587" cy="2828145"/>
              <a:chOff x="6569527" y="2456797"/>
              <a:chExt cx="253587" cy="2828145"/>
            </a:xfrm>
          </p:grpSpPr>
          <p:sp>
            <p:nvSpPr>
              <p:cNvPr id="35" name="椭圆 34">
                <a:extLst>
                  <a:ext uri="{FF2B5EF4-FFF2-40B4-BE49-F238E27FC236}">
                    <a16:creationId xmlns:a16="http://schemas.microsoft.com/office/drawing/2014/main" id="{1264743A-89BB-9CC2-3300-C27D23556CD3}"/>
                  </a:ext>
                </a:extLst>
              </p:cNvPr>
              <p:cNvSpPr/>
              <p:nvPr/>
            </p:nvSpPr>
            <p:spPr>
              <a:xfrm rot="5232316">
                <a:off x="6569527" y="2456797"/>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2C7F6335-ACDF-C4FC-96E4-83CEECA7F5C9}"/>
                  </a:ext>
                </a:extLst>
              </p:cNvPr>
              <p:cNvSpPr/>
              <p:nvPr/>
            </p:nvSpPr>
            <p:spPr>
              <a:xfrm rot="5232316">
                <a:off x="6570030" y="3750563"/>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22F1F2D7-130F-12C2-4D42-9DF6A790B4F2}"/>
                  </a:ext>
                </a:extLst>
              </p:cNvPr>
              <p:cNvSpPr/>
              <p:nvPr/>
            </p:nvSpPr>
            <p:spPr>
              <a:xfrm rot="5232316">
                <a:off x="6607114" y="5068942"/>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58" name="组合 1057">
              <a:extLst>
                <a:ext uri="{FF2B5EF4-FFF2-40B4-BE49-F238E27FC236}">
                  <a16:creationId xmlns:a16="http://schemas.microsoft.com/office/drawing/2014/main" id="{3AF842B5-BB8C-E93F-CF05-A01DE0D0D2BF}"/>
                </a:ext>
              </a:extLst>
            </p:cNvPr>
            <p:cNvGrpSpPr/>
            <p:nvPr/>
          </p:nvGrpSpPr>
          <p:grpSpPr>
            <a:xfrm>
              <a:off x="6940328" y="2905316"/>
              <a:ext cx="746370" cy="1930472"/>
              <a:chOff x="6940328" y="2905316"/>
              <a:chExt cx="746370" cy="1930472"/>
            </a:xfrm>
          </p:grpSpPr>
          <p:cxnSp>
            <p:nvCxnSpPr>
              <p:cNvPr id="1042" name="直接箭头连接符 1041">
                <a:extLst>
                  <a:ext uri="{FF2B5EF4-FFF2-40B4-BE49-F238E27FC236}">
                    <a16:creationId xmlns:a16="http://schemas.microsoft.com/office/drawing/2014/main" id="{AE4391CB-1D29-C2C9-3E6F-8EE6FCE9CA28}"/>
                  </a:ext>
                </a:extLst>
              </p:cNvPr>
              <p:cNvCxnSpPr>
                <a:cxnSpLocks/>
              </p:cNvCxnSpPr>
              <p:nvPr/>
            </p:nvCxnSpPr>
            <p:spPr>
              <a:xfrm flipH="1" flipV="1">
                <a:off x="7035815" y="2905316"/>
                <a:ext cx="555396" cy="577316"/>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44" name="直接箭头连接符 1043">
                <a:extLst>
                  <a:ext uri="{FF2B5EF4-FFF2-40B4-BE49-F238E27FC236}">
                    <a16:creationId xmlns:a16="http://schemas.microsoft.com/office/drawing/2014/main" id="{64D4078A-6385-3245-02E5-269BCBE34926}"/>
                  </a:ext>
                </a:extLst>
              </p:cNvPr>
              <p:cNvCxnSpPr>
                <a:cxnSpLocks/>
              </p:cNvCxnSpPr>
              <p:nvPr/>
            </p:nvCxnSpPr>
            <p:spPr>
              <a:xfrm flipH="1">
                <a:off x="6940328" y="3856985"/>
                <a:ext cx="746370"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45" name="直接箭头连接符 1044">
                <a:extLst>
                  <a:ext uri="{FF2B5EF4-FFF2-40B4-BE49-F238E27FC236}">
                    <a16:creationId xmlns:a16="http://schemas.microsoft.com/office/drawing/2014/main" id="{9288A00E-DE6F-C1F8-94C9-591909C476DF}"/>
                  </a:ext>
                </a:extLst>
              </p:cNvPr>
              <p:cNvCxnSpPr>
                <a:cxnSpLocks/>
              </p:cNvCxnSpPr>
              <p:nvPr/>
            </p:nvCxnSpPr>
            <p:spPr>
              <a:xfrm flipH="1">
                <a:off x="7035258" y="4183773"/>
                <a:ext cx="614670" cy="65201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070" name="组合 1069">
            <a:extLst>
              <a:ext uri="{FF2B5EF4-FFF2-40B4-BE49-F238E27FC236}">
                <a16:creationId xmlns:a16="http://schemas.microsoft.com/office/drawing/2014/main" id="{A323A512-2C01-0386-06CA-814BE0AE0305}"/>
              </a:ext>
            </a:extLst>
          </p:cNvPr>
          <p:cNvGrpSpPr/>
          <p:nvPr/>
        </p:nvGrpSpPr>
        <p:grpSpPr>
          <a:xfrm>
            <a:off x="5033338" y="2794404"/>
            <a:ext cx="715352" cy="2905242"/>
            <a:chOff x="5253471" y="2663958"/>
            <a:chExt cx="715352" cy="2905242"/>
          </a:xfrm>
        </p:grpSpPr>
        <p:grpSp>
          <p:nvGrpSpPr>
            <p:cNvPr id="17" name="组合 16">
              <a:extLst>
                <a:ext uri="{FF2B5EF4-FFF2-40B4-BE49-F238E27FC236}">
                  <a16:creationId xmlns:a16="http://schemas.microsoft.com/office/drawing/2014/main" id="{475BC373-664B-7269-9287-C7A1DA01FE4D}"/>
                </a:ext>
              </a:extLst>
            </p:cNvPr>
            <p:cNvGrpSpPr/>
            <p:nvPr/>
          </p:nvGrpSpPr>
          <p:grpSpPr>
            <a:xfrm>
              <a:off x="5253471" y="2771828"/>
              <a:ext cx="216000" cy="2797372"/>
              <a:chOff x="5253471" y="2771828"/>
              <a:chExt cx="216000" cy="2797372"/>
            </a:xfrm>
          </p:grpSpPr>
          <p:sp>
            <p:nvSpPr>
              <p:cNvPr id="1051" name="椭圆 1050">
                <a:extLst>
                  <a:ext uri="{FF2B5EF4-FFF2-40B4-BE49-F238E27FC236}">
                    <a16:creationId xmlns:a16="http://schemas.microsoft.com/office/drawing/2014/main" id="{A940BA79-99FE-A31A-F8FF-56BCE13648F6}"/>
                  </a:ext>
                </a:extLst>
              </p:cNvPr>
              <p:cNvSpPr/>
              <p:nvPr/>
            </p:nvSpPr>
            <p:spPr>
              <a:xfrm rot="5232316">
                <a:off x="5253471" y="2771828"/>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2" name="椭圆 1051">
                <a:extLst>
                  <a:ext uri="{FF2B5EF4-FFF2-40B4-BE49-F238E27FC236}">
                    <a16:creationId xmlns:a16="http://schemas.microsoft.com/office/drawing/2014/main" id="{8BA363AF-87F9-C154-4D09-4E7C8663A39C}"/>
                  </a:ext>
                </a:extLst>
              </p:cNvPr>
              <p:cNvSpPr/>
              <p:nvPr/>
            </p:nvSpPr>
            <p:spPr>
              <a:xfrm rot="5232316">
                <a:off x="5253471" y="3467286"/>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3" name="椭圆 1052">
                <a:extLst>
                  <a:ext uri="{FF2B5EF4-FFF2-40B4-BE49-F238E27FC236}">
                    <a16:creationId xmlns:a16="http://schemas.microsoft.com/office/drawing/2014/main" id="{83CC447A-D0CE-0CE2-7AE5-2BF988D349E1}"/>
                  </a:ext>
                </a:extLst>
              </p:cNvPr>
              <p:cNvSpPr/>
              <p:nvPr/>
            </p:nvSpPr>
            <p:spPr>
              <a:xfrm rot="5232316">
                <a:off x="5253471" y="4044853"/>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4" name="椭圆 1053">
                <a:extLst>
                  <a:ext uri="{FF2B5EF4-FFF2-40B4-BE49-F238E27FC236}">
                    <a16:creationId xmlns:a16="http://schemas.microsoft.com/office/drawing/2014/main" id="{73B4BA69-DFC6-EE0E-5AED-7FD2BDB4DE05}"/>
                  </a:ext>
                </a:extLst>
              </p:cNvPr>
              <p:cNvSpPr/>
              <p:nvPr/>
            </p:nvSpPr>
            <p:spPr>
              <a:xfrm rot="5232316">
                <a:off x="5253471" y="4761496"/>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5" name="椭圆 1054">
                <a:extLst>
                  <a:ext uri="{FF2B5EF4-FFF2-40B4-BE49-F238E27FC236}">
                    <a16:creationId xmlns:a16="http://schemas.microsoft.com/office/drawing/2014/main" id="{4B3DBE34-267C-F16C-B65A-5FE29B700582}"/>
                  </a:ext>
                </a:extLst>
              </p:cNvPr>
              <p:cNvSpPr/>
              <p:nvPr/>
            </p:nvSpPr>
            <p:spPr>
              <a:xfrm rot="5232316">
                <a:off x="5253471" y="5353200"/>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61" name="直接箭头连接符 1060">
              <a:extLst>
                <a:ext uri="{FF2B5EF4-FFF2-40B4-BE49-F238E27FC236}">
                  <a16:creationId xmlns:a16="http://schemas.microsoft.com/office/drawing/2014/main" id="{FC3B55E5-FFCD-8929-D487-68B6DB6DE40F}"/>
                </a:ext>
              </a:extLst>
            </p:cNvPr>
            <p:cNvCxnSpPr>
              <a:cxnSpLocks/>
            </p:cNvCxnSpPr>
            <p:nvPr/>
          </p:nvCxnSpPr>
          <p:spPr>
            <a:xfrm flipH="1" flipV="1">
              <a:off x="5575498" y="3655494"/>
              <a:ext cx="386887" cy="12248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5" name="直接箭头连接符 1064">
              <a:extLst>
                <a:ext uri="{FF2B5EF4-FFF2-40B4-BE49-F238E27FC236}">
                  <a16:creationId xmlns:a16="http://schemas.microsoft.com/office/drawing/2014/main" id="{5FE5D027-57A3-5183-4DF2-85B3AFA23EF3}"/>
                </a:ext>
              </a:extLst>
            </p:cNvPr>
            <p:cNvCxnSpPr>
              <a:cxnSpLocks/>
            </p:cNvCxnSpPr>
            <p:nvPr/>
          </p:nvCxnSpPr>
          <p:spPr>
            <a:xfrm flipH="1">
              <a:off x="5593801" y="3953311"/>
              <a:ext cx="375022" cy="13777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7" name="直接箭头连接符 1066">
              <a:extLst>
                <a:ext uri="{FF2B5EF4-FFF2-40B4-BE49-F238E27FC236}">
                  <a16:creationId xmlns:a16="http://schemas.microsoft.com/office/drawing/2014/main" id="{A61E5707-4704-97E9-BCB5-2C040AD8B3B3}"/>
                </a:ext>
              </a:extLst>
            </p:cNvPr>
            <p:cNvCxnSpPr>
              <a:cxnSpLocks/>
            </p:cNvCxnSpPr>
            <p:nvPr/>
          </p:nvCxnSpPr>
          <p:spPr>
            <a:xfrm flipH="1" flipV="1">
              <a:off x="5575498" y="4962114"/>
              <a:ext cx="386887" cy="12248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8" name="直接箭头连接符 1067">
              <a:extLst>
                <a:ext uri="{FF2B5EF4-FFF2-40B4-BE49-F238E27FC236}">
                  <a16:creationId xmlns:a16="http://schemas.microsoft.com/office/drawing/2014/main" id="{29F454A7-8AA7-12E3-7A7C-D95740232931}"/>
                </a:ext>
              </a:extLst>
            </p:cNvPr>
            <p:cNvCxnSpPr>
              <a:cxnSpLocks/>
            </p:cNvCxnSpPr>
            <p:nvPr/>
          </p:nvCxnSpPr>
          <p:spPr>
            <a:xfrm flipH="1">
              <a:off x="5593801" y="5259931"/>
              <a:ext cx="375022" cy="13777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9" name="直接箭头连接符 1068">
              <a:extLst>
                <a:ext uri="{FF2B5EF4-FFF2-40B4-BE49-F238E27FC236}">
                  <a16:creationId xmlns:a16="http://schemas.microsoft.com/office/drawing/2014/main" id="{0F52CA15-174B-F3A1-3784-0F954BC8BC21}"/>
                </a:ext>
              </a:extLst>
            </p:cNvPr>
            <p:cNvCxnSpPr>
              <a:cxnSpLocks/>
            </p:cNvCxnSpPr>
            <p:nvPr/>
          </p:nvCxnSpPr>
          <p:spPr>
            <a:xfrm flipH="1">
              <a:off x="5553718" y="2663958"/>
              <a:ext cx="375022" cy="13777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文本框 6">
            <a:extLst>
              <a:ext uri="{FF2B5EF4-FFF2-40B4-BE49-F238E27FC236}">
                <a16:creationId xmlns:a16="http://schemas.microsoft.com/office/drawing/2014/main" id="{B3D551D2-2F13-55EB-F118-D2B99E53C554}"/>
              </a:ext>
            </a:extLst>
          </p:cNvPr>
          <p:cNvSpPr txBox="1"/>
          <p:nvPr/>
        </p:nvSpPr>
        <p:spPr>
          <a:xfrm>
            <a:off x="6554401" y="3534776"/>
            <a:ext cx="735971" cy="369332"/>
          </a:xfrm>
          <a:prstGeom prst="rect">
            <a:avLst/>
          </a:prstGeom>
          <a:noFill/>
        </p:spPr>
        <p:txBody>
          <a:bodyPr wrap="none" rtlCol="0">
            <a:spAutoFit/>
          </a:bodyPr>
          <a:lstStyle/>
          <a:p>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Pause</a:t>
            </a:r>
            <a:endParaRPr lang="zh-CN" altLang="en-US" dirty="0">
              <a:solidFill>
                <a:srgbClr val="FF0000"/>
              </a:solidFill>
              <a:latin typeface="Calibri" panose="020F0502020204030204" pitchFamily="34" charset="0"/>
              <a:cs typeface="Calibri" panose="020F0502020204030204" pitchFamily="34" charset="0"/>
            </a:endParaRPr>
          </a:p>
        </p:txBody>
      </p:sp>
      <p:sp>
        <p:nvSpPr>
          <p:cNvPr id="9" name="文本框 8">
            <a:extLst>
              <a:ext uri="{FF2B5EF4-FFF2-40B4-BE49-F238E27FC236}">
                <a16:creationId xmlns:a16="http://schemas.microsoft.com/office/drawing/2014/main" id="{CA135090-B079-7E80-1610-9D88E91818E9}"/>
              </a:ext>
            </a:extLst>
          </p:cNvPr>
          <p:cNvSpPr txBox="1"/>
          <p:nvPr/>
        </p:nvSpPr>
        <p:spPr>
          <a:xfrm>
            <a:off x="5182389" y="3198130"/>
            <a:ext cx="735971" cy="369332"/>
          </a:xfrm>
          <a:prstGeom prst="rect">
            <a:avLst/>
          </a:prstGeom>
          <a:noFill/>
        </p:spPr>
        <p:txBody>
          <a:bodyPr wrap="none" rtlCol="0">
            <a:spAutoFit/>
          </a:bodyPr>
          <a:lstStyle/>
          <a:p>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Pause</a:t>
            </a:r>
            <a:endParaRPr lang="zh-CN" altLang="en-US" dirty="0">
              <a:solidFill>
                <a:srgbClr val="FF0000"/>
              </a:solidFill>
              <a:latin typeface="Calibri" panose="020F0502020204030204" pitchFamily="34" charset="0"/>
              <a:cs typeface="Calibri" panose="020F0502020204030204" pitchFamily="34" charset="0"/>
            </a:endParaRPr>
          </a:p>
        </p:txBody>
      </p:sp>
      <p:sp>
        <p:nvSpPr>
          <p:cNvPr id="10" name="矩形 9">
            <a:extLst>
              <a:ext uri="{FF2B5EF4-FFF2-40B4-BE49-F238E27FC236}">
                <a16:creationId xmlns:a16="http://schemas.microsoft.com/office/drawing/2014/main" id="{D6ACDD51-25F3-9FC5-8323-7C60DEE871EF}"/>
              </a:ext>
            </a:extLst>
          </p:cNvPr>
          <p:cNvSpPr/>
          <p:nvPr/>
        </p:nvSpPr>
        <p:spPr>
          <a:xfrm>
            <a:off x="7836114" y="1929730"/>
            <a:ext cx="3051574" cy="1667011"/>
          </a:xfrm>
          <a:prstGeom prst="rect">
            <a:avLst/>
          </a:prstGeom>
          <a:noFill/>
          <a:ln w="3810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1" name="矩形 10">
            <a:extLst>
              <a:ext uri="{FF2B5EF4-FFF2-40B4-BE49-F238E27FC236}">
                <a16:creationId xmlns:a16="http://schemas.microsoft.com/office/drawing/2014/main" id="{B5A6D059-0258-99AB-6D92-2CB44B1808BC}"/>
              </a:ext>
            </a:extLst>
          </p:cNvPr>
          <p:cNvSpPr/>
          <p:nvPr/>
        </p:nvSpPr>
        <p:spPr>
          <a:xfrm>
            <a:off x="9852245" y="3077340"/>
            <a:ext cx="938694" cy="409892"/>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chemeClr val="bg2">
                  <a:lumMod val="50000"/>
                </a:schemeClr>
              </a:solidFill>
            </a:endParaRPr>
          </a:p>
        </p:txBody>
      </p:sp>
      <p:sp>
        <p:nvSpPr>
          <p:cNvPr id="14" name="矩形 13">
            <a:extLst>
              <a:ext uri="{FF2B5EF4-FFF2-40B4-BE49-F238E27FC236}">
                <a16:creationId xmlns:a16="http://schemas.microsoft.com/office/drawing/2014/main" id="{D81FAE60-A53F-5849-9913-90791A4191B4}"/>
              </a:ext>
            </a:extLst>
          </p:cNvPr>
          <p:cNvSpPr/>
          <p:nvPr/>
        </p:nvSpPr>
        <p:spPr>
          <a:xfrm>
            <a:off x="10132558" y="3077055"/>
            <a:ext cx="163028" cy="409657"/>
          </a:xfrm>
          <a:prstGeom prst="rect">
            <a:avLst/>
          </a:prstGeom>
          <a:solidFill>
            <a:srgbClr val="F4B18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5" name="矩形 14">
            <a:extLst>
              <a:ext uri="{FF2B5EF4-FFF2-40B4-BE49-F238E27FC236}">
                <a16:creationId xmlns:a16="http://schemas.microsoft.com/office/drawing/2014/main" id="{32F2B354-AF29-05B8-1D5F-C9A4118EECB1}"/>
              </a:ext>
            </a:extLst>
          </p:cNvPr>
          <p:cNvSpPr/>
          <p:nvPr/>
        </p:nvSpPr>
        <p:spPr>
          <a:xfrm>
            <a:off x="10625520" y="3077575"/>
            <a:ext cx="163028" cy="409657"/>
          </a:xfrm>
          <a:prstGeom prst="rect">
            <a:avLst/>
          </a:prstGeom>
          <a:solidFill>
            <a:srgbClr val="F4B18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6" name="矩形 15">
            <a:extLst>
              <a:ext uri="{FF2B5EF4-FFF2-40B4-BE49-F238E27FC236}">
                <a16:creationId xmlns:a16="http://schemas.microsoft.com/office/drawing/2014/main" id="{1BF39911-925B-7723-60A1-0EF57A193C27}"/>
              </a:ext>
            </a:extLst>
          </p:cNvPr>
          <p:cNvSpPr/>
          <p:nvPr/>
        </p:nvSpPr>
        <p:spPr>
          <a:xfrm>
            <a:off x="10467903" y="3077575"/>
            <a:ext cx="163028" cy="409657"/>
          </a:xfrm>
          <a:prstGeom prst="rect">
            <a:avLst/>
          </a:prstGeom>
          <a:solidFill>
            <a:srgbClr val="F4B18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8" name="矩形 17">
            <a:extLst>
              <a:ext uri="{FF2B5EF4-FFF2-40B4-BE49-F238E27FC236}">
                <a16:creationId xmlns:a16="http://schemas.microsoft.com/office/drawing/2014/main" id="{49AF25DE-800D-0893-C2C7-41D55EAEB08B}"/>
              </a:ext>
            </a:extLst>
          </p:cNvPr>
          <p:cNvSpPr/>
          <p:nvPr/>
        </p:nvSpPr>
        <p:spPr>
          <a:xfrm>
            <a:off x="9972119" y="3078710"/>
            <a:ext cx="163028" cy="409657"/>
          </a:xfrm>
          <a:prstGeom prst="rect">
            <a:avLst/>
          </a:prstGeom>
          <a:solidFill>
            <a:srgbClr val="F4B18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9" name="矩形 18">
            <a:extLst>
              <a:ext uri="{FF2B5EF4-FFF2-40B4-BE49-F238E27FC236}">
                <a16:creationId xmlns:a16="http://schemas.microsoft.com/office/drawing/2014/main" id="{E509DBB5-7D24-B575-D000-AD489109636C}"/>
              </a:ext>
            </a:extLst>
          </p:cNvPr>
          <p:cNvSpPr/>
          <p:nvPr/>
        </p:nvSpPr>
        <p:spPr>
          <a:xfrm>
            <a:off x="10302357" y="3077340"/>
            <a:ext cx="163028" cy="409657"/>
          </a:xfrm>
          <a:prstGeom prst="rect">
            <a:avLst/>
          </a:prstGeom>
          <a:solidFill>
            <a:srgbClr val="F4B18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20" name="文本框 19">
            <a:extLst>
              <a:ext uri="{FF2B5EF4-FFF2-40B4-BE49-F238E27FC236}">
                <a16:creationId xmlns:a16="http://schemas.microsoft.com/office/drawing/2014/main" id="{1D029268-5C52-E0C1-4B82-39F371CB1AB3}"/>
              </a:ext>
            </a:extLst>
          </p:cNvPr>
          <p:cNvSpPr txBox="1"/>
          <p:nvPr/>
        </p:nvSpPr>
        <p:spPr>
          <a:xfrm>
            <a:off x="7823977" y="3043773"/>
            <a:ext cx="1983027" cy="525913"/>
          </a:xfrm>
          <a:prstGeom prst="rect">
            <a:avLst/>
          </a:prstGeom>
          <a:noFill/>
        </p:spPr>
        <p:txBody>
          <a:bodyPr wrap="square" rtlCol="0">
            <a:spAutoFit/>
          </a:bodyPr>
          <a:lstStyle/>
          <a:p>
            <a:pPr algn="r">
              <a:lnSpc>
                <a:spcPts val="1600"/>
              </a:lnSpc>
            </a:pPr>
            <a:r>
              <a:rPr lang="en-US" altLang="zh-CN" sz="2200" dirty="0">
                <a:latin typeface="Calibri" panose="020F0502020204030204" pitchFamily="34" charset="0"/>
                <a:cs typeface="Calibri" panose="020F0502020204030204" pitchFamily="34" charset="0"/>
              </a:rPr>
              <a:t>Isolation queue (IQ) for root P5</a:t>
            </a:r>
            <a:endParaRPr lang="zh-CN" altLang="en-US" sz="2200" dirty="0">
              <a:latin typeface="Calibri" panose="020F0502020204030204" pitchFamily="34" charset="0"/>
              <a:cs typeface="Calibri" panose="020F0502020204030204" pitchFamily="34" charset="0"/>
            </a:endParaRPr>
          </a:p>
        </p:txBody>
      </p:sp>
      <p:sp>
        <p:nvSpPr>
          <p:cNvPr id="21" name="矩形 20">
            <a:extLst>
              <a:ext uri="{FF2B5EF4-FFF2-40B4-BE49-F238E27FC236}">
                <a16:creationId xmlns:a16="http://schemas.microsoft.com/office/drawing/2014/main" id="{3C719F77-8342-8AE6-2C86-69C569E6F53C}"/>
              </a:ext>
            </a:extLst>
          </p:cNvPr>
          <p:cNvSpPr/>
          <p:nvPr/>
        </p:nvSpPr>
        <p:spPr>
          <a:xfrm>
            <a:off x="9852245" y="2503347"/>
            <a:ext cx="938694" cy="409892"/>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chemeClr val="bg2">
                  <a:lumMod val="50000"/>
                </a:schemeClr>
              </a:solidFill>
            </a:endParaRPr>
          </a:p>
        </p:txBody>
      </p:sp>
      <p:sp>
        <p:nvSpPr>
          <p:cNvPr id="24" name="矩形 23">
            <a:extLst>
              <a:ext uri="{FF2B5EF4-FFF2-40B4-BE49-F238E27FC236}">
                <a16:creationId xmlns:a16="http://schemas.microsoft.com/office/drawing/2014/main" id="{029B260E-6222-9556-5999-09405B4FFC8A}"/>
              </a:ext>
            </a:extLst>
          </p:cNvPr>
          <p:cNvSpPr/>
          <p:nvPr/>
        </p:nvSpPr>
        <p:spPr>
          <a:xfrm>
            <a:off x="10625520" y="2503464"/>
            <a:ext cx="163028" cy="409657"/>
          </a:xfrm>
          <a:prstGeom prst="rect">
            <a:avLst/>
          </a:prstGeom>
          <a:solidFill>
            <a:srgbClr val="91BBF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25" name="文本框 24">
            <a:extLst>
              <a:ext uri="{FF2B5EF4-FFF2-40B4-BE49-F238E27FC236}">
                <a16:creationId xmlns:a16="http://schemas.microsoft.com/office/drawing/2014/main" id="{4BC2785C-1271-D325-5118-3AD48BDA707A}"/>
              </a:ext>
            </a:extLst>
          </p:cNvPr>
          <p:cNvSpPr txBox="1"/>
          <p:nvPr/>
        </p:nvSpPr>
        <p:spPr>
          <a:xfrm>
            <a:off x="7822089" y="2494349"/>
            <a:ext cx="1970252" cy="525913"/>
          </a:xfrm>
          <a:prstGeom prst="rect">
            <a:avLst/>
          </a:prstGeom>
          <a:noFill/>
        </p:spPr>
        <p:txBody>
          <a:bodyPr wrap="square" rtlCol="0">
            <a:spAutoFit/>
          </a:bodyPr>
          <a:lstStyle/>
          <a:p>
            <a:pPr algn="r">
              <a:lnSpc>
                <a:spcPts val="1600"/>
              </a:lnSpc>
            </a:pPr>
            <a:r>
              <a:rPr lang="en-US" altLang="zh-CN" sz="2200" dirty="0">
                <a:latin typeface="Calibri" panose="020F0502020204030204" pitchFamily="34" charset="0"/>
                <a:cs typeface="Calibri" panose="020F0502020204030204" pitchFamily="34" charset="0"/>
              </a:rPr>
              <a:t>Default output queue (OQ)</a:t>
            </a:r>
            <a:endParaRPr lang="zh-CN" altLang="en-US" sz="2200" baseline="-25000" dirty="0">
              <a:latin typeface="Calibri" panose="020F0502020204030204" pitchFamily="34" charset="0"/>
              <a:cs typeface="Calibri" panose="020F0502020204030204" pitchFamily="34" charset="0"/>
            </a:endParaRPr>
          </a:p>
        </p:txBody>
      </p:sp>
      <p:sp>
        <p:nvSpPr>
          <p:cNvPr id="30" name="矩形 29">
            <a:extLst>
              <a:ext uri="{FF2B5EF4-FFF2-40B4-BE49-F238E27FC236}">
                <a16:creationId xmlns:a16="http://schemas.microsoft.com/office/drawing/2014/main" id="{05CDC2D0-3FC4-3846-B6D5-BE246EA97324}"/>
              </a:ext>
            </a:extLst>
          </p:cNvPr>
          <p:cNvSpPr/>
          <p:nvPr/>
        </p:nvSpPr>
        <p:spPr>
          <a:xfrm>
            <a:off x="10460100" y="2503464"/>
            <a:ext cx="163028" cy="409657"/>
          </a:xfrm>
          <a:prstGeom prst="rect">
            <a:avLst/>
          </a:prstGeom>
          <a:solidFill>
            <a:srgbClr val="91BBF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026" name="文本框 1025">
            <a:extLst>
              <a:ext uri="{FF2B5EF4-FFF2-40B4-BE49-F238E27FC236}">
                <a16:creationId xmlns:a16="http://schemas.microsoft.com/office/drawing/2014/main" id="{A30DDFD2-48F3-ACA2-D021-E3A2BFE4FE5A}"/>
              </a:ext>
            </a:extLst>
          </p:cNvPr>
          <p:cNvSpPr txBox="1"/>
          <p:nvPr/>
        </p:nvSpPr>
        <p:spPr>
          <a:xfrm>
            <a:off x="7794978" y="2019732"/>
            <a:ext cx="3124504" cy="320729"/>
          </a:xfrm>
          <a:prstGeom prst="rect">
            <a:avLst/>
          </a:prstGeom>
          <a:noFill/>
        </p:spPr>
        <p:txBody>
          <a:bodyPr wrap="square" rtlCol="0">
            <a:spAutoFit/>
          </a:bodyPr>
          <a:lstStyle/>
          <a:p>
            <a:pPr algn="ctr">
              <a:lnSpc>
                <a:spcPts val="1600"/>
              </a:lnSpc>
            </a:pPr>
            <a:r>
              <a:rPr lang="en-US" altLang="zh-CN" sz="2200" dirty="0">
                <a:latin typeface="Calibri" panose="020F0502020204030204" pitchFamily="34" charset="0"/>
                <a:cs typeface="Calibri" panose="020F0502020204030204" pitchFamily="34" charset="0"/>
              </a:rPr>
              <a:t>Queue allocation at P3</a:t>
            </a:r>
            <a:endParaRPr lang="zh-CN" altLang="en-US" sz="2200" baseline="-25000" dirty="0">
              <a:latin typeface="Calibri" panose="020F0502020204030204" pitchFamily="34" charset="0"/>
              <a:cs typeface="Calibri" panose="020F0502020204030204" pitchFamily="34" charset="0"/>
            </a:endParaRPr>
          </a:p>
        </p:txBody>
      </p:sp>
      <p:sp>
        <p:nvSpPr>
          <p:cNvPr id="1056" name="箭头: 右 1055">
            <a:extLst>
              <a:ext uri="{FF2B5EF4-FFF2-40B4-BE49-F238E27FC236}">
                <a16:creationId xmlns:a16="http://schemas.microsoft.com/office/drawing/2014/main" id="{70B654AB-F58A-92D5-527C-A5EA885E3C35}"/>
              </a:ext>
            </a:extLst>
          </p:cNvPr>
          <p:cNvSpPr/>
          <p:nvPr/>
        </p:nvSpPr>
        <p:spPr>
          <a:xfrm>
            <a:off x="6786550" y="2362555"/>
            <a:ext cx="897362" cy="313728"/>
          </a:xfrm>
          <a:prstGeom prst="rightArrow">
            <a:avLst/>
          </a:prstGeom>
          <a:noFill/>
          <a:ln w="3810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Tree>
    <p:extLst>
      <p:ext uri="{BB962C8B-B14F-4D97-AF65-F5344CB8AC3E}">
        <p14:creationId xmlns:p14="http://schemas.microsoft.com/office/powerpoint/2010/main" val="19108621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灯片编号占位符 2"/>
          <p:cNvSpPr>
            <a:spLocks noGrp="1"/>
          </p:cNvSpPr>
          <p:nvPr>
            <p:ph type="sldNum" sz="quarter" idx="12"/>
          </p:nvPr>
        </p:nvSpPr>
        <p:spPr/>
        <p:txBody>
          <a:bodyPr/>
          <a:lstStyle/>
          <a:p>
            <a:fld id="{49AE70B2-8BF9-45C0-BB95-33D1B9D3A854}" type="slidenum">
              <a:rPr lang="zh-CN" altLang="en-US" smtClean="0"/>
              <a:t>2</a:t>
            </a:fld>
            <a:endParaRPr lang="zh-CN" altLang="en-US" dirty="0"/>
          </a:p>
        </p:txBody>
      </p:sp>
      <p:sp>
        <p:nvSpPr>
          <p:cNvPr id="5" name="标题 4"/>
          <p:cNvSpPr>
            <a:spLocks noGrp="1"/>
          </p:cNvSpPr>
          <p:nvPr>
            <p:ph type="title"/>
          </p:nvPr>
        </p:nvSpPr>
        <p:spPr/>
        <p:txBody>
          <a:bodyPr>
            <a:normAutofit/>
          </a:bodyPr>
          <a:lstStyle/>
          <a:p>
            <a:r>
              <a:rPr lang="en-US" altLang="zh-CN" dirty="0">
                <a:solidFill>
                  <a:srgbClr val="000000"/>
                </a:solidFill>
                <a:latin typeface="Century Gothic" panose="020B0502020202020204" pitchFamily="34" charset="0"/>
                <a:ea typeface="微软雅黑" panose="020B0503020204020204" pitchFamily="34" charset="-122"/>
                <a:cs typeface="Arial" panose="020B0604020202020204"/>
              </a:rPr>
              <a:t>CC is Falling for Transient Congestion</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sp>
        <p:nvSpPr>
          <p:cNvPr id="9" name="矩形 8"/>
          <p:cNvSpPr/>
          <p:nvPr/>
        </p:nvSpPr>
        <p:spPr>
          <a:xfrm>
            <a:off x="608013" y="1529605"/>
            <a:ext cx="10647940" cy="830997"/>
          </a:xfrm>
          <a:prstGeom prst="rect">
            <a:avLst/>
          </a:prstGeom>
        </p:spPr>
        <p:txBody>
          <a:bodyPr wrap="square" lIns="91440" tIns="45720" rIns="91440" bIns="45720" anchor="t">
            <a:spAutoFit/>
          </a:bodyPr>
          <a:lstStyle/>
          <a:p>
            <a:r>
              <a:rPr lang="en-US" altLang="zh-CN" sz="2400" b="1" i="1" dirty="0">
                <a:solidFill>
                  <a:srgbClr val="7030A0"/>
                </a:solidFill>
                <a:latin typeface="Trebuchet MS" panose="020B0603020202020204" pitchFamily="34" charset="0"/>
                <a:ea typeface="+mn-lt"/>
                <a:cs typeface="+mn-lt"/>
              </a:rPr>
              <a:t>Trend1</a:t>
            </a:r>
            <a:r>
              <a:rPr lang="en-US" altLang="zh-CN" sz="2400" dirty="0">
                <a:latin typeface="Trebuchet MS" panose="020B0603020202020204" pitchFamily="34" charset="0"/>
                <a:ea typeface="+mn-lt"/>
                <a:cs typeface="+mn-lt"/>
              </a:rPr>
              <a:t>: The high port bandwidth allows sending out more flows within </a:t>
            </a:r>
          </a:p>
          <a:p>
            <a:r>
              <a:rPr lang="en-US" altLang="zh-CN" sz="2400" b="1" dirty="0">
                <a:latin typeface="Trebuchet MS" panose="020B0603020202020204" pitchFamily="34" charset="0"/>
                <a:ea typeface="+mn-lt"/>
                <a:cs typeface="+mn-lt"/>
              </a:rPr>
              <a:t>the first RTT</a:t>
            </a:r>
            <a:r>
              <a:rPr lang="en-US" altLang="zh-CN" sz="2400" dirty="0">
                <a:latin typeface="Trebuchet MS" panose="020B0603020202020204" pitchFamily="34" charset="0"/>
                <a:ea typeface="+mn-lt"/>
                <a:cs typeface="+mn-lt"/>
              </a:rPr>
              <a:t>, even before congestion control could step in.</a:t>
            </a:r>
          </a:p>
        </p:txBody>
      </p:sp>
      <p:sp>
        <p:nvSpPr>
          <p:cNvPr id="8" name="矩形 7">
            <a:extLst>
              <a:ext uri="{FF2B5EF4-FFF2-40B4-BE49-F238E27FC236}">
                <a16:creationId xmlns:a16="http://schemas.microsoft.com/office/drawing/2014/main" id="{70BAC48C-BB27-ADBF-9D78-3F0FC7A09DC2}"/>
              </a:ext>
            </a:extLst>
          </p:cNvPr>
          <p:cNvSpPr/>
          <p:nvPr/>
        </p:nvSpPr>
        <p:spPr>
          <a:xfrm>
            <a:off x="6912035" y="5942079"/>
            <a:ext cx="3078960" cy="307777"/>
          </a:xfrm>
          <a:prstGeom prst="rect">
            <a:avLst/>
          </a:prstGeom>
        </p:spPr>
        <p:txBody>
          <a:bodyPr wrap="square" lIns="91440" tIns="45720" rIns="91440" bIns="45720" anchor="t">
            <a:spAutoFit/>
          </a:bodyPr>
          <a:lstStyle/>
          <a:p>
            <a:r>
              <a:rPr lang="en-US" altLang="zh-CN" sz="1400" dirty="0">
                <a:solidFill>
                  <a:schemeClr val="bg1">
                    <a:lumMod val="50000"/>
                  </a:schemeClr>
                </a:solidFill>
                <a:latin typeface="Trebuchet MS" panose="020B0603020202020204" pitchFamily="34" charset="0"/>
                <a:ea typeface="+mn-lt"/>
                <a:cs typeface="+mn-lt"/>
              </a:rPr>
              <a:t>Figure source: </a:t>
            </a:r>
            <a:r>
              <a:rPr lang="en-US" altLang="zh-CN" sz="1400" dirty="0" err="1">
                <a:solidFill>
                  <a:schemeClr val="bg1">
                    <a:lumMod val="50000"/>
                  </a:schemeClr>
                </a:solidFill>
                <a:latin typeface="Trebuchet MS" panose="020B0603020202020204" pitchFamily="34" charset="0"/>
                <a:ea typeface="+mn-lt"/>
                <a:cs typeface="+mn-lt"/>
              </a:rPr>
              <a:t>Harmony@NSDI</a:t>
            </a:r>
            <a:r>
              <a:rPr lang="en-US" altLang="zh-CN" sz="1400" dirty="0">
                <a:solidFill>
                  <a:schemeClr val="bg1">
                    <a:lumMod val="50000"/>
                  </a:schemeClr>
                </a:solidFill>
                <a:latin typeface="Trebuchet MS" panose="020B0603020202020204" pitchFamily="34" charset="0"/>
                <a:ea typeface="+mn-lt"/>
                <a:cs typeface="+mn-lt"/>
              </a:rPr>
              <a:t> '24</a:t>
            </a:r>
          </a:p>
        </p:txBody>
      </p:sp>
      <p:grpSp>
        <p:nvGrpSpPr>
          <p:cNvPr id="12" name="组合 11">
            <a:extLst>
              <a:ext uri="{FF2B5EF4-FFF2-40B4-BE49-F238E27FC236}">
                <a16:creationId xmlns:a16="http://schemas.microsoft.com/office/drawing/2014/main" id="{003F9623-E1F2-9405-2BF3-CFBA8153A32B}"/>
              </a:ext>
            </a:extLst>
          </p:cNvPr>
          <p:cNvGrpSpPr/>
          <p:nvPr/>
        </p:nvGrpSpPr>
        <p:grpSpPr>
          <a:xfrm>
            <a:off x="2575165" y="2590777"/>
            <a:ext cx="6981585" cy="3406025"/>
            <a:chOff x="2575165" y="2590777"/>
            <a:chExt cx="7184852" cy="3505191"/>
          </a:xfrm>
        </p:grpSpPr>
        <p:pic>
          <p:nvPicPr>
            <p:cNvPr id="7" name="图片 6">
              <a:extLst>
                <a:ext uri="{FF2B5EF4-FFF2-40B4-BE49-F238E27FC236}">
                  <a16:creationId xmlns:a16="http://schemas.microsoft.com/office/drawing/2014/main" id="{D759720F-E7E7-6762-EA10-2768BC7EEF46}"/>
                </a:ext>
              </a:extLst>
            </p:cNvPr>
            <p:cNvPicPr>
              <a:picLocks noChangeAspect="1"/>
            </p:cNvPicPr>
            <p:nvPr/>
          </p:nvPicPr>
          <p:blipFill>
            <a:blip r:embed="rId3"/>
            <a:srcRect t="3715" b="5829"/>
            <a:stretch/>
          </p:blipFill>
          <p:spPr>
            <a:xfrm>
              <a:off x="2575165" y="2590777"/>
              <a:ext cx="7184852" cy="3418422"/>
            </a:xfrm>
            <a:prstGeom prst="rect">
              <a:avLst/>
            </a:prstGeom>
          </p:spPr>
        </p:pic>
        <p:sp>
          <p:nvSpPr>
            <p:cNvPr id="11" name="文本框 10">
              <a:extLst>
                <a:ext uri="{FF2B5EF4-FFF2-40B4-BE49-F238E27FC236}">
                  <a16:creationId xmlns:a16="http://schemas.microsoft.com/office/drawing/2014/main" id="{840CCD58-DC63-CC46-392F-F273F17C595A}"/>
                </a:ext>
              </a:extLst>
            </p:cNvPr>
            <p:cNvSpPr txBox="1"/>
            <p:nvPr/>
          </p:nvSpPr>
          <p:spPr>
            <a:xfrm>
              <a:off x="4423267" y="5726636"/>
              <a:ext cx="2266292" cy="369332"/>
            </a:xfrm>
            <a:prstGeom prst="rect">
              <a:avLst/>
            </a:prstGeom>
            <a:solidFill>
              <a:srgbClr val="FFFFFF"/>
            </a:solidFill>
          </p:spPr>
          <p:txBody>
            <a:bodyPr wrap="square" rtlCol="0">
              <a:spAutoFit/>
            </a:bodyPr>
            <a:lstStyle/>
            <a:p>
              <a:pPr algn="ctr"/>
              <a:r>
                <a:rPr lang="en-US" altLang="zh-CN" dirty="0">
                  <a:latin typeface="Calibri" panose="020F0502020204030204" pitchFamily="34" charset="0"/>
                  <a:ea typeface="Calibri" panose="020F0502020204030204" pitchFamily="34" charset="0"/>
                  <a:cs typeface="Calibri" panose="020F0502020204030204" pitchFamily="34" charset="0"/>
                </a:rPr>
                <a:t>Flow Size (Bytes)</a:t>
              </a:r>
              <a:endParaRPr lang="zh-CN" altLang="en-US" dirty="0">
                <a:latin typeface="Calibri" panose="020F0502020204030204" pitchFamily="34" charset="0"/>
                <a:cs typeface="Calibri" panose="020F0502020204030204" pitchFamily="34" charset="0"/>
              </a:endParaRPr>
            </a:p>
          </p:txBody>
        </p:sp>
      </p:gr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ABF25B-47B3-701C-9A63-2F04505FDEDD}"/>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9C9F5DC4-63D7-D3C9-8F08-BB7118251070}"/>
              </a:ext>
            </a:extLst>
          </p:cNvPr>
          <p:cNvSpPr>
            <a:spLocks noGrp="1"/>
          </p:cNvSpPr>
          <p:nvPr>
            <p:ph type="sldNum" sz="quarter" idx="12"/>
          </p:nvPr>
        </p:nvSpPr>
        <p:spPr/>
        <p:txBody>
          <a:bodyPr/>
          <a:lstStyle/>
          <a:p>
            <a:fld id="{49AE70B2-8BF9-45C0-BB95-33D1B9D3A854}" type="slidenum">
              <a:rPr lang="zh-CN" altLang="en-US" smtClean="0"/>
              <a:t>20</a:t>
            </a:fld>
            <a:endParaRPr lang="zh-CN" altLang="en-US" dirty="0"/>
          </a:p>
        </p:txBody>
      </p:sp>
      <p:sp>
        <p:nvSpPr>
          <p:cNvPr id="5" name="标题 4">
            <a:extLst>
              <a:ext uri="{FF2B5EF4-FFF2-40B4-BE49-F238E27FC236}">
                <a16:creationId xmlns:a16="http://schemas.microsoft.com/office/drawing/2014/main" id="{3E03776E-8C06-0DD3-3A4C-70CCC332C5A2}"/>
              </a:ext>
            </a:extLst>
          </p:cNvPr>
          <p:cNvSpPr>
            <a:spLocks noGrp="1"/>
          </p:cNvSpPr>
          <p:nvPr>
            <p:ph type="title"/>
          </p:nvPr>
        </p:nvSpPr>
        <p:spPr/>
        <p:txBody>
          <a:bodyPr>
            <a:normAutofit/>
          </a:bodyPr>
          <a:lstStyle/>
          <a:p>
            <a:r>
              <a:rPr lang="en-US" altLang="zh-CN" dirty="0">
                <a:solidFill>
                  <a:srgbClr val="000000"/>
                </a:solidFill>
                <a:cs typeface="Arial" panose="020B0604020202020204"/>
              </a:rPr>
              <a:t>Pyrrha: A Congestion-Root-Based Flow Control</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cxnSp>
        <p:nvCxnSpPr>
          <p:cNvPr id="2" name="直接连接符 1">
            <a:extLst>
              <a:ext uri="{FF2B5EF4-FFF2-40B4-BE49-F238E27FC236}">
                <a16:creationId xmlns:a16="http://schemas.microsoft.com/office/drawing/2014/main" id="{B53F50C8-0FCD-BDE3-2F81-A4E63F78D42A}"/>
              </a:ext>
            </a:extLst>
          </p:cNvPr>
          <p:cNvCxnSpPr/>
          <p:nvPr/>
        </p:nvCxnSpPr>
        <p:spPr>
          <a:xfrm flipH="1" flipV="1">
            <a:off x="6510160" y="2686268"/>
            <a:ext cx="1183929" cy="1312836"/>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6731A853-CEE0-A3CA-CA8D-840587CCC1BE}"/>
              </a:ext>
            </a:extLst>
          </p:cNvPr>
          <p:cNvCxnSpPr>
            <a:cxnSpLocks/>
          </p:cNvCxnSpPr>
          <p:nvPr/>
        </p:nvCxnSpPr>
        <p:spPr>
          <a:xfrm>
            <a:off x="6496457" y="3994704"/>
            <a:ext cx="1197632" cy="4400"/>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9066F136-37FB-6BC3-6986-F108FF7C583C}"/>
              </a:ext>
            </a:extLst>
          </p:cNvPr>
          <p:cNvCxnSpPr/>
          <p:nvPr/>
        </p:nvCxnSpPr>
        <p:spPr>
          <a:xfrm flipV="1">
            <a:off x="6510160" y="3999104"/>
            <a:ext cx="1183929" cy="1302409"/>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008599E6-83A1-5967-DB8A-E3594A6FD4F6}"/>
              </a:ext>
            </a:extLst>
          </p:cNvPr>
          <p:cNvCxnSpPr>
            <a:cxnSpLocks/>
          </p:cNvCxnSpPr>
          <p:nvPr/>
        </p:nvCxnSpPr>
        <p:spPr>
          <a:xfrm flipH="1" flipV="1">
            <a:off x="5144322" y="2386476"/>
            <a:ext cx="825838" cy="29979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C0888597-CDCA-F953-62CB-F95DD58886E9}"/>
              </a:ext>
            </a:extLst>
          </p:cNvPr>
          <p:cNvCxnSpPr/>
          <p:nvPr/>
        </p:nvCxnSpPr>
        <p:spPr>
          <a:xfrm flipH="1">
            <a:off x="5141339" y="2686270"/>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E5FCD8E0-A932-5A42-3C43-2771754BFE92}"/>
              </a:ext>
            </a:extLst>
          </p:cNvPr>
          <p:cNvCxnSpPr>
            <a:cxnSpLocks/>
          </p:cNvCxnSpPr>
          <p:nvPr/>
        </p:nvCxnSpPr>
        <p:spPr>
          <a:xfrm flipH="1" flipV="1">
            <a:off x="5130619" y="3694912"/>
            <a:ext cx="825838" cy="29979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1B614D15-2D09-2145-A5A6-1369E6176C82}"/>
              </a:ext>
            </a:extLst>
          </p:cNvPr>
          <p:cNvCxnSpPr>
            <a:cxnSpLocks/>
          </p:cNvCxnSpPr>
          <p:nvPr/>
        </p:nvCxnSpPr>
        <p:spPr>
          <a:xfrm flipH="1">
            <a:off x="5127636" y="3994706"/>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7021CAA2-A468-7DDD-C676-C9A93B3C8A6D}"/>
              </a:ext>
            </a:extLst>
          </p:cNvPr>
          <p:cNvCxnSpPr>
            <a:cxnSpLocks/>
          </p:cNvCxnSpPr>
          <p:nvPr/>
        </p:nvCxnSpPr>
        <p:spPr>
          <a:xfrm flipH="1" flipV="1">
            <a:off x="5144322" y="5024581"/>
            <a:ext cx="825838" cy="27693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D2FD7D4A-1155-66DB-7198-0C0F658D7BBB}"/>
              </a:ext>
            </a:extLst>
          </p:cNvPr>
          <p:cNvCxnSpPr/>
          <p:nvPr/>
        </p:nvCxnSpPr>
        <p:spPr>
          <a:xfrm flipH="1">
            <a:off x="5141339" y="5301518"/>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35A906D7-7A6B-0473-4108-92B97D68DC8D}"/>
              </a:ext>
            </a:extLst>
          </p:cNvPr>
          <p:cNvSpPr/>
          <p:nvPr/>
        </p:nvSpPr>
        <p:spPr>
          <a:xfrm>
            <a:off x="7707791" y="3761750"/>
            <a:ext cx="540000" cy="450000"/>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E5058A87-DFBA-DA14-3448-A7CF7DD96365}"/>
              </a:ext>
            </a:extLst>
          </p:cNvPr>
          <p:cNvSpPr/>
          <p:nvPr/>
        </p:nvSpPr>
        <p:spPr>
          <a:xfrm rot="5232316">
            <a:off x="8142222" y="3788196"/>
            <a:ext cx="180000" cy="18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E6713D0E-D291-885F-5FEF-6B0FF6AAF441}"/>
              </a:ext>
            </a:extLst>
          </p:cNvPr>
          <p:cNvSpPr/>
          <p:nvPr/>
        </p:nvSpPr>
        <p:spPr>
          <a:xfrm>
            <a:off x="5953481" y="2451386"/>
            <a:ext cx="540000" cy="450000"/>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A688"/>
              </a:solidFill>
            </a:endParaRPr>
          </a:p>
        </p:txBody>
      </p:sp>
      <p:sp>
        <p:nvSpPr>
          <p:cNvPr id="36" name="矩形 35">
            <a:extLst>
              <a:ext uri="{FF2B5EF4-FFF2-40B4-BE49-F238E27FC236}">
                <a16:creationId xmlns:a16="http://schemas.microsoft.com/office/drawing/2014/main" id="{7BC21980-39A8-608D-E0D9-87122678C9FA}"/>
              </a:ext>
            </a:extLst>
          </p:cNvPr>
          <p:cNvSpPr/>
          <p:nvPr/>
        </p:nvSpPr>
        <p:spPr>
          <a:xfrm>
            <a:off x="5953034" y="3785143"/>
            <a:ext cx="540000" cy="450000"/>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A688"/>
              </a:solidFill>
            </a:endParaRPr>
          </a:p>
        </p:txBody>
      </p:sp>
      <p:sp>
        <p:nvSpPr>
          <p:cNvPr id="37" name="矩形 36">
            <a:extLst>
              <a:ext uri="{FF2B5EF4-FFF2-40B4-BE49-F238E27FC236}">
                <a16:creationId xmlns:a16="http://schemas.microsoft.com/office/drawing/2014/main" id="{F3DC2091-1958-C1EB-5128-EF144CD78CB9}"/>
              </a:ext>
            </a:extLst>
          </p:cNvPr>
          <p:cNvSpPr/>
          <p:nvPr/>
        </p:nvSpPr>
        <p:spPr>
          <a:xfrm>
            <a:off x="5979042" y="5065713"/>
            <a:ext cx="540000" cy="489572"/>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11">
            <a:extLst>
              <a:ext uri="{FF2B5EF4-FFF2-40B4-BE49-F238E27FC236}">
                <a16:creationId xmlns:a16="http://schemas.microsoft.com/office/drawing/2014/main" id="{DBD95B8C-AC5E-01B6-D841-58D521EBE153}"/>
              </a:ext>
            </a:extLst>
          </p:cNvPr>
          <p:cNvSpPr/>
          <p:nvPr/>
        </p:nvSpPr>
        <p:spPr>
          <a:xfrm>
            <a:off x="6854188" y="2851069"/>
            <a:ext cx="1745830" cy="1039484"/>
          </a:xfrm>
          <a:custGeom>
            <a:avLst/>
            <a:gdLst>
              <a:gd name="connsiteX0" fmla="*/ 0 w 1743075"/>
              <a:gd name="connsiteY0" fmla="*/ 0 h 1081616"/>
              <a:gd name="connsiteX1" fmla="*/ 809625 w 1743075"/>
              <a:gd name="connsiteY1" fmla="*/ 933450 h 1081616"/>
              <a:gd name="connsiteX2" fmla="*/ 1743075 w 1743075"/>
              <a:gd name="connsiteY2" fmla="*/ 1066800 h 1081616"/>
            </a:gdLst>
            <a:ahLst/>
            <a:cxnLst>
              <a:cxn ang="0">
                <a:pos x="connsiteX0" y="connsiteY0"/>
              </a:cxn>
              <a:cxn ang="0">
                <a:pos x="connsiteX1" y="connsiteY1"/>
              </a:cxn>
              <a:cxn ang="0">
                <a:pos x="connsiteX2" y="connsiteY2"/>
              </a:cxn>
            </a:cxnLst>
            <a:rect l="l" t="t" r="r" b="b"/>
            <a:pathLst>
              <a:path w="1743075" h="1081616">
                <a:moveTo>
                  <a:pt x="0" y="0"/>
                </a:moveTo>
                <a:cubicBezTo>
                  <a:pt x="259556" y="377825"/>
                  <a:pt x="519113" y="755650"/>
                  <a:pt x="809625" y="933450"/>
                </a:cubicBezTo>
                <a:cubicBezTo>
                  <a:pt x="1100137" y="1111250"/>
                  <a:pt x="1421606" y="1089025"/>
                  <a:pt x="1743075" y="1066800"/>
                </a:cubicBezTo>
              </a:path>
            </a:pathLst>
          </a:cu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12">
            <a:extLst>
              <a:ext uri="{FF2B5EF4-FFF2-40B4-BE49-F238E27FC236}">
                <a16:creationId xmlns:a16="http://schemas.microsoft.com/office/drawing/2014/main" id="{F5178A46-B55E-A9A3-640B-A924EC7B7AAE}"/>
              </a:ext>
            </a:extLst>
          </p:cNvPr>
          <p:cNvSpPr/>
          <p:nvPr/>
        </p:nvSpPr>
        <p:spPr>
          <a:xfrm>
            <a:off x="6741997" y="3067023"/>
            <a:ext cx="1858020" cy="987997"/>
          </a:xfrm>
          <a:custGeom>
            <a:avLst/>
            <a:gdLst>
              <a:gd name="connsiteX0" fmla="*/ 0 w 1971675"/>
              <a:gd name="connsiteY0" fmla="*/ 0 h 1184445"/>
              <a:gd name="connsiteX1" fmla="*/ 933450 w 1971675"/>
              <a:gd name="connsiteY1" fmla="*/ 1038225 h 1184445"/>
              <a:gd name="connsiteX2" fmla="*/ 1971675 w 1971675"/>
              <a:gd name="connsiteY2" fmla="*/ 1152525 h 1184445"/>
            </a:gdLst>
            <a:ahLst/>
            <a:cxnLst>
              <a:cxn ang="0">
                <a:pos x="connsiteX0" y="connsiteY0"/>
              </a:cxn>
              <a:cxn ang="0">
                <a:pos x="connsiteX1" y="connsiteY1"/>
              </a:cxn>
              <a:cxn ang="0">
                <a:pos x="connsiteX2" y="connsiteY2"/>
              </a:cxn>
            </a:cxnLst>
            <a:rect l="l" t="t" r="r" b="b"/>
            <a:pathLst>
              <a:path w="1971675" h="1184445">
                <a:moveTo>
                  <a:pt x="0" y="0"/>
                </a:moveTo>
                <a:cubicBezTo>
                  <a:pt x="302419" y="423069"/>
                  <a:pt x="604838" y="846138"/>
                  <a:pt x="933450" y="1038225"/>
                </a:cubicBezTo>
                <a:cubicBezTo>
                  <a:pt x="1262063" y="1230313"/>
                  <a:pt x="1616869" y="1191419"/>
                  <a:pt x="1971675" y="1152525"/>
                </a:cubicBezTo>
              </a:path>
            </a:pathLst>
          </a:custGeom>
          <a:ln w="1905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2" name="直接箭头连接符 41">
            <a:extLst>
              <a:ext uri="{FF2B5EF4-FFF2-40B4-BE49-F238E27FC236}">
                <a16:creationId xmlns:a16="http://schemas.microsoft.com/office/drawing/2014/main" id="{16A56444-348A-42CE-6570-BE877A4A0FDA}"/>
              </a:ext>
            </a:extLst>
          </p:cNvPr>
          <p:cNvCxnSpPr/>
          <p:nvPr/>
        </p:nvCxnSpPr>
        <p:spPr>
          <a:xfrm flipV="1">
            <a:off x="6688737" y="4097266"/>
            <a:ext cx="1911280" cy="21822"/>
          </a:xfrm>
          <a:prstGeom prst="straightConnector1">
            <a:avLst/>
          </a:pr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cxnSp>
      <p:sp>
        <p:nvSpPr>
          <p:cNvPr id="43" name="任意多边形 14">
            <a:extLst>
              <a:ext uri="{FF2B5EF4-FFF2-40B4-BE49-F238E27FC236}">
                <a16:creationId xmlns:a16="http://schemas.microsoft.com/office/drawing/2014/main" id="{1FFF97AF-8600-2392-A0F5-45787357A4D4}"/>
              </a:ext>
            </a:extLst>
          </p:cNvPr>
          <p:cNvSpPr/>
          <p:nvPr/>
        </p:nvSpPr>
        <p:spPr>
          <a:xfrm>
            <a:off x="6904567" y="4157555"/>
            <a:ext cx="1688371" cy="860676"/>
          </a:xfrm>
          <a:custGeom>
            <a:avLst/>
            <a:gdLst>
              <a:gd name="connsiteX0" fmla="*/ 0 w 1762125"/>
              <a:gd name="connsiteY0" fmla="*/ 1024832 h 1024832"/>
              <a:gd name="connsiteX1" fmla="*/ 771525 w 1762125"/>
              <a:gd name="connsiteY1" fmla="*/ 139007 h 1024832"/>
              <a:gd name="connsiteX2" fmla="*/ 1762125 w 1762125"/>
              <a:gd name="connsiteY2" fmla="*/ 15182 h 1024832"/>
            </a:gdLst>
            <a:ahLst/>
            <a:cxnLst>
              <a:cxn ang="0">
                <a:pos x="connsiteX0" y="connsiteY0"/>
              </a:cxn>
              <a:cxn ang="0">
                <a:pos x="connsiteX1" y="connsiteY1"/>
              </a:cxn>
              <a:cxn ang="0">
                <a:pos x="connsiteX2" y="connsiteY2"/>
              </a:cxn>
            </a:cxnLst>
            <a:rect l="l" t="t" r="r" b="b"/>
            <a:pathLst>
              <a:path w="1762125" h="1024832">
                <a:moveTo>
                  <a:pt x="0" y="1024832"/>
                </a:moveTo>
                <a:cubicBezTo>
                  <a:pt x="238919" y="666057"/>
                  <a:pt x="477838" y="307282"/>
                  <a:pt x="771525" y="139007"/>
                </a:cubicBezTo>
                <a:cubicBezTo>
                  <a:pt x="1065213" y="-29268"/>
                  <a:pt x="1413669" y="-7043"/>
                  <a:pt x="1762125" y="15182"/>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44" name="任意多边形 16">
            <a:extLst>
              <a:ext uri="{FF2B5EF4-FFF2-40B4-BE49-F238E27FC236}">
                <a16:creationId xmlns:a16="http://schemas.microsoft.com/office/drawing/2014/main" id="{F4AD94A4-5197-AF41-F82D-DEBFFE5060EA}"/>
              </a:ext>
            </a:extLst>
          </p:cNvPr>
          <p:cNvSpPr/>
          <p:nvPr/>
        </p:nvSpPr>
        <p:spPr>
          <a:xfrm>
            <a:off x="5239126" y="2304106"/>
            <a:ext cx="1495425" cy="392427"/>
          </a:xfrm>
          <a:custGeom>
            <a:avLst/>
            <a:gdLst>
              <a:gd name="connsiteX0" fmla="*/ 0 w 1495425"/>
              <a:gd name="connsiteY0" fmla="*/ 0 h 392427"/>
              <a:gd name="connsiteX1" fmla="*/ 876300 w 1495425"/>
              <a:gd name="connsiteY1" fmla="*/ 333375 h 392427"/>
              <a:gd name="connsiteX2" fmla="*/ 1495425 w 1495425"/>
              <a:gd name="connsiteY2" fmla="*/ 390525 h 392427"/>
            </a:gdLst>
            <a:ahLst/>
            <a:cxnLst>
              <a:cxn ang="0">
                <a:pos x="connsiteX0" y="connsiteY0"/>
              </a:cxn>
              <a:cxn ang="0">
                <a:pos x="connsiteX1" y="connsiteY1"/>
              </a:cxn>
              <a:cxn ang="0">
                <a:pos x="connsiteX2" y="connsiteY2"/>
              </a:cxn>
            </a:cxnLst>
            <a:rect l="l" t="t" r="r" b="b"/>
            <a:pathLst>
              <a:path w="1495425" h="392427">
                <a:moveTo>
                  <a:pt x="0" y="0"/>
                </a:moveTo>
                <a:cubicBezTo>
                  <a:pt x="313531" y="134144"/>
                  <a:pt x="627063" y="268288"/>
                  <a:pt x="876300" y="333375"/>
                </a:cubicBezTo>
                <a:cubicBezTo>
                  <a:pt x="1125537" y="398462"/>
                  <a:pt x="1310481" y="394493"/>
                  <a:pt x="1495425" y="390525"/>
                </a:cubicBezTo>
              </a:path>
            </a:pathLst>
          </a:custGeom>
          <a:noFill/>
          <a:ln w="3810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17">
            <a:extLst>
              <a:ext uri="{FF2B5EF4-FFF2-40B4-BE49-F238E27FC236}">
                <a16:creationId xmlns:a16="http://schemas.microsoft.com/office/drawing/2014/main" id="{8D7142A9-C06A-3D8D-CF66-E338E28029AF}"/>
              </a:ext>
            </a:extLst>
          </p:cNvPr>
          <p:cNvSpPr/>
          <p:nvPr/>
        </p:nvSpPr>
        <p:spPr>
          <a:xfrm>
            <a:off x="5200724" y="2731135"/>
            <a:ext cx="1552575"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E57E3300-F3BB-BDE0-623D-215D117E6279}"/>
              </a:ext>
            </a:extLst>
          </p:cNvPr>
          <p:cNvSpPr/>
          <p:nvPr/>
        </p:nvSpPr>
        <p:spPr>
          <a:xfrm rot="5400000">
            <a:off x="8124221" y="3991887"/>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文本框 46">
            <a:extLst>
              <a:ext uri="{FF2B5EF4-FFF2-40B4-BE49-F238E27FC236}">
                <a16:creationId xmlns:a16="http://schemas.microsoft.com/office/drawing/2014/main" id="{B8FCA3ED-6056-BDE1-5BC5-8EE51B34A10C}"/>
              </a:ext>
            </a:extLst>
          </p:cNvPr>
          <p:cNvSpPr txBox="1"/>
          <p:nvPr/>
        </p:nvSpPr>
        <p:spPr>
          <a:xfrm>
            <a:off x="6264685" y="2825623"/>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P3</a:t>
            </a:r>
            <a:endParaRPr lang="zh-CN" altLang="en-US" b="1" dirty="0">
              <a:latin typeface="Calibri" panose="020F0502020204030204" pitchFamily="34" charset="0"/>
              <a:cs typeface="Calibri" panose="020F0502020204030204" pitchFamily="34" charset="0"/>
            </a:endParaRPr>
          </a:p>
        </p:txBody>
      </p:sp>
      <p:sp>
        <p:nvSpPr>
          <p:cNvPr id="48" name="文本框 47">
            <a:extLst>
              <a:ext uri="{FF2B5EF4-FFF2-40B4-BE49-F238E27FC236}">
                <a16:creationId xmlns:a16="http://schemas.microsoft.com/office/drawing/2014/main" id="{BB3B7652-B001-C169-F208-B8219ED00718}"/>
              </a:ext>
            </a:extLst>
          </p:cNvPr>
          <p:cNvSpPr txBox="1"/>
          <p:nvPr/>
        </p:nvSpPr>
        <p:spPr>
          <a:xfrm>
            <a:off x="6249042" y="4170255"/>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P4</a:t>
            </a:r>
            <a:endParaRPr lang="zh-CN" altLang="en-US" b="1" dirty="0">
              <a:latin typeface="Calibri" panose="020F0502020204030204" pitchFamily="34" charset="0"/>
              <a:cs typeface="Calibri" panose="020F0502020204030204" pitchFamily="34" charset="0"/>
            </a:endParaRPr>
          </a:p>
        </p:txBody>
      </p:sp>
      <p:sp>
        <p:nvSpPr>
          <p:cNvPr id="49" name="文本框 48">
            <a:extLst>
              <a:ext uri="{FF2B5EF4-FFF2-40B4-BE49-F238E27FC236}">
                <a16:creationId xmlns:a16="http://schemas.microsoft.com/office/drawing/2014/main" id="{68EE97CE-A508-ACBE-04D3-C14B4F87A9BA}"/>
              </a:ext>
            </a:extLst>
          </p:cNvPr>
          <p:cNvSpPr txBox="1"/>
          <p:nvPr/>
        </p:nvSpPr>
        <p:spPr>
          <a:xfrm>
            <a:off x="8208965" y="3561021"/>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P1</a:t>
            </a:r>
            <a:endParaRPr lang="zh-CN" altLang="en-US" b="1" dirty="0">
              <a:latin typeface="Calibri" panose="020F0502020204030204" pitchFamily="34" charset="0"/>
              <a:cs typeface="Calibri" panose="020F0502020204030204" pitchFamily="34" charset="0"/>
            </a:endParaRPr>
          </a:p>
        </p:txBody>
      </p:sp>
      <p:sp>
        <p:nvSpPr>
          <p:cNvPr id="50" name="文本框 49">
            <a:extLst>
              <a:ext uri="{FF2B5EF4-FFF2-40B4-BE49-F238E27FC236}">
                <a16:creationId xmlns:a16="http://schemas.microsoft.com/office/drawing/2014/main" id="{C468CE9F-17DA-99B9-6F19-68B4B7580D5D}"/>
              </a:ext>
            </a:extLst>
          </p:cNvPr>
          <p:cNvSpPr txBox="1"/>
          <p:nvPr/>
        </p:nvSpPr>
        <p:spPr>
          <a:xfrm>
            <a:off x="8208965" y="4134044"/>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P2</a:t>
            </a:r>
            <a:endParaRPr lang="zh-CN" altLang="en-US" b="1" dirty="0">
              <a:latin typeface="Calibri" panose="020F0502020204030204" pitchFamily="34" charset="0"/>
              <a:cs typeface="Calibri" panose="020F0502020204030204" pitchFamily="34" charset="0"/>
            </a:endParaRPr>
          </a:p>
        </p:txBody>
      </p:sp>
      <p:sp>
        <p:nvSpPr>
          <p:cNvPr id="59" name="任意多边形 3">
            <a:extLst>
              <a:ext uri="{FF2B5EF4-FFF2-40B4-BE49-F238E27FC236}">
                <a16:creationId xmlns:a16="http://schemas.microsoft.com/office/drawing/2014/main" id="{59ACD8E5-EF7A-EFAE-CADE-763245AC00EA}"/>
              </a:ext>
            </a:extLst>
          </p:cNvPr>
          <p:cNvSpPr/>
          <p:nvPr/>
        </p:nvSpPr>
        <p:spPr>
          <a:xfrm>
            <a:off x="5194385" y="3618621"/>
            <a:ext cx="1520208" cy="322737"/>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60" name="任意多边形 81">
            <a:extLst>
              <a:ext uri="{FF2B5EF4-FFF2-40B4-BE49-F238E27FC236}">
                <a16:creationId xmlns:a16="http://schemas.microsoft.com/office/drawing/2014/main" id="{421D46DE-DBA5-693E-8E6E-214FCBC76207}"/>
              </a:ext>
            </a:extLst>
          </p:cNvPr>
          <p:cNvSpPr/>
          <p:nvPr/>
        </p:nvSpPr>
        <p:spPr>
          <a:xfrm>
            <a:off x="5181976" y="4035654"/>
            <a:ext cx="1532617"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任意多边形 83">
            <a:extLst>
              <a:ext uri="{FF2B5EF4-FFF2-40B4-BE49-F238E27FC236}">
                <a16:creationId xmlns:a16="http://schemas.microsoft.com/office/drawing/2014/main" id="{49DE627C-B9EF-D3E2-0664-6D34540DC2AD}"/>
              </a:ext>
            </a:extLst>
          </p:cNvPr>
          <p:cNvSpPr/>
          <p:nvPr/>
        </p:nvSpPr>
        <p:spPr>
          <a:xfrm>
            <a:off x="5194385" y="4936872"/>
            <a:ext cx="1525249" cy="350791"/>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63" name="圆角矩形 125">
            <a:extLst>
              <a:ext uri="{FF2B5EF4-FFF2-40B4-BE49-F238E27FC236}">
                <a16:creationId xmlns:a16="http://schemas.microsoft.com/office/drawing/2014/main" id="{33A7CA54-4FD3-3654-D48F-3464080A7E38}"/>
              </a:ext>
            </a:extLst>
          </p:cNvPr>
          <p:cNvSpPr/>
          <p:nvPr/>
        </p:nvSpPr>
        <p:spPr>
          <a:xfrm>
            <a:off x="2144121" y="2085292"/>
            <a:ext cx="1684623" cy="2759549"/>
          </a:xfrm>
          <a:prstGeom prst="roundRect">
            <a:avLst/>
          </a:prstGeom>
          <a:solidFill>
            <a:schemeClr val="bg1">
              <a:lumMod val="95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7" name="组合 1026">
            <a:extLst>
              <a:ext uri="{FF2B5EF4-FFF2-40B4-BE49-F238E27FC236}">
                <a16:creationId xmlns:a16="http://schemas.microsoft.com/office/drawing/2014/main" id="{00DAC140-F311-5D2B-B696-D30DE46805FA}"/>
              </a:ext>
            </a:extLst>
          </p:cNvPr>
          <p:cNvGrpSpPr/>
          <p:nvPr/>
        </p:nvGrpSpPr>
        <p:grpSpPr>
          <a:xfrm>
            <a:off x="2304618" y="3261168"/>
            <a:ext cx="1448358" cy="432000"/>
            <a:chOff x="1602278" y="506840"/>
            <a:chExt cx="1448358" cy="432000"/>
          </a:xfrm>
        </p:grpSpPr>
        <p:sp>
          <p:nvSpPr>
            <p:cNvPr id="1038" name="椭圆 1037">
              <a:extLst>
                <a:ext uri="{FF2B5EF4-FFF2-40B4-BE49-F238E27FC236}">
                  <a16:creationId xmlns:a16="http://schemas.microsoft.com/office/drawing/2014/main" id="{EE13C390-B1C7-AF0E-E43B-D0FDC737AC2F}"/>
                </a:ext>
              </a:extLst>
            </p:cNvPr>
            <p:cNvSpPr/>
            <p:nvPr/>
          </p:nvSpPr>
          <p:spPr>
            <a:xfrm rot="5400000">
              <a:off x="1602278" y="506840"/>
              <a:ext cx="432000" cy="43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文本框 1038">
              <a:extLst>
                <a:ext uri="{FF2B5EF4-FFF2-40B4-BE49-F238E27FC236}">
                  <a16:creationId xmlns:a16="http://schemas.microsoft.com/office/drawing/2014/main" id="{73AE16F9-6B3D-E9C8-5CA1-3E2A00D4A58D}"/>
                </a:ext>
              </a:extLst>
            </p:cNvPr>
            <p:cNvSpPr txBox="1"/>
            <p:nvPr/>
          </p:nvSpPr>
          <p:spPr>
            <a:xfrm>
              <a:off x="1747606" y="529787"/>
              <a:ext cx="1303030"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Root</a:t>
              </a:r>
              <a:endParaRPr lang="zh-CN" altLang="en-US" sz="1600" b="1" dirty="0">
                <a:latin typeface="Calibri" panose="020F0502020204030204" pitchFamily="34" charset="0"/>
                <a:cs typeface="Calibri" panose="020F0502020204030204" pitchFamily="34" charset="0"/>
              </a:endParaRPr>
            </a:p>
          </p:txBody>
        </p:sp>
      </p:grpSp>
      <p:sp>
        <p:nvSpPr>
          <p:cNvPr id="1028" name="文本框 1027">
            <a:extLst>
              <a:ext uri="{FF2B5EF4-FFF2-40B4-BE49-F238E27FC236}">
                <a16:creationId xmlns:a16="http://schemas.microsoft.com/office/drawing/2014/main" id="{AEA3E249-95B7-881C-00B9-2E2C9372AE99}"/>
              </a:ext>
            </a:extLst>
          </p:cNvPr>
          <p:cNvSpPr txBox="1"/>
          <p:nvPr/>
        </p:nvSpPr>
        <p:spPr>
          <a:xfrm>
            <a:off x="2449946" y="3833248"/>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Hotspot</a:t>
            </a:r>
            <a:endParaRPr lang="zh-CN" altLang="en-US" b="1" dirty="0">
              <a:latin typeface="Calibri" panose="020F0502020204030204" pitchFamily="34" charset="0"/>
              <a:cs typeface="Calibri" panose="020F0502020204030204" pitchFamily="34" charset="0"/>
            </a:endParaRPr>
          </a:p>
        </p:txBody>
      </p:sp>
      <p:sp>
        <p:nvSpPr>
          <p:cNvPr id="1029" name="文本框 1028">
            <a:extLst>
              <a:ext uri="{FF2B5EF4-FFF2-40B4-BE49-F238E27FC236}">
                <a16:creationId xmlns:a16="http://schemas.microsoft.com/office/drawing/2014/main" id="{92AF5102-88E1-D01F-4EB7-C0958E72F2E4}"/>
              </a:ext>
            </a:extLst>
          </p:cNvPr>
          <p:cNvSpPr txBox="1"/>
          <p:nvPr/>
        </p:nvSpPr>
        <p:spPr>
          <a:xfrm>
            <a:off x="2352902" y="4368628"/>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Leaf</a:t>
            </a:r>
            <a:endParaRPr lang="zh-CN" altLang="en-US" b="1" dirty="0">
              <a:latin typeface="Calibri" panose="020F0502020204030204" pitchFamily="34" charset="0"/>
              <a:cs typeface="Calibri" panose="020F0502020204030204" pitchFamily="34" charset="0"/>
            </a:endParaRPr>
          </a:p>
        </p:txBody>
      </p:sp>
      <p:sp>
        <p:nvSpPr>
          <p:cNvPr id="1030" name="椭圆 1029">
            <a:extLst>
              <a:ext uri="{FF2B5EF4-FFF2-40B4-BE49-F238E27FC236}">
                <a16:creationId xmlns:a16="http://schemas.microsoft.com/office/drawing/2014/main" id="{6E1B6318-8855-C77B-0F60-A373A46E21FF}"/>
              </a:ext>
            </a:extLst>
          </p:cNvPr>
          <p:cNvSpPr/>
          <p:nvPr/>
        </p:nvSpPr>
        <p:spPr>
          <a:xfrm rot="5400000">
            <a:off x="2303580" y="4311882"/>
            <a:ext cx="432000" cy="432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椭圆 1030">
            <a:extLst>
              <a:ext uri="{FF2B5EF4-FFF2-40B4-BE49-F238E27FC236}">
                <a16:creationId xmlns:a16="http://schemas.microsoft.com/office/drawing/2014/main" id="{E936E5F3-6CA4-950B-5FC8-081E23CA404D}"/>
              </a:ext>
            </a:extLst>
          </p:cNvPr>
          <p:cNvSpPr/>
          <p:nvPr/>
        </p:nvSpPr>
        <p:spPr>
          <a:xfrm rot="5232316">
            <a:off x="2314893" y="3781656"/>
            <a:ext cx="432000" cy="432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2" name="组合 1031">
            <a:extLst>
              <a:ext uri="{FF2B5EF4-FFF2-40B4-BE49-F238E27FC236}">
                <a16:creationId xmlns:a16="http://schemas.microsoft.com/office/drawing/2014/main" id="{54284849-5788-C011-169A-3ABB37897512}"/>
              </a:ext>
            </a:extLst>
          </p:cNvPr>
          <p:cNvGrpSpPr/>
          <p:nvPr/>
        </p:nvGrpSpPr>
        <p:grpSpPr>
          <a:xfrm>
            <a:off x="2240703" y="2219775"/>
            <a:ext cx="1610930" cy="405388"/>
            <a:chOff x="1172916" y="800385"/>
            <a:chExt cx="1610930" cy="405388"/>
          </a:xfrm>
        </p:grpSpPr>
        <p:sp>
          <p:nvSpPr>
            <p:cNvPr id="1036" name="文本框 1035">
              <a:extLst>
                <a:ext uri="{FF2B5EF4-FFF2-40B4-BE49-F238E27FC236}">
                  <a16:creationId xmlns:a16="http://schemas.microsoft.com/office/drawing/2014/main" id="{56B4CBF5-BE01-EACB-A382-245CAAB2E65C}"/>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chemeClr val="accent1">
                      <a:lumMod val="75000"/>
                    </a:schemeClr>
                  </a:solidFill>
                  <a:latin typeface="Calibri" panose="020F0502020204030204" pitchFamily="34" charset="0"/>
                  <a:cs typeface="Calibri" panose="020F0502020204030204" pitchFamily="34" charset="0"/>
                </a:rPr>
                <a:t>Vulnerable flows</a:t>
              </a:r>
              <a:endParaRPr lang="zh-CN" altLang="en-US" sz="1600" b="1" dirty="0">
                <a:solidFill>
                  <a:schemeClr val="accent1">
                    <a:lumMod val="75000"/>
                  </a:schemeClr>
                </a:solidFill>
                <a:latin typeface="Calibri" panose="020F0502020204030204" pitchFamily="34" charset="0"/>
                <a:cs typeface="Calibri" panose="020F0502020204030204" pitchFamily="34" charset="0"/>
              </a:endParaRPr>
            </a:p>
          </p:txBody>
        </p:sp>
        <p:cxnSp>
          <p:nvCxnSpPr>
            <p:cNvPr id="1037" name="直接箭头连接符 1036">
              <a:extLst>
                <a:ext uri="{FF2B5EF4-FFF2-40B4-BE49-F238E27FC236}">
                  <a16:creationId xmlns:a16="http://schemas.microsoft.com/office/drawing/2014/main" id="{6AF497E4-9169-8E02-54B2-6503341B6127}"/>
                </a:ext>
              </a:extLst>
            </p:cNvPr>
            <p:cNvCxnSpPr/>
            <p:nvPr/>
          </p:nvCxnSpPr>
          <p:spPr>
            <a:xfrm>
              <a:off x="1285115" y="1205773"/>
              <a:ext cx="1299152" cy="0"/>
            </a:xfrm>
            <a:prstGeom prst="straightConnector1">
              <a:avLst/>
            </a:prstGeom>
            <a:noFill/>
            <a:ln w="2540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1033" name="组合 1032">
            <a:extLst>
              <a:ext uri="{FF2B5EF4-FFF2-40B4-BE49-F238E27FC236}">
                <a16:creationId xmlns:a16="http://schemas.microsoft.com/office/drawing/2014/main" id="{6473BAAF-BC84-8A5B-7BA9-4525954AB839}"/>
              </a:ext>
            </a:extLst>
          </p:cNvPr>
          <p:cNvGrpSpPr/>
          <p:nvPr/>
        </p:nvGrpSpPr>
        <p:grpSpPr>
          <a:xfrm>
            <a:off x="2233724" y="2654113"/>
            <a:ext cx="1610930" cy="405815"/>
            <a:chOff x="1172916" y="800385"/>
            <a:chExt cx="1610930" cy="405815"/>
          </a:xfrm>
        </p:grpSpPr>
        <p:sp>
          <p:nvSpPr>
            <p:cNvPr id="1034" name="文本框 1033">
              <a:extLst>
                <a:ext uri="{FF2B5EF4-FFF2-40B4-BE49-F238E27FC236}">
                  <a16:creationId xmlns:a16="http://schemas.microsoft.com/office/drawing/2014/main" id="{3FE0E2D6-0E5E-350D-3785-5E8F2046F3EA}"/>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rgbClr val="E8774A"/>
                  </a:solidFill>
                  <a:latin typeface="Calibri" panose="020F0502020204030204" pitchFamily="34" charset="0"/>
                  <a:cs typeface="Calibri" panose="020F0502020204030204" pitchFamily="34" charset="0"/>
                </a:rPr>
                <a:t>Congested flows</a:t>
              </a:r>
              <a:endParaRPr lang="zh-CN" altLang="en-US" sz="1600" b="1" dirty="0">
                <a:solidFill>
                  <a:srgbClr val="E8774A"/>
                </a:solidFill>
                <a:latin typeface="Calibri" panose="020F0502020204030204" pitchFamily="34" charset="0"/>
                <a:cs typeface="Calibri" panose="020F0502020204030204" pitchFamily="34" charset="0"/>
              </a:endParaRPr>
            </a:p>
          </p:txBody>
        </p:sp>
        <p:cxnSp>
          <p:nvCxnSpPr>
            <p:cNvPr id="1035" name="直接箭头连接符 1034">
              <a:extLst>
                <a:ext uri="{FF2B5EF4-FFF2-40B4-BE49-F238E27FC236}">
                  <a16:creationId xmlns:a16="http://schemas.microsoft.com/office/drawing/2014/main" id="{FC0645F6-81D7-0DD6-C0F4-125BA6796F61}"/>
                </a:ext>
              </a:extLst>
            </p:cNvPr>
            <p:cNvCxnSpPr/>
            <p:nvPr/>
          </p:nvCxnSpPr>
          <p:spPr>
            <a:xfrm>
              <a:off x="1270571" y="1206200"/>
              <a:ext cx="1299152" cy="0"/>
            </a:xfrm>
            <a:prstGeom prst="straightConnector1">
              <a:avLst/>
            </a:prstGeom>
            <a:noFill/>
            <a:ln w="25400">
              <a:solidFill>
                <a:srgbClr val="E8774A"/>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1040" name="文本框 1039">
            <a:extLst>
              <a:ext uri="{FF2B5EF4-FFF2-40B4-BE49-F238E27FC236}">
                <a16:creationId xmlns:a16="http://schemas.microsoft.com/office/drawing/2014/main" id="{F2BF3AC6-0AE9-D68E-6FC3-ED381D46E496}"/>
              </a:ext>
            </a:extLst>
          </p:cNvPr>
          <p:cNvSpPr txBox="1"/>
          <p:nvPr/>
        </p:nvSpPr>
        <p:spPr>
          <a:xfrm>
            <a:off x="6203387" y="5499460"/>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P5</a:t>
            </a:r>
            <a:endParaRPr lang="zh-CN" altLang="en-US" b="1" dirty="0">
              <a:latin typeface="Calibri" panose="020F0502020204030204" pitchFamily="34" charset="0"/>
              <a:cs typeface="Calibri" panose="020F0502020204030204" pitchFamily="34" charset="0"/>
            </a:endParaRPr>
          </a:p>
        </p:txBody>
      </p:sp>
      <p:sp>
        <p:nvSpPr>
          <p:cNvPr id="1041" name="任意多边形 81">
            <a:extLst>
              <a:ext uri="{FF2B5EF4-FFF2-40B4-BE49-F238E27FC236}">
                <a16:creationId xmlns:a16="http://schemas.microsoft.com/office/drawing/2014/main" id="{33C14BA7-35B2-3320-8631-55989AAA1113}"/>
              </a:ext>
            </a:extLst>
          </p:cNvPr>
          <p:cNvSpPr/>
          <p:nvPr/>
        </p:nvSpPr>
        <p:spPr>
          <a:xfrm>
            <a:off x="5158703" y="5350790"/>
            <a:ext cx="1532617"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3" name="矩形 1042">
            <a:extLst>
              <a:ext uri="{FF2B5EF4-FFF2-40B4-BE49-F238E27FC236}">
                <a16:creationId xmlns:a16="http://schemas.microsoft.com/office/drawing/2014/main" id="{C1319E51-F48B-5BCF-5219-F8748E3731CB}"/>
              </a:ext>
            </a:extLst>
          </p:cNvPr>
          <p:cNvSpPr/>
          <p:nvPr/>
        </p:nvSpPr>
        <p:spPr>
          <a:xfrm>
            <a:off x="4684365" y="2175218"/>
            <a:ext cx="478757" cy="400907"/>
          </a:xfrm>
          <a:prstGeom prst="rect">
            <a:avLst/>
          </a:prstGeom>
          <a:solidFill>
            <a:schemeClr val="accent1">
              <a:lumMod val="40000"/>
              <a:lumOff val="6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46" name="矩形 1045">
            <a:extLst>
              <a:ext uri="{FF2B5EF4-FFF2-40B4-BE49-F238E27FC236}">
                <a16:creationId xmlns:a16="http://schemas.microsoft.com/office/drawing/2014/main" id="{02B5D2D2-77AE-B1BD-38FF-3F8E9048AE0C}"/>
              </a:ext>
            </a:extLst>
          </p:cNvPr>
          <p:cNvSpPr/>
          <p:nvPr/>
        </p:nvSpPr>
        <p:spPr>
          <a:xfrm>
            <a:off x="4684365" y="2807506"/>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矩形 1046">
            <a:extLst>
              <a:ext uri="{FF2B5EF4-FFF2-40B4-BE49-F238E27FC236}">
                <a16:creationId xmlns:a16="http://schemas.microsoft.com/office/drawing/2014/main" id="{5C119C65-CB58-E5A1-8473-E9DA40F87243}"/>
              </a:ext>
            </a:extLst>
          </p:cNvPr>
          <p:cNvSpPr/>
          <p:nvPr/>
        </p:nvSpPr>
        <p:spPr>
          <a:xfrm>
            <a:off x="4684365" y="3503618"/>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矩形 1047">
            <a:extLst>
              <a:ext uri="{FF2B5EF4-FFF2-40B4-BE49-F238E27FC236}">
                <a16:creationId xmlns:a16="http://schemas.microsoft.com/office/drawing/2014/main" id="{AC11A5B4-F95F-4E45-3E24-975F9CE07960}"/>
              </a:ext>
            </a:extLst>
          </p:cNvPr>
          <p:cNvSpPr/>
          <p:nvPr/>
        </p:nvSpPr>
        <p:spPr>
          <a:xfrm>
            <a:off x="4684365" y="4094063"/>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矩形 1048">
            <a:extLst>
              <a:ext uri="{FF2B5EF4-FFF2-40B4-BE49-F238E27FC236}">
                <a16:creationId xmlns:a16="http://schemas.microsoft.com/office/drawing/2014/main" id="{24E55FFC-1A35-877F-957A-A3786B6B2B3B}"/>
              </a:ext>
            </a:extLst>
          </p:cNvPr>
          <p:cNvSpPr/>
          <p:nvPr/>
        </p:nvSpPr>
        <p:spPr>
          <a:xfrm>
            <a:off x="4684365" y="4790932"/>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 name="矩形 1049">
            <a:extLst>
              <a:ext uri="{FF2B5EF4-FFF2-40B4-BE49-F238E27FC236}">
                <a16:creationId xmlns:a16="http://schemas.microsoft.com/office/drawing/2014/main" id="{B7393ADF-4FA9-A3CC-6FDC-FCEF92EBE6AB}"/>
              </a:ext>
            </a:extLst>
          </p:cNvPr>
          <p:cNvSpPr/>
          <p:nvPr/>
        </p:nvSpPr>
        <p:spPr>
          <a:xfrm>
            <a:off x="4684365" y="5381377"/>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71" name="组合 1070">
            <a:extLst>
              <a:ext uri="{FF2B5EF4-FFF2-40B4-BE49-F238E27FC236}">
                <a16:creationId xmlns:a16="http://schemas.microsoft.com/office/drawing/2014/main" id="{BAE5DBF9-424D-CE09-B34B-B0E98F56F057}"/>
              </a:ext>
            </a:extLst>
          </p:cNvPr>
          <p:cNvGrpSpPr/>
          <p:nvPr/>
        </p:nvGrpSpPr>
        <p:grpSpPr>
          <a:xfrm>
            <a:off x="6349394" y="2587243"/>
            <a:ext cx="1117171" cy="2828145"/>
            <a:chOff x="6569527" y="2456797"/>
            <a:chExt cx="1117171" cy="2828145"/>
          </a:xfrm>
        </p:grpSpPr>
        <p:grpSp>
          <p:nvGrpSpPr>
            <p:cNvPr id="4" name="组合 3">
              <a:extLst>
                <a:ext uri="{FF2B5EF4-FFF2-40B4-BE49-F238E27FC236}">
                  <a16:creationId xmlns:a16="http://schemas.microsoft.com/office/drawing/2014/main" id="{70F46072-B479-FB3E-AF37-C1453182DB1E}"/>
                </a:ext>
              </a:extLst>
            </p:cNvPr>
            <p:cNvGrpSpPr/>
            <p:nvPr/>
          </p:nvGrpSpPr>
          <p:grpSpPr>
            <a:xfrm>
              <a:off x="6569527" y="2456797"/>
              <a:ext cx="253587" cy="2828145"/>
              <a:chOff x="6569527" y="2456797"/>
              <a:chExt cx="253587" cy="2828145"/>
            </a:xfrm>
          </p:grpSpPr>
          <p:sp>
            <p:nvSpPr>
              <p:cNvPr id="35" name="椭圆 34">
                <a:extLst>
                  <a:ext uri="{FF2B5EF4-FFF2-40B4-BE49-F238E27FC236}">
                    <a16:creationId xmlns:a16="http://schemas.microsoft.com/office/drawing/2014/main" id="{FABA626A-CBCC-6077-54B1-14C3E3D5698B}"/>
                  </a:ext>
                </a:extLst>
              </p:cNvPr>
              <p:cNvSpPr/>
              <p:nvPr/>
            </p:nvSpPr>
            <p:spPr>
              <a:xfrm rot="5232316">
                <a:off x="6569527" y="2456797"/>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8F3527D0-15C0-9695-2F3C-9097145C8F15}"/>
                  </a:ext>
                </a:extLst>
              </p:cNvPr>
              <p:cNvSpPr/>
              <p:nvPr/>
            </p:nvSpPr>
            <p:spPr>
              <a:xfrm rot="5232316">
                <a:off x="6570030" y="3750563"/>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E4082722-30CF-92DE-7ABB-B2D9AFBB41EA}"/>
                  </a:ext>
                </a:extLst>
              </p:cNvPr>
              <p:cNvSpPr/>
              <p:nvPr/>
            </p:nvSpPr>
            <p:spPr>
              <a:xfrm rot="5232316">
                <a:off x="6607114" y="5068942"/>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58" name="组合 1057">
              <a:extLst>
                <a:ext uri="{FF2B5EF4-FFF2-40B4-BE49-F238E27FC236}">
                  <a16:creationId xmlns:a16="http://schemas.microsoft.com/office/drawing/2014/main" id="{586ED93D-275A-604D-96A0-98452DDC260F}"/>
                </a:ext>
              </a:extLst>
            </p:cNvPr>
            <p:cNvGrpSpPr/>
            <p:nvPr/>
          </p:nvGrpSpPr>
          <p:grpSpPr>
            <a:xfrm>
              <a:off x="6940328" y="2905316"/>
              <a:ext cx="746370" cy="1930472"/>
              <a:chOff x="6940328" y="2905316"/>
              <a:chExt cx="746370" cy="1930472"/>
            </a:xfrm>
          </p:grpSpPr>
          <p:cxnSp>
            <p:nvCxnSpPr>
              <p:cNvPr id="1042" name="直接箭头连接符 1041">
                <a:extLst>
                  <a:ext uri="{FF2B5EF4-FFF2-40B4-BE49-F238E27FC236}">
                    <a16:creationId xmlns:a16="http://schemas.microsoft.com/office/drawing/2014/main" id="{97175811-FE24-21C8-4969-442DA20B3D7E}"/>
                  </a:ext>
                </a:extLst>
              </p:cNvPr>
              <p:cNvCxnSpPr>
                <a:cxnSpLocks/>
              </p:cNvCxnSpPr>
              <p:nvPr/>
            </p:nvCxnSpPr>
            <p:spPr>
              <a:xfrm flipH="1" flipV="1">
                <a:off x="7035815" y="2905316"/>
                <a:ext cx="555396" cy="577316"/>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44" name="直接箭头连接符 1043">
                <a:extLst>
                  <a:ext uri="{FF2B5EF4-FFF2-40B4-BE49-F238E27FC236}">
                    <a16:creationId xmlns:a16="http://schemas.microsoft.com/office/drawing/2014/main" id="{24384318-6BA9-899E-CEF5-5055E8405980}"/>
                  </a:ext>
                </a:extLst>
              </p:cNvPr>
              <p:cNvCxnSpPr>
                <a:cxnSpLocks/>
              </p:cNvCxnSpPr>
              <p:nvPr/>
            </p:nvCxnSpPr>
            <p:spPr>
              <a:xfrm flipH="1">
                <a:off x="6940328" y="3856985"/>
                <a:ext cx="746370"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45" name="直接箭头连接符 1044">
                <a:extLst>
                  <a:ext uri="{FF2B5EF4-FFF2-40B4-BE49-F238E27FC236}">
                    <a16:creationId xmlns:a16="http://schemas.microsoft.com/office/drawing/2014/main" id="{A603E5B4-0343-0D72-4592-1C6D2F75C6E1}"/>
                  </a:ext>
                </a:extLst>
              </p:cNvPr>
              <p:cNvCxnSpPr>
                <a:cxnSpLocks/>
              </p:cNvCxnSpPr>
              <p:nvPr/>
            </p:nvCxnSpPr>
            <p:spPr>
              <a:xfrm flipH="1">
                <a:off x="7035258" y="4183773"/>
                <a:ext cx="614670" cy="65201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1070" name="组合 1069">
            <a:extLst>
              <a:ext uri="{FF2B5EF4-FFF2-40B4-BE49-F238E27FC236}">
                <a16:creationId xmlns:a16="http://schemas.microsoft.com/office/drawing/2014/main" id="{3FC5A244-49EC-1191-A427-C1B8F719F6CC}"/>
              </a:ext>
            </a:extLst>
          </p:cNvPr>
          <p:cNvGrpSpPr/>
          <p:nvPr/>
        </p:nvGrpSpPr>
        <p:grpSpPr>
          <a:xfrm>
            <a:off x="5033338" y="2794404"/>
            <a:ext cx="715352" cy="2905242"/>
            <a:chOff x="5253471" y="2663958"/>
            <a:chExt cx="715352" cy="2905242"/>
          </a:xfrm>
        </p:grpSpPr>
        <p:grpSp>
          <p:nvGrpSpPr>
            <p:cNvPr id="17" name="组合 16">
              <a:extLst>
                <a:ext uri="{FF2B5EF4-FFF2-40B4-BE49-F238E27FC236}">
                  <a16:creationId xmlns:a16="http://schemas.microsoft.com/office/drawing/2014/main" id="{B0A769F0-C3FE-38C0-5535-F409D37B626B}"/>
                </a:ext>
              </a:extLst>
            </p:cNvPr>
            <p:cNvGrpSpPr/>
            <p:nvPr/>
          </p:nvGrpSpPr>
          <p:grpSpPr>
            <a:xfrm>
              <a:off x="5253471" y="2771828"/>
              <a:ext cx="216000" cy="2797372"/>
              <a:chOff x="5253471" y="2771828"/>
              <a:chExt cx="216000" cy="2797372"/>
            </a:xfrm>
          </p:grpSpPr>
          <p:sp>
            <p:nvSpPr>
              <p:cNvPr id="1051" name="椭圆 1050">
                <a:extLst>
                  <a:ext uri="{FF2B5EF4-FFF2-40B4-BE49-F238E27FC236}">
                    <a16:creationId xmlns:a16="http://schemas.microsoft.com/office/drawing/2014/main" id="{5FAFC207-0F98-D570-4380-8846C0E9C8BE}"/>
                  </a:ext>
                </a:extLst>
              </p:cNvPr>
              <p:cNvSpPr/>
              <p:nvPr/>
            </p:nvSpPr>
            <p:spPr>
              <a:xfrm rot="5232316">
                <a:off x="5253471" y="2771828"/>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2" name="椭圆 1051">
                <a:extLst>
                  <a:ext uri="{FF2B5EF4-FFF2-40B4-BE49-F238E27FC236}">
                    <a16:creationId xmlns:a16="http://schemas.microsoft.com/office/drawing/2014/main" id="{0CA186C1-AC10-01D0-713A-33C263D0FD1E}"/>
                  </a:ext>
                </a:extLst>
              </p:cNvPr>
              <p:cNvSpPr/>
              <p:nvPr/>
            </p:nvSpPr>
            <p:spPr>
              <a:xfrm rot="5232316">
                <a:off x="5253471" y="3467286"/>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3" name="椭圆 1052">
                <a:extLst>
                  <a:ext uri="{FF2B5EF4-FFF2-40B4-BE49-F238E27FC236}">
                    <a16:creationId xmlns:a16="http://schemas.microsoft.com/office/drawing/2014/main" id="{71193706-2A0F-5863-7738-E508EC83D5B3}"/>
                  </a:ext>
                </a:extLst>
              </p:cNvPr>
              <p:cNvSpPr/>
              <p:nvPr/>
            </p:nvSpPr>
            <p:spPr>
              <a:xfrm rot="5232316">
                <a:off x="5253471" y="4044853"/>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4" name="椭圆 1053">
                <a:extLst>
                  <a:ext uri="{FF2B5EF4-FFF2-40B4-BE49-F238E27FC236}">
                    <a16:creationId xmlns:a16="http://schemas.microsoft.com/office/drawing/2014/main" id="{2F75637C-B550-FF06-C2D5-609B9271F5C4}"/>
                  </a:ext>
                </a:extLst>
              </p:cNvPr>
              <p:cNvSpPr/>
              <p:nvPr/>
            </p:nvSpPr>
            <p:spPr>
              <a:xfrm rot="5232316">
                <a:off x="5253471" y="4761496"/>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5" name="椭圆 1054">
                <a:extLst>
                  <a:ext uri="{FF2B5EF4-FFF2-40B4-BE49-F238E27FC236}">
                    <a16:creationId xmlns:a16="http://schemas.microsoft.com/office/drawing/2014/main" id="{6881DF1B-5F3B-7F82-B5B6-B3F0699E6EE4}"/>
                  </a:ext>
                </a:extLst>
              </p:cNvPr>
              <p:cNvSpPr/>
              <p:nvPr/>
            </p:nvSpPr>
            <p:spPr>
              <a:xfrm rot="5232316">
                <a:off x="5253471" y="5353200"/>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cxnSp>
          <p:nvCxnSpPr>
            <p:cNvPr id="1061" name="直接箭头连接符 1060">
              <a:extLst>
                <a:ext uri="{FF2B5EF4-FFF2-40B4-BE49-F238E27FC236}">
                  <a16:creationId xmlns:a16="http://schemas.microsoft.com/office/drawing/2014/main" id="{BB39EFBC-7AF7-F0E6-96E7-694253695DFD}"/>
                </a:ext>
              </a:extLst>
            </p:cNvPr>
            <p:cNvCxnSpPr>
              <a:cxnSpLocks/>
            </p:cNvCxnSpPr>
            <p:nvPr/>
          </p:nvCxnSpPr>
          <p:spPr>
            <a:xfrm flipH="1" flipV="1">
              <a:off x="5575498" y="3655494"/>
              <a:ext cx="386887" cy="12248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5" name="直接箭头连接符 1064">
              <a:extLst>
                <a:ext uri="{FF2B5EF4-FFF2-40B4-BE49-F238E27FC236}">
                  <a16:creationId xmlns:a16="http://schemas.microsoft.com/office/drawing/2014/main" id="{6077B406-0978-D6D6-3CA8-A5E808BFDEE3}"/>
                </a:ext>
              </a:extLst>
            </p:cNvPr>
            <p:cNvCxnSpPr>
              <a:cxnSpLocks/>
            </p:cNvCxnSpPr>
            <p:nvPr/>
          </p:nvCxnSpPr>
          <p:spPr>
            <a:xfrm flipH="1">
              <a:off x="5593801" y="3953311"/>
              <a:ext cx="375022" cy="13777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7" name="直接箭头连接符 1066">
              <a:extLst>
                <a:ext uri="{FF2B5EF4-FFF2-40B4-BE49-F238E27FC236}">
                  <a16:creationId xmlns:a16="http://schemas.microsoft.com/office/drawing/2014/main" id="{90A07A80-A144-2575-3FDA-86D6CCFC39B0}"/>
                </a:ext>
              </a:extLst>
            </p:cNvPr>
            <p:cNvCxnSpPr>
              <a:cxnSpLocks/>
            </p:cNvCxnSpPr>
            <p:nvPr/>
          </p:nvCxnSpPr>
          <p:spPr>
            <a:xfrm flipH="1" flipV="1">
              <a:off x="5575498" y="4962114"/>
              <a:ext cx="386887" cy="122488"/>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8" name="直接箭头连接符 1067">
              <a:extLst>
                <a:ext uri="{FF2B5EF4-FFF2-40B4-BE49-F238E27FC236}">
                  <a16:creationId xmlns:a16="http://schemas.microsoft.com/office/drawing/2014/main" id="{06B9A0EC-2DEF-3762-97AD-B2C0199A9EDE}"/>
                </a:ext>
              </a:extLst>
            </p:cNvPr>
            <p:cNvCxnSpPr>
              <a:cxnSpLocks/>
            </p:cNvCxnSpPr>
            <p:nvPr/>
          </p:nvCxnSpPr>
          <p:spPr>
            <a:xfrm flipH="1">
              <a:off x="5593801" y="5259931"/>
              <a:ext cx="375022" cy="13777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9" name="直接箭头连接符 1068">
              <a:extLst>
                <a:ext uri="{FF2B5EF4-FFF2-40B4-BE49-F238E27FC236}">
                  <a16:creationId xmlns:a16="http://schemas.microsoft.com/office/drawing/2014/main" id="{946FFD5C-ED27-6910-9908-A9B3B1386637}"/>
                </a:ext>
              </a:extLst>
            </p:cNvPr>
            <p:cNvCxnSpPr>
              <a:cxnSpLocks/>
            </p:cNvCxnSpPr>
            <p:nvPr/>
          </p:nvCxnSpPr>
          <p:spPr>
            <a:xfrm flipH="1">
              <a:off x="5553718" y="2663958"/>
              <a:ext cx="375022" cy="13777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7" name="文本框 6">
            <a:extLst>
              <a:ext uri="{FF2B5EF4-FFF2-40B4-BE49-F238E27FC236}">
                <a16:creationId xmlns:a16="http://schemas.microsoft.com/office/drawing/2014/main" id="{C1E9F898-6AAA-1AC2-7703-4E0D3D753A1A}"/>
              </a:ext>
            </a:extLst>
          </p:cNvPr>
          <p:cNvSpPr txBox="1"/>
          <p:nvPr/>
        </p:nvSpPr>
        <p:spPr>
          <a:xfrm>
            <a:off x="6554401" y="3534776"/>
            <a:ext cx="735971" cy="369332"/>
          </a:xfrm>
          <a:prstGeom prst="rect">
            <a:avLst/>
          </a:prstGeom>
          <a:noFill/>
        </p:spPr>
        <p:txBody>
          <a:bodyPr wrap="none" rtlCol="0">
            <a:spAutoFit/>
          </a:bodyPr>
          <a:lstStyle/>
          <a:p>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Pause</a:t>
            </a:r>
            <a:endParaRPr lang="zh-CN" altLang="en-US" dirty="0">
              <a:solidFill>
                <a:srgbClr val="FF0000"/>
              </a:solidFill>
              <a:latin typeface="Calibri" panose="020F0502020204030204" pitchFamily="34" charset="0"/>
              <a:cs typeface="Calibri" panose="020F0502020204030204" pitchFamily="34" charset="0"/>
            </a:endParaRPr>
          </a:p>
        </p:txBody>
      </p:sp>
      <p:sp>
        <p:nvSpPr>
          <p:cNvPr id="9" name="文本框 8">
            <a:extLst>
              <a:ext uri="{FF2B5EF4-FFF2-40B4-BE49-F238E27FC236}">
                <a16:creationId xmlns:a16="http://schemas.microsoft.com/office/drawing/2014/main" id="{EFF83EF7-42C1-4FFA-5232-A4BAB4C3D4CE}"/>
              </a:ext>
            </a:extLst>
          </p:cNvPr>
          <p:cNvSpPr txBox="1"/>
          <p:nvPr/>
        </p:nvSpPr>
        <p:spPr>
          <a:xfrm>
            <a:off x="5182389" y="3198130"/>
            <a:ext cx="735971" cy="369332"/>
          </a:xfrm>
          <a:prstGeom prst="rect">
            <a:avLst/>
          </a:prstGeom>
          <a:noFill/>
        </p:spPr>
        <p:txBody>
          <a:bodyPr wrap="none" rtlCol="0">
            <a:spAutoFit/>
          </a:bodyPr>
          <a:lstStyle/>
          <a:p>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Pause</a:t>
            </a:r>
            <a:endParaRPr lang="zh-CN" altLang="en-US" dirty="0">
              <a:solidFill>
                <a:srgbClr val="FF0000"/>
              </a:solidFill>
              <a:latin typeface="Calibri" panose="020F0502020204030204" pitchFamily="34" charset="0"/>
              <a:cs typeface="Calibri" panose="020F0502020204030204" pitchFamily="34" charset="0"/>
            </a:endParaRPr>
          </a:p>
        </p:txBody>
      </p:sp>
      <p:sp>
        <p:nvSpPr>
          <p:cNvPr id="10" name="矩形 9">
            <a:extLst>
              <a:ext uri="{FF2B5EF4-FFF2-40B4-BE49-F238E27FC236}">
                <a16:creationId xmlns:a16="http://schemas.microsoft.com/office/drawing/2014/main" id="{99AA5C49-EC1B-5AC1-5029-AEF7763EF608}"/>
              </a:ext>
            </a:extLst>
          </p:cNvPr>
          <p:cNvSpPr/>
          <p:nvPr/>
        </p:nvSpPr>
        <p:spPr>
          <a:xfrm>
            <a:off x="7836114" y="1929730"/>
            <a:ext cx="3051574" cy="1667011"/>
          </a:xfrm>
          <a:prstGeom prst="rect">
            <a:avLst/>
          </a:prstGeom>
          <a:noFill/>
          <a:ln w="3810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1" name="矩形 10">
            <a:extLst>
              <a:ext uri="{FF2B5EF4-FFF2-40B4-BE49-F238E27FC236}">
                <a16:creationId xmlns:a16="http://schemas.microsoft.com/office/drawing/2014/main" id="{5C17980C-4B22-7BF3-CFC7-4F78E9C39634}"/>
              </a:ext>
            </a:extLst>
          </p:cNvPr>
          <p:cNvSpPr/>
          <p:nvPr/>
        </p:nvSpPr>
        <p:spPr>
          <a:xfrm>
            <a:off x="9852245" y="3077340"/>
            <a:ext cx="938694" cy="409892"/>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chemeClr val="bg2">
                  <a:lumMod val="50000"/>
                </a:schemeClr>
              </a:solidFill>
            </a:endParaRPr>
          </a:p>
        </p:txBody>
      </p:sp>
      <p:sp>
        <p:nvSpPr>
          <p:cNvPr id="14" name="矩形 13">
            <a:extLst>
              <a:ext uri="{FF2B5EF4-FFF2-40B4-BE49-F238E27FC236}">
                <a16:creationId xmlns:a16="http://schemas.microsoft.com/office/drawing/2014/main" id="{A60078F7-4BB9-796D-87B7-5BE1BFD6080E}"/>
              </a:ext>
            </a:extLst>
          </p:cNvPr>
          <p:cNvSpPr/>
          <p:nvPr/>
        </p:nvSpPr>
        <p:spPr>
          <a:xfrm>
            <a:off x="10132558" y="3077055"/>
            <a:ext cx="163028" cy="409657"/>
          </a:xfrm>
          <a:prstGeom prst="rect">
            <a:avLst/>
          </a:prstGeom>
          <a:solidFill>
            <a:srgbClr val="F4B18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5" name="矩形 14">
            <a:extLst>
              <a:ext uri="{FF2B5EF4-FFF2-40B4-BE49-F238E27FC236}">
                <a16:creationId xmlns:a16="http://schemas.microsoft.com/office/drawing/2014/main" id="{8B967D5B-13A1-6287-7177-3732F956CC94}"/>
              </a:ext>
            </a:extLst>
          </p:cNvPr>
          <p:cNvSpPr/>
          <p:nvPr/>
        </p:nvSpPr>
        <p:spPr>
          <a:xfrm>
            <a:off x="10625520" y="3077575"/>
            <a:ext cx="163028" cy="409657"/>
          </a:xfrm>
          <a:prstGeom prst="rect">
            <a:avLst/>
          </a:prstGeom>
          <a:solidFill>
            <a:srgbClr val="F4B18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6" name="矩形 15">
            <a:extLst>
              <a:ext uri="{FF2B5EF4-FFF2-40B4-BE49-F238E27FC236}">
                <a16:creationId xmlns:a16="http://schemas.microsoft.com/office/drawing/2014/main" id="{AEAA7FE0-8C4D-6A6C-E8E2-24669BCE6DAE}"/>
              </a:ext>
            </a:extLst>
          </p:cNvPr>
          <p:cNvSpPr/>
          <p:nvPr/>
        </p:nvSpPr>
        <p:spPr>
          <a:xfrm>
            <a:off x="10467903" y="3077575"/>
            <a:ext cx="163028" cy="409657"/>
          </a:xfrm>
          <a:prstGeom prst="rect">
            <a:avLst/>
          </a:prstGeom>
          <a:solidFill>
            <a:srgbClr val="F4B18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8" name="矩形 17">
            <a:extLst>
              <a:ext uri="{FF2B5EF4-FFF2-40B4-BE49-F238E27FC236}">
                <a16:creationId xmlns:a16="http://schemas.microsoft.com/office/drawing/2014/main" id="{6E846C8A-BD39-3222-06A0-BD48B2945189}"/>
              </a:ext>
            </a:extLst>
          </p:cNvPr>
          <p:cNvSpPr/>
          <p:nvPr/>
        </p:nvSpPr>
        <p:spPr>
          <a:xfrm>
            <a:off x="9972119" y="3078710"/>
            <a:ext cx="163028" cy="409657"/>
          </a:xfrm>
          <a:prstGeom prst="rect">
            <a:avLst/>
          </a:prstGeom>
          <a:solidFill>
            <a:srgbClr val="F4B18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9" name="矩形 18">
            <a:extLst>
              <a:ext uri="{FF2B5EF4-FFF2-40B4-BE49-F238E27FC236}">
                <a16:creationId xmlns:a16="http://schemas.microsoft.com/office/drawing/2014/main" id="{A0E2848A-F00A-2782-0B11-DC60539704A8}"/>
              </a:ext>
            </a:extLst>
          </p:cNvPr>
          <p:cNvSpPr/>
          <p:nvPr/>
        </p:nvSpPr>
        <p:spPr>
          <a:xfrm>
            <a:off x="10302357" y="3077340"/>
            <a:ext cx="163028" cy="409657"/>
          </a:xfrm>
          <a:prstGeom prst="rect">
            <a:avLst/>
          </a:prstGeom>
          <a:solidFill>
            <a:srgbClr val="F4B18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20" name="文本框 19">
            <a:extLst>
              <a:ext uri="{FF2B5EF4-FFF2-40B4-BE49-F238E27FC236}">
                <a16:creationId xmlns:a16="http://schemas.microsoft.com/office/drawing/2014/main" id="{A5C59DE1-E496-B00F-7ABD-263CFDB10BF6}"/>
              </a:ext>
            </a:extLst>
          </p:cNvPr>
          <p:cNvSpPr txBox="1"/>
          <p:nvPr/>
        </p:nvSpPr>
        <p:spPr>
          <a:xfrm>
            <a:off x="7823977" y="3043773"/>
            <a:ext cx="1983027" cy="525913"/>
          </a:xfrm>
          <a:prstGeom prst="rect">
            <a:avLst/>
          </a:prstGeom>
          <a:noFill/>
        </p:spPr>
        <p:txBody>
          <a:bodyPr wrap="square" rtlCol="0">
            <a:spAutoFit/>
          </a:bodyPr>
          <a:lstStyle/>
          <a:p>
            <a:pPr algn="r">
              <a:lnSpc>
                <a:spcPts val="1600"/>
              </a:lnSpc>
            </a:pPr>
            <a:r>
              <a:rPr lang="en-US" altLang="zh-CN" sz="2200" dirty="0">
                <a:latin typeface="Calibri" panose="020F0502020204030204" pitchFamily="34" charset="0"/>
                <a:cs typeface="Calibri" panose="020F0502020204030204" pitchFamily="34" charset="0"/>
              </a:rPr>
              <a:t>Isolation queue (IQ) for root P5</a:t>
            </a:r>
            <a:endParaRPr lang="zh-CN" altLang="en-US" sz="2200" dirty="0">
              <a:latin typeface="Calibri" panose="020F0502020204030204" pitchFamily="34" charset="0"/>
              <a:cs typeface="Calibri" panose="020F0502020204030204" pitchFamily="34" charset="0"/>
            </a:endParaRPr>
          </a:p>
        </p:txBody>
      </p:sp>
      <p:sp>
        <p:nvSpPr>
          <p:cNvPr id="21" name="矩形 20">
            <a:extLst>
              <a:ext uri="{FF2B5EF4-FFF2-40B4-BE49-F238E27FC236}">
                <a16:creationId xmlns:a16="http://schemas.microsoft.com/office/drawing/2014/main" id="{3589DA00-B5C5-9339-BD74-AAEE62050497}"/>
              </a:ext>
            </a:extLst>
          </p:cNvPr>
          <p:cNvSpPr/>
          <p:nvPr/>
        </p:nvSpPr>
        <p:spPr>
          <a:xfrm>
            <a:off x="9852245" y="2503347"/>
            <a:ext cx="938694" cy="409892"/>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chemeClr val="bg2">
                  <a:lumMod val="50000"/>
                </a:schemeClr>
              </a:solidFill>
            </a:endParaRPr>
          </a:p>
        </p:txBody>
      </p:sp>
      <p:sp>
        <p:nvSpPr>
          <p:cNvPr id="24" name="矩形 23">
            <a:extLst>
              <a:ext uri="{FF2B5EF4-FFF2-40B4-BE49-F238E27FC236}">
                <a16:creationId xmlns:a16="http://schemas.microsoft.com/office/drawing/2014/main" id="{A0EA9AC7-4DCB-D849-1BE2-D7CD375963E6}"/>
              </a:ext>
            </a:extLst>
          </p:cNvPr>
          <p:cNvSpPr/>
          <p:nvPr/>
        </p:nvSpPr>
        <p:spPr>
          <a:xfrm>
            <a:off x="10625520" y="2503464"/>
            <a:ext cx="163028" cy="409657"/>
          </a:xfrm>
          <a:prstGeom prst="rect">
            <a:avLst/>
          </a:prstGeom>
          <a:solidFill>
            <a:srgbClr val="91BBF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25" name="文本框 24">
            <a:extLst>
              <a:ext uri="{FF2B5EF4-FFF2-40B4-BE49-F238E27FC236}">
                <a16:creationId xmlns:a16="http://schemas.microsoft.com/office/drawing/2014/main" id="{F58B1C93-8699-3940-0D4F-509ADBD990D7}"/>
              </a:ext>
            </a:extLst>
          </p:cNvPr>
          <p:cNvSpPr txBox="1"/>
          <p:nvPr/>
        </p:nvSpPr>
        <p:spPr>
          <a:xfrm>
            <a:off x="7822089" y="2494349"/>
            <a:ext cx="1970252" cy="525913"/>
          </a:xfrm>
          <a:prstGeom prst="rect">
            <a:avLst/>
          </a:prstGeom>
          <a:noFill/>
        </p:spPr>
        <p:txBody>
          <a:bodyPr wrap="square" rtlCol="0">
            <a:spAutoFit/>
          </a:bodyPr>
          <a:lstStyle/>
          <a:p>
            <a:pPr algn="r">
              <a:lnSpc>
                <a:spcPts val="1600"/>
              </a:lnSpc>
            </a:pPr>
            <a:r>
              <a:rPr lang="en-US" altLang="zh-CN" sz="2200" dirty="0">
                <a:latin typeface="Calibri" panose="020F0502020204030204" pitchFamily="34" charset="0"/>
                <a:cs typeface="Calibri" panose="020F0502020204030204" pitchFamily="34" charset="0"/>
              </a:rPr>
              <a:t>Default output queue (OQ)</a:t>
            </a:r>
            <a:endParaRPr lang="zh-CN" altLang="en-US" sz="2200" baseline="-25000" dirty="0">
              <a:latin typeface="Calibri" panose="020F0502020204030204" pitchFamily="34" charset="0"/>
              <a:cs typeface="Calibri" panose="020F0502020204030204" pitchFamily="34" charset="0"/>
            </a:endParaRPr>
          </a:p>
        </p:txBody>
      </p:sp>
      <p:sp>
        <p:nvSpPr>
          <p:cNvPr id="30" name="矩形 29">
            <a:extLst>
              <a:ext uri="{FF2B5EF4-FFF2-40B4-BE49-F238E27FC236}">
                <a16:creationId xmlns:a16="http://schemas.microsoft.com/office/drawing/2014/main" id="{3DC633BA-5B94-61E7-F2A4-857DEE21F09D}"/>
              </a:ext>
            </a:extLst>
          </p:cNvPr>
          <p:cNvSpPr/>
          <p:nvPr/>
        </p:nvSpPr>
        <p:spPr>
          <a:xfrm>
            <a:off x="10460100" y="2503464"/>
            <a:ext cx="163028" cy="409657"/>
          </a:xfrm>
          <a:prstGeom prst="rect">
            <a:avLst/>
          </a:prstGeom>
          <a:solidFill>
            <a:srgbClr val="91BBF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026" name="文本框 1025">
            <a:extLst>
              <a:ext uri="{FF2B5EF4-FFF2-40B4-BE49-F238E27FC236}">
                <a16:creationId xmlns:a16="http://schemas.microsoft.com/office/drawing/2014/main" id="{C26B14EC-1F94-B642-DB22-CA74683D744F}"/>
              </a:ext>
            </a:extLst>
          </p:cNvPr>
          <p:cNvSpPr txBox="1"/>
          <p:nvPr/>
        </p:nvSpPr>
        <p:spPr>
          <a:xfrm>
            <a:off x="7794978" y="2019732"/>
            <a:ext cx="3124504" cy="320729"/>
          </a:xfrm>
          <a:prstGeom prst="rect">
            <a:avLst/>
          </a:prstGeom>
          <a:noFill/>
        </p:spPr>
        <p:txBody>
          <a:bodyPr wrap="square" rtlCol="0">
            <a:spAutoFit/>
          </a:bodyPr>
          <a:lstStyle/>
          <a:p>
            <a:pPr algn="ctr">
              <a:lnSpc>
                <a:spcPts val="1600"/>
              </a:lnSpc>
            </a:pPr>
            <a:r>
              <a:rPr lang="en-US" altLang="zh-CN" sz="2200" dirty="0">
                <a:latin typeface="Calibri" panose="020F0502020204030204" pitchFamily="34" charset="0"/>
                <a:cs typeface="Calibri" panose="020F0502020204030204" pitchFamily="34" charset="0"/>
              </a:rPr>
              <a:t>Queue allocation at P3</a:t>
            </a:r>
            <a:endParaRPr lang="zh-CN" altLang="en-US" sz="2200" baseline="-25000" dirty="0">
              <a:latin typeface="Calibri" panose="020F0502020204030204" pitchFamily="34" charset="0"/>
              <a:cs typeface="Calibri" panose="020F0502020204030204" pitchFamily="34" charset="0"/>
            </a:endParaRPr>
          </a:p>
        </p:txBody>
      </p:sp>
      <p:sp>
        <p:nvSpPr>
          <p:cNvPr id="1056" name="箭头: 右 1055">
            <a:extLst>
              <a:ext uri="{FF2B5EF4-FFF2-40B4-BE49-F238E27FC236}">
                <a16:creationId xmlns:a16="http://schemas.microsoft.com/office/drawing/2014/main" id="{42A051CC-D873-313C-83F8-5E7ED81D9398}"/>
              </a:ext>
            </a:extLst>
          </p:cNvPr>
          <p:cNvSpPr/>
          <p:nvPr/>
        </p:nvSpPr>
        <p:spPr>
          <a:xfrm>
            <a:off x="6786550" y="2362555"/>
            <a:ext cx="897362" cy="313728"/>
          </a:xfrm>
          <a:prstGeom prst="rightArrow">
            <a:avLst/>
          </a:prstGeom>
          <a:noFill/>
          <a:ln w="3810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28" name="矩形 27">
            <a:extLst>
              <a:ext uri="{FF2B5EF4-FFF2-40B4-BE49-F238E27FC236}">
                <a16:creationId xmlns:a16="http://schemas.microsoft.com/office/drawing/2014/main" id="{FDC91CBB-5CAC-D7A9-C7A1-CA19DD7EA0CF}"/>
              </a:ext>
            </a:extLst>
          </p:cNvPr>
          <p:cNvSpPr/>
          <p:nvPr/>
        </p:nvSpPr>
        <p:spPr>
          <a:xfrm>
            <a:off x="0" y="0"/>
            <a:ext cx="12192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矩形 28">
            <a:extLst>
              <a:ext uri="{FF2B5EF4-FFF2-40B4-BE49-F238E27FC236}">
                <a16:creationId xmlns:a16="http://schemas.microsoft.com/office/drawing/2014/main" id="{891CABD7-170A-ABDD-A67E-53CB58018264}"/>
              </a:ext>
            </a:extLst>
          </p:cNvPr>
          <p:cNvSpPr/>
          <p:nvPr/>
        </p:nvSpPr>
        <p:spPr>
          <a:xfrm>
            <a:off x="0" y="2413021"/>
            <a:ext cx="12192000" cy="195990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标题 1">
            <a:extLst>
              <a:ext uri="{FF2B5EF4-FFF2-40B4-BE49-F238E27FC236}">
                <a16:creationId xmlns:a16="http://schemas.microsoft.com/office/drawing/2014/main" id="{7A6CAEEA-9520-ECE7-7B88-35D75B4AE3D6}"/>
              </a:ext>
            </a:extLst>
          </p:cNvPr>
          <p:cNvSpPr txBox="1"/>
          <p:nvPr/>
        </p:nvSpPr>
        <p:spPr>
          <a:xfrm>
            <a:off x="1216148" y="2365548"/>
            <a:ext cx="10745618" cy="1843989"/>
          </a:xfrm>
          <a:prstGeom prst="rect">
            <a:avLst/>
          </a:prstGeom>
        </p:spPr>
        <p:txBody>
          <a:bodyPr vert="horz" lIns="90170" tIns="46990" rIns="90170" bIns="46990" rtlCol="0" anchor="ctr" anchorCtr="0">
            <a:normAutofit fontScale="97500"/>
          </a:bodyPr>
          <a:lstStyle>
            <a:lvl1pPr algn="l" defTabSz="914400" rtl="0" eaLnBrk="1" fontAlgn="auto" latinLnBrk="0" hangingPunct="1">
              <a:lnSpc>
                <a:spcPct val="100000"/>
              </a:lnSpc>
              <a:spcBef>
                <a:spcPct val="0"/>
              </a:spcBef>
              <a:buNone/>
              <a:defRPr sz="32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a:lstStyle>
          <a:p>
            <a:pPr algn="ctr"/>
            <a:r>
              <a:rPr lang="en-US" altLang="zh-CN" sz="3600" b="0" spc="0" dirty="0">
                <a:solidFill>
                  <a:schemeClr val="tx1"/>
                </a:solidFill>
                <a:latin typeface="Rockwell" panose="02060603020205020403" pitchFamily="18" charset="0"/>
                <a:ea typeface="微软雅黑" panose="020B0503020204020204" pitchFamily="34" charset="-122"/>
                <a:cs typeface="Arial" panose="020B0604020202020204"/>
              </a:rPr>
              <a:t>Pyrrha is a </a:t>
            </a:r>
            <a:r>
              <a:rPr lang="en-US" altLang="zh-CN" sz="3600" b="0" spc="0" dirty="0">
                <a:solidFill>
                  <a:srgbClr val="7030A0"/>
                </a:solidFill>
                <a:latin typeface="Rockwell" panose="02060603020205020403" pitchFamily="18" charset="0"/>
                <a:ea typeface="微软雅黑" panose="020B0503020204020204" pitchFamily="34" charset="-122"/>
                <a:cs typeface="Arial" panose="020B0604020202020204"/>
              </a:rPr>
              <a:t>HOL-blocking free </a:t>
            </a:r>
            <a:r>
              <a:rPr lang="en-US" altLang="zh-CN" sz="3600" b="0" spc="0" dirty="0">
                <a:solidFill>
                  <a:schemeClr val="tx1"/>
                </a:solidFill>
                <a:latin typeface="Rockwell" panose="02060603020205020403" pitchFamily="18" charset="0"/>
                <a:ea typeface="微软雅黑" panose="020B0503020204020204" pitchFamily="34" charset="-122"/>
                <a:cs typeface="Arial" panose="020B0604020202020204"/>
              </a:rPr>
              <a:t>per-hop FC protocol requiring the </a:t>
            </a:r>
            <a:r>
              <a:rPr lang="en-US" altLang="zh-CN" sz="3600" b="0" spc="0" dirty="0">
                <a:solidFill>
                  <a:srgbClr val="7030A0"/>
                </a:solidFill>
                <a:latin typeface="Rockwell" panose="02060603020205020403" pitchFamily="18" charset="0"/>
                <a:ea typeface="微软雅黑" panose="020B0503020204020204" pitchFamily="34" charset="-122"/>
                <a:cs typeface="Arial" panose="020B0604020202020204"/>
              </a:rPr>
              <a:t>minimal number of queues</a:t>
            </a:r>
            <a:r>
              <a:rPr lang="en-US" altLang="zh-CN" sz="3600" b="0" spc="0" dirty="0">
                <a:solidFill>
                  <a:schemeClr val="tx1"/>
                </a:solidFill>
                <a:latin typeface="Rockwell" panose="02060603020205020403" pitchFamily="18" charset="0"/>
                <a:ea typeface="微软雅黑" panose="020B0503020204020204" pitchFamily="34" charset="-122"/>
                <a:cs typeface="Arial" panose="020B0604020202020204"/>
              </a:rPr>
              <a:t>.</a:t>
            </a:r>
          </a:p>
        </p:txBody>
      </p:sp>
      <p:pic>
        <p:nvPicPr>
          <p:cNvPr id="51" name="图形 50">
            <a:extLst>
              <a:ext uri="{FF2B5EF4-FFF2-40B4-BE49-F238E27FC236}">
                <a16:creationId xmlns:a16="http://schemas.microsoft.com/office/drawing/2014/main" id="{8EB439E8-E2B6-6606-F315-9DFD22729D80}"/>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0234" y="2848419"/>
            <a:ext cx="1115198" cy="1115198"/>
          </a:xfrm>
          <a:prstGeom prst="rect">
            <a:avLst/>
          </a:prstGeom>
        </p:spPr>
      </p:pic>
      <p:sp>
        <p:nvSpPr>
          <p:cNvPr id="52" name="文本框 51">
            <a:extLst>
              <a:ext uri="{FF2B5EF4-FFF2-40B4-BE49-F238E27FC236}">
                <a16:creationId xmlns:a16="http://schemas.microsoft.com/office/drawing/2014/main" id="{5BC02317-7126-8096-ECFD-4024E69A77C6}"/>
              </a:ext>
            </a:extLst>
          </p:cNvPr>
          <p:cNvSpPr txBox="1"/>
          <p:nvPr/>
        </p:nvSpPr>
        <p:spPr>
          <a:xfrm>
            <a:off x="1446166" y="3986388"/>
            <a:ext cx="10515600" cy="369332"/>
          </a:xfrm>
          <a:prstGeom prst="rect">
            <a:avLst/>
          </a:prstGeom>
          <a:noFill/>
        </p:spPr>
        <p:txBody>
          <a:bodyPr wrap="square">
            <a:spAutoFit/>
          </a:bodyPr>
          <a:lstStyle/>
          <a:p>
            <a:pPr algn="ctr"/>
            <a:r>
              <a:rPr lang="zh-CN" altLang="en-US" dirty="0">
                <a:solidFill>
                  <a:schemeClr val="tx1">
                    <a:lumMod val="65000"/>
                    <a:lumOff val="35000"/>
                  </a:schemeClr>
                </a:solidFill>
                <a:latin typeface="Trebuchet MS" panose="020B0603020202020204" pitchFamily="34" charset="0"/>
                <a:ea typeface="+mn-lt"/>
                <a:cs typeface="+mn-lt"/>
              </a:rPr>
              <a:t>（</a:t>
            </a:r>
            <a:r>
              <a:rPr lang="en-US" altLang="zh-CN" dirty="0">
                <a:solidFill>
                  <a:schemeClr val="tx1">
                    <a:lumMod val="65000"/>
                    <a:lumOff val="35000"/>
                  </a:schemeClr>
                </a:solidFill>
                <a:latin typeface="Trebuchet MS" panose="020B0603020202020204" pitchFamily="34" charset="0"/>
                <a:ea typeface="+mn-lt"/>
                <a:cs typeface="+mn-lt"/>
              </a:rPr>
              <a:t>formally proven in the technical report released with our paper.)</a:t>
            </a:r>
            <a:endParaRPr lang="zh-CN" altLang="en-US" dirty="0">
              <a:solidFill>
                <a:schemeClr val="tx1">
                  <a:lumMod val="65000"/>
                  <a:lumOff val="35000"/>
                </a:schemeClr>
              </a:solidFill>
              <a:latin typeface="Trebuchet MS" panose="020B0603020202020204" pitchFamily="34" charset="0"/>
              <a:ea typeface="+mn-lt"/>
              <a:cs typeface="+mn-lt"/>
            </a:endParaRPr>
          </a:p>
        </p:txBody>
      </p:sp>
    </p:spTree>
    <p:extLst>
      <p:ext uri="{BB962C8B-B14F-4D97-AF65-F5344CB8AC3E}">
        <p14:creationId xmlns:p14="http://schemas.microsoft.com/office/powerpoint/2010/main" val="13034985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06D0E26-AD19-351C-84A8-BC0E06B3216F}"/>
            </a:ext>
          </a:extLst>
        </p:cNvPr>
        <p:cNvGrpSpPr/>
        <p:nvPr/>
      </p:nvGrpSpPr>
      <p:grpSpPr>
        <a:xfrm>
          <a:off x="0" y="0"/>
          <a:ext cx="0" cy="0"/>
          <a:chOff x="0" y="0"/>
          <a:chExt cx="0" cy="0"/>
        </a:xfrm>
      </p:grpSpPr>
      <p:sp>
        <p:nvSpPr>
          <p:cNvPr id="1073" name="矩形 1072">
            <a:extLst>
              <a:ext uri="{FF2B5EF4-FFF2-40B4-BE49-F238E27FC236}">
                <a16:creationId xmlns:a16="http://schemas.microsoft.com/office/drawing/2014/main" id="{7478DC39-4A63-127E-8F53-9CAF8527281E}"/>
              </a:ext>
            </a:extLst>
          </p:cNvPr>
          <p:cNvSpPr/>
          <p:nvPr/>
        </p:nvSpPr>
        <p:spPr>
          <a:xfrm>
            <a:off x="4904498" y="2046079"/>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4418C1D8-5BB6-33B8-4042-1C486B6AF054}"/>
              </a:ext>
            </a:extLst>
          </p:cNvPr>
          <p:cNvSpPr/>
          <p:nvPr/>
        </p:nvSpPr>
        <p:spPr>
          <a:xfrm>
            <a:off x="7927924" y="3631304"/>
            <a:ext cx="540000" cy="4500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4" name="矩形 1063">
            <a:extLst>
              <a:ext uri="{FF2B5EF4-FFF2-40B4-BE49-F238E27FC236}">
                <a16:creationId xmlns:a16="http://schemas.microsoft.com/office/drawing/2014/main" id="{ECD73D52-015D-A1C0-A031-BB9EFF6ACAC8}"/>
              </a:ext>
            </a:extLst>
          </p:cNvPr>
          <p:cNvSpPr/>
          <p:nvPr/>
        </p:nvSpPr>
        <p:spPr>
          <a:xfrm>
            <a:off x="7927924" y="3631304"/>
            <a:ext cx="540000" cy="450000"/>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56" name="组合 1055">
            <a:extLst>
              <a:ext uri="{FF2B5EF4-FFF2-40B4-BE49-F238E27FC236}">
                <a16:creationId xmlns:a16="http://schemas.microsoft.com/office/drawing/2014/main" id="{BAA2AEB6-A72A-F884-2976-A2B0F054AA4E}"/>
              </a:ext>
            </a:extLst>
          </p:cNvPr>
          <p:cNvGrpSpPr/>
          <p:nvPr/>
        </p:nvGrpSpPr>
        <p:grpSpPr>
          <a:xfrm>
            <a:off x="6173167" y="2320940"/>
            <a:ext cx="566008" cy="3103899"/>
            <a:chOff x="6173167" y="2320940"/>
            <a:chExt cx="566008" cy="3103899"/>
          </a:xfrm>
        </p:grpSpPr>
        <p:sp>
          <p:nvSpPr>
            <p:cNvPr id="34" name="矩形 33">
              <a:extLst>
                <a:ext uri="{FF2B5EF4-FFF2-40B4-BE49-F238E27FC236}">
                  <a16:creationId xmlns:a16="http://schemas.microsoft.com/office/drawing/2014/main" id="{887378C1-1518-40E9-31A0-374714459B20}"/>
                </a:ext>
              </a:extLst>
            </p:cNvPr>
            <p:cNvSpPr/>
            <p:nvPr/>
          </p:nvSpPr>
          <p:spPr>
            <a:xfrm>
              <a:off x="6173614" y="2320940"/>
              <a:ext cx="540000" cy="4500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矩形 35">
              <a:extLst>
                <a:ext uri="{FF2B5EF4-FFF2-40B4-BE49-F238E27FC236}">
                  <a16:creationId xmlns:a16="http://schemas.microsoft.com/office/drawing/2014/main" id="{BD5AA88F-35A3-99AB-2DD6-A981716EC5E7}"/>
                </a:ext>
              </a:extLst>
            </p:cNvPr>
            <p:cNvSpPr/>
            <p:nvPr/>
          </p:nvSpPr>
          <p:spPr>
            <a:xfrm>
              <a:off x="6173167" y="3654697"/>
              <a:ext cx="540000" cy="4500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1803BB2E-22AF-0159-F04A-A50459A24B1A}"/>
                </a:ext>
              </a:extLst>
            </p:cNvPr>
            <p:cNvSpPr/>
            <p:nvPr/>
          </p:nvSpPr>
          <p:spPr>
            <a:xfrm>
              <a:off x="6199175" y="4935267"/>
              <a:ext cx="540000" cy="489572"/>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59" name="矩形 1058">
            <a:extLst>
              <a:ext uri="{FF2B5EF4-FFF2-40B4-BE49-F238E27FC236}">
                <a16:creationId xmlns:a16="http://schemas.microsoft.com/office/drawing/2014/main" id="{933E509E-8ABA-923D-DFAF-C34674EDCBE0}"/>
              </a:ext>
            </a:extLst>
          </p:cNvPr>
          <p:cNvSpPr/>
          <p:nvPr/>
        </p:nvSpPr>
        <p:spPr>
          <a:xfrm>
            <a:off x="6173662" y="2320940"/>
            <a:ext cx="540000" cy="450000"/>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a:extLst>
              <a:ext uri="{FF2B5EF4-FFF2-40B4-BE49-F238E27FC236}">
                <a16:creationId xmlns:a16="http://schemas.microsoft.com/office/drawing/2014/main" id="{811135D7-09AB-565B-64F2-533BF92611BB}"/>
              </a:ext>
            </a:extLst>
          </p:cNvPr>
          <p:cNvSpPr>
            <a:spLocks noGrp="1"/>
          </p:cNvSpPr>
          <p:nvPr>
            <p:ph type="sldNum" sz="quarter" idx="12"/>
          </p:nvPr>
        </p:nvSpPr>
        <p:spPr/>
        <p:txBody>
          <a:bodyPr/>
          <a:lstStyle/>
          <a:p>
            <a:fld id="{49AE70B2-8BF9-45C0-BB95-33D1B9D3A854}" type="slidenum">
              <a:rPr lang="zh-CN" altLang="en-US" smtClean="0"/>
              <a:t>21</a:t>
            </a:fld>
            <a:endParaRPr lang="zh-CN" altLang="en-US" dirty="0"/>
          </a:p>
        </p:txBody>
      </p:sp>
      <p:sp>
        <p:nvSpPr>
          <p:cNvPr id="5" name="标题 4">
            <a:extLst>
              <a:ext uri="{FF2B5EF4-FFF2-40B4-BE49-F238E27FC236}">
                <a16:creationId xmlns:a16="http://schemas.microsoft.com/office/drawing/2014/main" id="{AC3521FE-ADC2-8FBE-D6AF-22B9D2DFD213}"/>
              </a:ext>
            </a:extLst>
          </p:cNvPr>
          <p:cNvSpPr>
            <a:spLocks noGrp="1"/>
          </p:cNvSpPr>
          <p:nvPr>
            <p:ph type="title"/>
          </p:nvPr>
        </p:nvSpPr>
        <p:spPr/>
        <p:txBody>
          <a:bodyPr>
            <a:normAutofit/>
          </a:bodyPr>
          <a:lstStyle/>
          <a:p>
            <a:r>
              <a:rPr lang="en-US" altLang="zh-CN" dirty="0">
                <a:solidFill>
                  <a:srgbClr val="000000"/>
                </a:solidFill>
                <a:cs typeface="Arial" panose="020B0604020202020204"/>
              </a:rPr>
              <a:t>Key Challenge: Identify Congestion Root</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cxnSp>
        <p:nvCxnSpPr>
          <p:cNvPr id="2" name="直接连接符 1">
            <a:extLst>
              <a:ext uri="{FF2B5EF4-FFF2-40B4-BE49-F238E27FC236}">
                <a16:creationId xmlns:a16="http://schemas.microsoft.com/office/drawing/2014/main" id="{B5A6BC31-2BA3-9F78-3946-EF4AC615383E}"/>
              </a:ext>
            </a:extLst>
          </p:cNvPr>
          <p:cNvCxnSpPr/>
          <p:nvPr/>
        </p:nvCxnSpPr>
        <p:spPr>
          <a:xfrm flipH="1" flipV="1">
            <a:off x="6730293" y="2555822"/>
            <a:ext cx="1183929" cy="1312836"/>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FB233D06-195F-B8B4-30F1-4AE3ADC77A9C}"/>
              </a:ext>
            </a:extLst>
          </p:cNvPr>
          <p:cNvCxnSpPr>
            <a:cxnSpLocks/>
          </p:cNvCxnSpPr>
          <p:nvPr/>
        </p:nvCxnSpPr>
        <p:spPr>
          <a:xfrm>
            <a:off x="6716590" y="3864258"/>
            <a:ext cx="1197632" cy="4400"/>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F5D5DF2B-4BE1-1313-F512-8F1D1054B8D9}"/>
              </a:ext>
            </a:extLst>
          </p:cNvPr>
          <p:cNvCxnSpPr/>
          <p:nvPr/>
        </p:nvCxnSpPr>
        <p:spPr>
          <a:xfrm flipV="1">
            <a:off x="6730293" y="3868658"/>
            <a:ext cx="1183929" cy="1302409"/>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948D7ED1-D239-F1DF-93AF-48C82D8AAD8D}"/>
              </a:ext>
            </a:extLst>
          </p:cNvPr>
          <p:cNvCxnSpPr>
            <a:cxnSpLocks/>
          </p:cNvCxnSpPr>
          <p:nvPr/>
        </p:nvCxnSpPr>
        <p:spPr>
          <a:xfrm flipH="1" flipV="1">
            <a:off x="5364455" y="2256030"/>
            <a:ext cx="825838" cy="29979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7EFD1806-32FE-EE4B-2E80-2D3BDE426DE4}"/>
              </a:ext>
            </a:extLst>
          </p:cNvPr>
          <p:cNvCxnSpPr/>
          <p:nvPr/>
        </p:nvCxnSpPr>
        <p:spPr>
          <a:xfrm flipH="1">
            <a:off x="5361472" y="2555824"/>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B96960C4-32F1-73EB-8CAA-C77C84082C15}"/>
              </a:ext>
            </a:extLst>
          </p:cNvPr>
          <p:cNvCxnSpPr>
            <a:cxnSpLocks/>
          </p:cNvCxnSpPr>
          <p:nvPr/>
        </p:nvCxnSpPr>
        <p:spPr>
          <a:xfrm flipH="1" flipV="1">
            <a:off x="5350752" y="3564466"/>
            <a:ext cx="825838" cy="29979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7D97514E-478A-2AD7-338A-2C7EFC66CAD7}"/>
              </a:ext>
            </a:extLst>
          </p:cNvPr>
          <p:cNvCxnSpPr>
            <a:cxnSpLocks/>
          </p:cNvCxnSpPr>
          <p:nvPr/>
        </p:nvCxnSpPr>
        <p:spPr>
          <a:xfrm flipH="1">
            <a:off x="5347769" y="3864260"/>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64A9F9BD-C320-748C-47F9-1022FC4685D5}"/>
              </a:ext>
            </a:extLst>
          </p:cNvPr>
          <p:cNvCxnSpPr>
            <a:cxnSpLocks/>
          </p:cNvCxnSpPr>
          <p:nvPr/>
        </p:nvCxnSpPr>
        <p:spPr>
          <a:xfrm flipH="1" flipV="1">
            <a:off x="5364455" y="4894135"/>
            <a:ext cx="825838" cy="27693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5158D951-778F-EA58-8084-B02ACFC574C9}"/>
              </a:ext>
            </a:extLst>
          </p:cNvPr>
          <p:cNvCxnSpPr/>
          <p:nvPr/>
        </p:nvCxnSpPr>
        <p:spPr>
          <a:xfrm flipH="1">
            <a:off x="5361472" y="5171072"/>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 name="椭圆 31">
            <a:extLst>
              <a:ext uri="{FF2B5EF4-FFF2-40B4-BE49-F238E27FC236}">
                <a16:creationId xmlns:a16="http://schemas.microsoft.com/office/drawing/2014/main" id="{5605C862-726C-0077-0439-4A0CBE227620}"/>
              </a:ext>
            </a:extLst>
          </p:cNvPr>
          <p:cNvSpPr/>
          <p:nvPr/>
        </p:nvSpPr>
        <p:spPr>
          <a:xfrm rot="5232316">
            <a:off x="8362355" y="3657750"/>
            <a:ext cx="180000" cy="18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11">
            <a:extLst>
              <a:ext uri="{FF2B5EF4-FFF2-40B4-BE49-F238E27FC236}">
                <a16:creationId xmlns:a16="http://schemas.microsoft.com/office/drawing/2014/main" id="{728C255C-CE93-954A-4AB1-0807AABF6F74}"/>
              </a:ext>
            </a:extLst>
          </p:cNvPr>
          <p:cNvSpPr/>
          <p:nvPr/>
        </p:nvSpPr>
        <p:spPr>
          <a:xfrm>
            <a:off x="7074321" y="2720623"/>
            <a:ext cx="1745830" cy="1039484"/>
          </a:xfrm>
          <a:custGeom>
            <a:avLst/>
            <a:gdLst>
              <a:gd name="connsiteX0" fmla="*/ 0 w 1743075"/>
              <a:gd name="connsiteY0" fmla="*/ 0 h 1081616"/>
              <a:gd name="connsiteX1" fmla="*/ 809625 w 1743075"/>
              <a:gd name="connsiteY1" fmla="*/ 933450 h 1081616"/>
              <a:gd name="connsiteX2" fmla="*/ 1743075 w 1743075"/>
              <a:gd name="connsiteY2" fmla="*/ 1066800 h 1081616"/>
            </a:gdLst>
            <a:ahLst/>
            <a:cxnLst>
              <a:cxn ang="0">
                <a:pos x="connsiteX0" y="connsiteY0"/>
              </a:cxn>
              <a:cxn ang="0">
                <a:pos x="connsiteX1" y="connsiteY1"/>
              </a:cxn>
              <a:cxn ang="0">
                <a:pos x="connsiteX2" y="connsiteY2"/>
              </a:cxn>
            </a:cxnLst>
            <a:rect l="l" t="t" r="r" b="b"/>
            <a:pathLst>
              <a:path w="1743075" h="1081616">
                <a:moveTo>
                  <a:pt x="0" y="0"/>
                </a:moveTo>
                <a:cubicBezTo>
                  <a:pt x="259556" y="377825"/>
                  <a:pt x="519113" y="755650"/>
                  <a:pt x="809625" y="933450"/>
                </a:cubicBezTo>
                <a:cubicBezTo>
                  <a:pt x="1100137" y="1111250"/>
                  <a:pt x="1421606" y="1089025"/>
                  <a:pt x="1743075" y="1066800"/>
                </a:cubicBezTo>
              </a:path>
            </a:pathLst>
          </a:cu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12">
            <a:extLst>
              <a:ext uri="{FF2B5EF4-FFF2-40B4-BE49-F238E27FC236}">
                <a16:creationId xmlns:a16="http://schemas.microsoft.com/office/drawing/2014/main" id="{3011A45F-32D4-8D87-EDBF-62F77AB5E669}"/>
              </a:ext>
            </a:extLst>
          </p:cNvPr>
          <p:cNvSpPr/>
          <p:nvPr/>
        </p:nvSpPr>
        <p:spPr>
          <a:xfrm>
            <a:off x="6962130" y="2936577"/>
            <a:ext cx="1858020" cy="987997"/>
          </a:xfrm>
          <a:custGeom>
            <a:avLst/>
            <a:gdLst>
              <a:gd name="connsiteX0" fmla="*/ 0 w 1971675"/>
              <a:gd name="connsiteY0" fmla="*/ 0 h 1184445"/>
              <a:gd name="connsiteX1" fmla="*/ 933450 w 1971675"/>
              <a:gd name="connsiteY1" fmla="*/ 1038225 h 1184445"/>
              <a:gd name="connsiteX2" fmla="*/ 1971675 w 1971675"/>
              <a:gd name="connsiteY2" fmla="*/ 1152525 h 1184445"/>
            </a:gdLst>
            <a:ahLst/>
            <a:cxnLst>
              <a:cxn ang="0">
                <a:pos x="connsiteX0" y="connsiteY0"/>
              </a:cxn>
              <a:cxn ang="0">
                <a:pos x="connsiteX1" y="connsiteY1"/>
              </a:cxn>
              <a:cxn ang="0">
                <a:pos x="connsiteX2" y="connsiteY2"/>
              </a:cxn>
            </a:cxnLst>
            <a:rect l="l" t="t" r="r" b="b"/>
            <a:pathLst>
              <a:path w="1971675" h="1184445">
                <a:moveTo>
                  <a:pt x="0" y="0"/>
                </a:moveTo>
                <a:cubicBezTo>
                  <a:pt x="302419" y="423069"/>
                  <a:pt x="604838" y="846138"/>
                  <a:pt x="933450" y="1038225"/>
                </a:cubicBezTo>
                <a:cubicBezTo>
                  <a:pt x="1262063" y="1230313"/>
                  <a:pt x="1616869" y="1191419"/>
                  <a:pt x="1971675" y="1152525"/>
                </a:cubicBezTo>
              </a:path>
            </a:pathLst>
          </a:custGeom>
          <a:ln w="1905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2" name="直接箭头连接符 41">
            <a:extLst>
              <a:ext uri="{FF2B5EF4-FFF2-40B4-BE49-F238E27FC236}">
                <a16:creationId xmlns:a16="http://schemas.microsoft.com/office/drawing/2014/main" id="{E3F3FE8C-4681-F034-EC01-BB7BF97C761B}"/>
              </a:ext>
            </a:extLst>
          </p:cNvPr>
          <p:cNvCxnSpPr/>
          <p:nvPr/>
        </p:nvCxnSpPr>
        <p:spPr>
          <a:xfrm flipV="1">
            <a:off x="6908870" y="3966820"/>
            <a:ext cx="1911280" cy="21822"/>
          </a:xfrm>
          <a:prstGeom prst="straightConnector1">
            <a:avLst/>
          </a:pr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cxnSp>
      <p:sp>
        <p:nvSpPr>
          <p:cNvPr id="43" name="任意多边形 14">
            <a:extLst>
              <a:ext uri="{FF2B5EF4-FFF2-40B4-BE49-F238E27FC236}">
                <a16:creationId xmlns:a16="http://schemas.microsoft.com/office/drawing/2014/main" id="{1AF646CB-A2BC-DF13-D2AB-08BE1915FE00}"/>
              </a:ext>
            </a:extLst>
          </p:cNvPr>
          <p:cNvSpPr/>
          <p:nvPr/>
        </p:nvSpPr>
        <p:spPr>
          <a:xfrm>
            <a:off x="7124700" y="4027109"/>
            <a:ext cx="1688371" cy="860676"/>
          </a:xfrm>
          <a:custGeom>
            <a:avLst/>
            <a:gdLst>
              <a:gd name="connsiteX0" fmla="*/ 0 w 1762125"/>
              <a:gd name="connsiteY0" fmla="*/ 1024832 h 1024832"/>
              <a:gd name="connsiteX1" fmla="*/ 771525 w 1762125"/>
              <a:gd name="connsiteY1" fmla="*/ 139007 h 1024832"/>
              <a:gd name="connsiteX2" fmla="*/ 1762125 w 1762125"/>
              <a:gd name="connsiteY2" fmla="*/ 15182 h 1024832"/>
            </a:gdLst>
            <a:ahLst/>
            <a:cxnLst>
              <a:cxn ang="0">
                <a:pos x="connsiteX0" y="connsiteY0"/>
              </a:cxn>
              <a:cxn ang="0">
                <a:pos x="connsiteX1" y="connsiteY1"/>
              </a:cxn>
              <a:cxn ang="0">
                <a:pos x="connsiteX2" y="connsiteY2"/>
              </a:cxn>
            </a:cxnLst>
            <a:rect l="l" t="t" r="r" b="b"/>
            <a:pathLst>
              <a:path w="1762125" h="1024832">
                <a:moveTo>
                  <a:pt x="0" y="1024832"/>
                </a:moveTo>
                <a:cubicBezTo>
                  <a:pt x="238919" y="666057"/>
                  <a:pt x="477838" y="307282"/>
                  <a:pt x="771525" y="139007"/>
                </a:cubicBezTo>
                <a:cubicBezTo>
                  <a:pt x="1065213" y="-29268"/>
                  <a:pt x="1413669" y="-7043"/>
                  <a:pt x="1762125" y="15182"/>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44" name="任意多边形 16">
            <a:extLst>
              <a:ext uri="{FF2B5EF4-FFF2-40B4-BE49-F238E27FC236}">
                <a16:creationId xmlns:a16="http://schemas.microsoft.com/office/drawing/2014/main" id="{B30F94ED-3600-2AF1-CC39-FC0EADB14963}"/>
              </a:ext>
            </a:extLst>
          </p:cNvPr>
          <p:cNvSpPr/>
          <p:nvPr/>
        </p:nvSpPr>
        <p:spPr>
          <a:xfrm>
            <a:off x="5459259" y="2173660"/>
            <a:ext cx="1495425" cy="392427"/>
          </a:xfrm>
          <a:custGeom>
            <a:avLst/>
            <a:gdLst>
              <a:gd name="connsiteX0" fmla="*/ 0 w 1495425"/>
              <a:gd name="connsiteY0" fmla="*/ 0 h 392427"/>
              <a:gd name="connsiteX1" fmla="*/ 876300 w 1495425"/>
              <a:gd name="connsiteY1" fmla="*/ 333375 h 392427"/>
              <a:gd name="connsiteX2" fmla="*/ 1495425 w 1495425"/>
              <a:gd name="connsiteY2" fmla="*/ 390525 h 392427"/>
            </a:gdLst>
            <a:ahLst/>
            <a:cxnLst>
              <a:cxn ang="0">
                <a:pos x="connsiteX0" y="connsiteY0"/>
              </a:cxn>
              <a:cxn ang="0">
                <a:pos x="connsiteX1" y="connsiteY1"/>
              </a:cxn>
              <a:cxn ang="0">
                <a:pos x="connsiteX2" y="connsiteY2"/>
              </a:cxn>
            </a:cxnLst>
            <a:rect l="l" t="t" r="r" b="b"/>
            <a:pathLst>
              <a:path w="1495425" h="392427">
                <a:moveTo>
                  <a:pt x="0" y="0"/>
                </a:moveTo>
                <a:cubicBezTo>
                  <a:pt x="313531" y="134144"/>
                  <a:pt x="627063" y="268288"/>
                  <a:pt x="876300" y="333375"/>
                </a:cubicBezTo>
                <a:cubicBezTo>
                  <a:pt x="1125537" y="398462"/>
                  <a:pt x="1310481" y="394493"/>
                  <a:pt x="1495425" y="390525"/>
                </a:cubicBezTo>
              </a:path>
            </a:pathLst>
          </a:custGeom>
          <a:noFill/>
          <a:ln w="3810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17">
            <a:extLst>
              <a:ext uri="{FF2B5EF4-FFF2-40B4-BE49-F238E27FC236}">
                <a16:creationId xmlns:a16="http://schemas.microsoft.com/office/drawing/2014/main" id="{13EC7113-AADB-57F1-2145-6C30929939A3}"/>
              </a:ext>
            </a:extLst>
          </p:cNvPr>
          <p:cNvSpPr/>
          <p:nvPr/>
        </p:nvSpPr>
        <p:spPr>
          <a:xfrm>
            <a:off x="5420857" y="2600689"/>
            <a:ext cx="1552575"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文本框 46">
            <a:extLst>
              <a:ext uri="{FF2B5EF4-FFF2-40B4-BE49-F238E27FC236}">
                <a16:creationId xmlns:a16="http://schemas.microsoft.com/office/drawing/2014/main" id="{B3928A31-969B-9290-CC57-92F35C75A320}"/>
              </a:ext>
            </a:extLst>
          </p:cNvPr>
          <p:cNvSpPr txBox="1"/>
          <p:nvPr/>
        </p:nvSpPr>
        <p:spPr>
          <a:xfrm>
            <a:off x="6484818" y="2695177"/>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P3</a:t>
            </a:r>
            <a:endParaRPr lang="zh-CN" altLang="en-US" b="1" dirty="0">
              <a:latin typeface="Calibri" panose="020F0502020204030204" pitchFamily="34" charset="0"/>
              <a:cs typeface="Calibri" panose="020F0502020204030204" pitchFamily="34" charset="0"/>
            </a:endParaRPr>
          </a:p>
        </p:txBody>
      </p:sp>
      <p:sp>
        <p:nvSpPr>
          <p:cNvPr id="48" name="文本框 47">
            <a:extLst>
              <a:ext uri="{FF2B5EF4-FFF2-40B4-BE49-F238E27FC236}">
                <a16:creationId xmlns:a16="http://schemas.microsoft.com/office/drawing/2014/main" id="{01A5DBFE-8FD5-F040-201A-27C714BA3AEB}"/>
              </a:ext>
            </a:extLst>
          </p:cNvPr>
          <p:cNvSpPr txBox="1"/>
          <p:nvPr/>
        </p:nvSpPr>
        <p:spPr>
          <a:xfrm>
            <a:off x="6469175" y="4039809"/>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P4</a:t>
            </a:r>
            <a:endParaRPr lang="zh-CN" altLang="en-US" b="1" dirty="0">
              <a:latin typeface="Calibri" panose="020F0502020204030204" pitchFamily="34" charset="0"/>
              <a:cs typeface="Calibri" panose="020F0502020204030204" pitchFamily="34" charset="0"/>
            </a:endParaRPr>
          </a:p>
        </p:txBody>
      </p:sp>
      <p:sp>
        <p:nvSpPr>
          <p:cNvPr id="49" name="文本框 48">
            <a:extLst>
              <a:ext uri="{FF2B5EF4-FFF2-40B4-BE49-F238E27FC236}">
                <a16:creationId xmlns:a16="http://schemas.microsoft.com/office/drawing/2014/main" id="{F91EE33B-8545-8F20-304D-DD6172FE3EF4}"/>
              </a:ext>
            </a:extLst>
          </p:cNvPr>
          <p:cNvSpPr txBox="1"/>
          <p:nvPr/>
        </p:nvSpPr>
        <p:spPr>
          <a:xfrm>
            <a:off x="8429098" y="3430575"/>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P1</a:t>
            </a:r>
            <a:endParaRPr lang="zh-CN" altLang="en-US" b="1" dirty="0">
              <a:latin typeface="Calibri" panose="020F0502020204030204" pitchFamily="34" charset="0"/>
              <a:cs typeface="Calibri" panose="020F0502020204030204" pitchFamily="34" charset="0"/>
            </a:endParaRPr>
          </a:p>
        </p:txBody>
      </p:sp>
      <p:sp>
        <p:nvSpPr>
          <p:cNvPr id="50" name="文本框 49">
            <a:extLst>
              <a:ext uri="{FF2B5EF4-FFF2-40B4-BE49-F238E27FC236}">
                <a16:creationId xmlns:a16="http://schemas.microsoft.com/office/drawing/2014/main" id="{0994886A-9EBA-1A50-1858-DA8CE783A3FC}"/>
              </a:ext>
            </a:extLst>
          </p:cNvPr>
          <p:cNvSpPr txBox="1"/>
          <p:nvPr/>
        </p:nvSpPr>
        <p:spPr>
          <a:xfrm>
            <a:off x="8429098" y="4003598"/>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P2</a:t>
            </a:r>
            <a:endParaRPr lang="zh-CN" altLang="en-US" b="1" dirty="0">
              <a:latin typeface="Calibri" panose="020F0502020204030204" pitchFamily="34" charset="0"/>
              <a:cs typeface="Calibri" panose="020F0502020204030204" pitchFamily="34" charset="0"/>
            </a:endParaRPr>
          </a:p>
        </p:txBody>
      </p:sp>
      <p:sp>
        <p:nvSpPr>
          <p:cNvPr id="59" name="任意多边形 3">
            <a:extLst>
              <a:ext uri="{FF2B5EF4-FFF2-40B4-BE49-F238E27FC236}">
                <a16:creationId xmlns:a16="http://schemas.microsoft.com/office/drawing/2014/main" id="{19F6165F-447C-5EDE-7507-971211F88991}"/>
              </a:ext>
            </a:extLst>
          </p:cNvPr>
          <p:cNvSpPr/>
          <p:nvPr/>
        </p:nvSpPr>
        <p:spPr>
          <a:xfrm>
            <a:off x="5414518" y="3488175"/>
            <a:ext cx="1520208" cy="322737"/>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60" name="任意多边形 81">
            <a:extLst>
              <a:ext uri="{FF2B5EF4-FFF2-40B4-BE49-F238E27FC236}">
                <a16:creationId xmlns:a16="http://schemas.microsoft.com/office/drawing/2014/main" id="{F54E8499-8A50-68E3-AC69-49C5D5B681BF}"/>
              </a:ext>
            </a:extLst>
          </p:cNvPr>
          <p:cNvSpPr/>
          <p:nvPr/>
        </p:nvSpPr>
        <p:spPr>
          <a:xfrm>
            <a:off x="5402109" y="3905208"/>
            <a:ext cx="1532617"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任意多边形 83">
            <a:extLst>
              <a:ext uri="{FF2B5EF4-FFF2-40B4-BE49-F238E27FC236}">
                <a16:creationId xmlns:a16="http://schemas.microsoft.com/office/drawing/2014/main" id="{C648FF5E-DA65-0B6B-DDAA-7F2C9FCBAC1A}"/>
              </a:ext>
            </a:extLst>
          </p:cNvPr>
          <p:cNvSpPr/>
          <p:nvPr/>
        </p:nvSpPr>
        <p:spPr>
          <a:xfrm>
            <a:off x="5414518" y="4806426"/>
            <a:ext cx="1525249" cy="350791"/>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63" name="圆角矩形 125">
            <a:extLst>
              <a:ext uri="{FF2B5EF4-FFF2-40B4-BE49-F238E27FC236}">
                <a16:creationId xmlns:a16="http://schemas.microsoft.com/office/drawing/2014/main" id="{7970159B-2CAD-08B4-FCE1-6672421C943C}"/>
              </a:ext>
            </a:extLst>
          </p:cNvPr>
          <p:cNvSpPr/>
          <p:nvPr/>
        </p:nvSpPr>
        <p:spPr>
          <a:xfrm>
            <a:off x="2066733" y="1954846"/>
            <a:ext cx="1684623" cy="2759549"/>
          </a:xfrm>
          <a:prstGeom prst="roundRect">
            <a:avLst/>
          </a:prstGeom>
          <a:solidFill>
            <a:schemeClr val="bg1">
              <a:lumMod val="95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7" name="组合 1026">
            <a:extLst>
              <a:ext uri="{FF2B5EF4-FFF2-40B4-BE49-F238E27FC236}">
                <a16:creationId xmlns:a16="http://schemas.microsoft.com/office/drawing/2014/main" id="{ED8ABF6F-D68F-D9BC-E362-252D4D2F1DEE}"/>
              </a:ext>
            </a:extLst>
          </p:cNvPr>
          <p:cNvGrpSpPr/>
          <p:nvPr/>
        </p:nvGrpSpPr>
        <p:grpSpPr>
          <a:xfrm>
            <a:off x="2227230" y="3130722"/>
            <a:ext cx="1448358" cy="432000"/>
            <a:chOff x="1602278" y="506840"/>
            <a:chExt cx="1448358" cy="432000"/>
          </a:xfrm>
        </p:grpSpPr>
        <p:sp>
          <p:nvSpPr>
            <p:cNvPr id="1038" name="椭圆 1037">
              <a:extLst>
                <a:ext uri="{FF2B5EF4-FFF2-40B4-BE49-F238E27FC236}">
                  <a16:creationId xmlns:a16="http://schemas.microsoft.com/office/drawing/2014/main" id="{8EC9FC66-F4CC-F30F-EBDF-D8E3A90BF794}"/>
                </a:ext>
              </a:extLst>
            </p:cNvPr>
            <p:cNvSpPr/>
            <p:nvPr/>
          </p:nvSpPr>
          <p:spPr>
            <a:xfrm rot="5400000">
              <a:off x="1602278" y="506840"/>
              <a:ext cx="432000" cy="43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文本框 1038">
              <a:extLst>
                <a:ext uri="{FF2B5EF4-FFF2-40B4-BE49-F238E27FC236}">
                  <a16:creationId xmlns:a16="http://schemas.microsoft.com/office/drawing/2014/main" id="{497B9958-D833-565D-0BF5-D8A70A6DBF5A}"/>
                </a:ext>
              </a:extLst>
            </p:cNvPr>
            <p:cNvSpPr txBox="1"/>
            <p:nvPr/>
          </p:nvSpPr>
          <p:spPr>
            <a:xfrm>
              <a:off x="1747606" y="529787"/>
              <a:ext cx="1303030"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Root</a:t>
              </a:r>
              <a:endParaRPr lang="zh-CN" altLang="en-US" sz="1600" b="1" dirty="0">
                <a:latin typeface="Calibri" panose="020F0502020204030204" pitchFamily="34" charset="0"/>
                <a:cs typeface="Calibri" panose="020F0502020204030204" pitchFamily="34" charset="0"/>
              </a:endParaRPr>
            </a:p>
          </p:txBody>
        </p:sp>
      </p:grpSp>
      <p:sp>
        <p:nvSpPr>
          <p:cNvPr id="1028" name="文本框 1027">
            <a:extLst>
              <a:ext uri="{FF2B5EF4-FFF2-40B4-BE49-F238E27FC236}">
                <a16:creationId xmlns:a16="http://schemas.microsoft.com/office/drawing/2014/main" id="{716FFCD3-3B27-91F6-F322-3E66C1D56D9C}"/>
              </a:ext>
            </a:extLst>
          </p:cNvPr>
          <p:cNvSpPr txBox="1"/>
          <p:nvPr/>
        </p:nvSpPr>
        <p:spPr>
          <a:xfrm>
            <a:off x="2372558" y="3702802"/>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Hotspot</a:t>
            </a:r>
            <a:endParaRPr lang="zh-CN" altLang="en-US" b="1" dirty="0">
              <a:latin typeface="Calibri" panose="020F0502020204030204" pitchFamily="34" charset="0"/>
              <a:cs typeface="Calibri" panose="020F0502020204030204" pitchFamily="34" charset="0"/>
            </a:endParaRPr>
          </a:p>
        </p:txBody>
      </p:sp>
      <p:sp>
        <p:nvSpPr>
          <p:cNvPr id="1029" name="文本框 1028">
            <a:extLst>
              <a:ext uri="{FF2B5EF4-FFF2-40B4-BE49-F238E27FC236}">
                <a16:creationId xmlns:a16="http://schemas.microsoft.com/office/drawing/2014/main" id="{D7269205-B45F-3FB2-0A34-10FA05C4EE9A}"/>
              </a:ext>
            </a:extLst>
          </p:cNvPr>
          <p:cNvSpPr txBox="1"/>
          <p:nvPr/>
        </p:nvSpPr>
        <p:spPr>
          <a:xfrm>
            <a:off x="2275514" y="4238182"/>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Leaf</a:t>
            </a:r>
            <a:endParaRPr lang="zh-CN" altLang="en-US" b="1" dirty="0">
              <a:latin typeface="Calibri" panose="020F0502020204030204" pitchFamily="34" charset="0"/>
              <a:cs typeface="Calibri" panose="020F0502020204030204" pitchFamily="34" charset="0"/>
            </a:endParaRPr>
          </a:p>
        </p:txBody>
      </p:sp>
      <p:sp>
        <p:nvSpPr>
          <p:cNvPr id="1030" name="椭圆 1029">
            <a:extLst>
              <a:ext uri="{FF2B5EF4-FFF2-40B4-BE49-F238E27FC236}">
                <a16:creationId xmlns:a16="http://schemas.microsoft.com/office/drawing/2014/main" id="{8FD80EAD-CB51-D34B-91DE-CBABBA59DE25}"/>
              </a:ext>
            </a:extLst>
          </p:cNvPr>
          <p:cNvSpPr/>
          <p:nvPr/>
        </p:nvSpPr>
        <p:spPr>
          <a:xfrm rot="5400000">
            <a:off x="2226192" y="4181436"/>
            <a:ext cx="432000" cy="432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椭圆 1030">
            <a:extLst>
              <a:ext uri="{FF2B5EF4-FFF2-40B4-BE49-F238E27FC236}">
                <a16:creationId xmlns:a16="http://schemas.microsoft.com/office/drawing/2014/main" id="{FC3F923F-4365-8A1F-1E43-2FB17A43A2A1}"/>
              </a:ext>
            </a:extLst>
          </p:cNvPr>
          <p:cNvSpPr/>
          <p:nvPr/>
        </p:nvSpPr>
        <p:spPr>
          <a:xfrm rot="5232316">
            <a:off x="2237505" y="3651210"/>
            <a:ext cx="432000" cy="432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2" name="组合 1031">
            <a:extLst>
              <a:ext uri="{FF2B5EF4-FFF2-40B4-BE49-F238E27FC236}">
                <a16:creationId xmlns:a16="http://schemas.microsoft.com/office/drawing/2014/main" id="{AB78A964-FD86-115B-46CC-5E4D58083B80}"/>
              </a:ext>
            </a:extLst>
          </p:cNvPr>
          <p:cNvGrpSpPr/>
          <p:nvPr/>
        </p:nvGrpSpPr>
        <p:grpSpPr>
          <a:xfrm>
            <a:off x="2163315" y="2089329"/>
            <a:ext cx="1610930" cy="405388"/>
            <a:chOff x="1172916" y="800385"/>
            <a:chExt cx="1610930" cy="405388"/>
          </a:xfrm>
        </p:grpSpPr>
        <p:sp>
          <p:nvSpPr>
            <p:cNvPr id="1036" name="文本框 1035">
              <a:extLst>
                <a:ext uri="{FF2B5EF4-FFF2-40B4-BE49-F238E27FC236}">
                  <a16:creationId xmlns:a16="http://schemas.microsoft.com/office/drawing/2014/main" id="{4F57841F-D7A2-88A2-F0B9-3A4269B1F2B3}"/>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chemeClr val="accent1">
                      <a:lumMod val="75000"/>
                    </a:schemeClr>
                  </a:solidFill>
                  <a:latin typeface="Calibri" panose="020F0502020204030204" pitchFamily="34" charset="0"/>
                  <a:cs typeface="Calibri" panose="020F0502020204030204" pitchFamily="34" charset="0"/>
                </a:rPr>
                <a:t>Vulnerable flows</a:t>
              </a:r>
              <a:endParaRPr lang="zh-CN" altLang="en-US" sz="1600" b="1" dirty="0">
                <a:solidFill>
                  <a:schemeClr val="accent1">
                    <a:lumMod val="75000"/>
                  </a:schemeClr>
                </a:solidFill>
                <a:latin typeface="Calibri" panose="020F0502020204030204" pitchFamily="34" charset="0"/>
                <a:cs typeface="Calibri" panose="020F0502020204030204" pitchFamily="34" charset="0"/>
              </a:endParaRPr>
            </a:p>
          </p:txBody>
        </p:sp>
        <p:cxnSp>
          <p:nvCxnSpPr>
            <p:cNvPr id="1037" name="直接箭头连接符 1036">
              <a:extLst>
                <a:ext uri="{FF2B5EF4-FFF2-40B4-BE49-F238E27FC236}">
                  <a16:creationId xmlns:a16="http://schemas.microsoft.com/office/drawing/2014/main" id="{B957DF16-8519-A7E1-57FA-F2F41C2EA9E5}"/>
                </a:ext>
              </a:extLst>
            </p:cNvPr>
            <p:cNvCxnSpPr/>
            <p:nvPr/>
          </p:nvCxnSpPr>
          <p:spPr>
            <a:xfrm>
              <a:off x="1285115" y="1205773"/>
              <a:ext cx="1299152" cy="0"/>
            </a:xfrm>
            <a:prstGeom prst="straightConnector1">
              <a:avLst/>
            </a:prstGeom>
            <a:noFill/>
            <a:ln w="2540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1033" name="组合 1032">
            <a:extLst>
              <a:ext uri="{FF2B5EF4-FFF2-40B4-BE49-F238E27FC236}">
                <a16:creationId xmlns:a16="http://schemas.microsoft.com/office/drawing/2014/main" id="{0D808EF8-C8C3-3533-A792-36FEBAE9C9C4}"/>
              </a:ext>
            </a:extLst>
          </p:cNvPr>
          <p:cNvGrpSpPr/>
          <p:nvPr/>
        </p:nvGrpSpPr>
        <p:grpSpPr>
          <a:xfrm>
            <a:off x="2156336" y="2523667"/>
            <a:ext cx="1610930" cy="405815"/>
            <a:chOff x="1172916" y="800385"/>
            <a:chExt cx="1610930" cy="405815"/>
          </a:xfrm>
        </p:grpSpPr>
        <p:sp>
          <p:nvSpPr>
            <p:cNvPr id="1034" name="文本框 1033">
              <a:extLst>
                <a:ext uri="{FF2B5EF4-FFF2-40B4-BE49-F238E27FC236}">
                  <a16:creationId xmlns:a16="http://schemas.microsoft.com/office/drawing/2014/main" id="{0DA755F5-2008-41B6-3A1D-4F3B0419F98D}"/>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rgbClr val="E8774A"/>
                  </a:solidFill>
                  <a:latin typeface="Calibri" panose="020F0502020204030204" pitchFamily="34" charset="0"/>
                  <a:cs typeface="Calibri" panose="020F0502020204030204" pitchFamily="34" charset="0"/>
                </a:rPr>
                <a:t>Congested flows</a:t>
              </a:r>
              <a:endParaRPr lang="zh-CN" altLang="en-US" sz="1600" b="1" dirty="0">
                <a:solidFill>
                  <a:srgbClr val="E8774A"/>
                </a:solidFill>
                <a:latin typeface="Calibri" panose="020F0502020204030204" pitchFamily="34" charset="0"/>
                <a:cs typeface="Calibri" panose="020F0502020204030204" pitchFamily="34" charset="0"/>
              </a:endParaRPr>
            </a:p>
          </p:txBody>
        </p:sp>
        <p:cxnSp>
          <p:nvCxnSpPr>
            <p:cNvPr id="1035" name="直接箭头连接符 1034">
              <a:extLst>
                <a:ext uri="{FF2B5EF4-FFF2-40B4-BE49-F238E27FC236}">
                  <a16:creationId xmlns:a16="http://schemas.microsoft.com/office/drawing/2014/main" id="{E507B277-5B18-1AE6-A2BC-880EF9FF57D0}"/>
                </a:ext>
              </a:extLst>
            </p:cNvPr>
            <p:cNvCxnSpPr/>
            <p:nvPr/>
          </p:nvCxnSpPr>
          <p:spPr>
            <a:xfrm>
              <a:off x="1270571" y="1206200"/>
              <a:ext cx="1299152" cy="0"/>
            </a:xfrm>
            <a:prstGeom prst="straightConnector1">
              <a:avLst/>
            </a:prstGeom>
            <a:noFill/>
            <a:ln w="25400">
              <a:solidFill>
                <a:srgbClr val="E8774A"/>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1040" name="文本框 1039">
            <a:extLst>
              <a:ext uri="{FF2B5EF4-FFF2-40B4-BE49-F238E27FC236}">
                <a16:creationId xmlns:a16="http://schemas.microsoft.com/office/drawing/2014/main" id="{E1E93AF7-D0BE-E898-F027-3B0FE903CB0B}"/>
              </a:ext>
            </a:extLst>
          </p:cNvPr>
          <p:cNvSpPr txBox="1"/>
          <p:nvPr/>
        </p:nvSpPr>
        <p:spPr>
          <a:xfrm>
            <a:off x="6423520" y="5367080"/>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P5</a:t>
            </a:r>
            <a:endParaRPr lang="zh-CN" altLang="en-US" b="1" dirty="0">
              <a:latin typeface="Calibri" panose="020F0502020204030204" pitchFamily="34" charset="0"/>
              <a:cs typeface="Calibri" panose="020F0502020204030204" pitchFamily="34" charset="0"/>
            </a:endParaRPr>
          </a:p>
        </p:txBody>
      </p:sp>
      <p:sp>
        <p:nvSpPr>
          <p:cNvPr id="1041" name="任意多边形 81">
            <a:extLst>
              <a:ext uri="{FF2B5EF4-FFF2-40B4-BE49-F238E27FC236}">
                <a16:creationId xmlns:a16="http://schemas.microsoft.com/office/drawing/2014/main" id="{1C224A4E-6DB0-C894-8F38-D92D697B4608}"/>
              </a:ext>
            </a:extLst>
          </p:cNvPr>
          <p:cNvSpPr/>
          <p:nvPr/>
        </p:nvSpPr>
        <p:spPr>
          <a:xfrm>
            <a:off x="5378836" y="5220344"/>
            <a:ext cx="1532617"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3" name="矩形 1042">
            <a:extLst>
              <a:ext uri="{FF2B5EF4-FFF2-40B4-BE49-F238E27FC236}">
                <a16:creationId xmlns:a16="http://schemas.microsoft.com/office/drawing/2014/main" id="{1E6C0683-FEA3-2D97-C775-4FDEE9D52F9C}"/>
              </a:ext>
            </a:extLst>
          </p:cNvPr>
          <p:cNvSpPr/>
          <p:nvPr/>
        </p:nvSpPr>
        <p:spPr>
          <a:xfrm>
            <a:off x="4904498" y="2044772"/>
            <a:ext cx="478757" cy="400907"/>
          </a:xfrm>
          <a:prstGeom prst="rect">
            <a:avLst/>
          </a:prstGeom>
          <a:solidFill>
            <a:schemeClr val="accent1">
              <a:lumMod val="40000"/>
              <a:lumOff val="6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46" name="矩形 1045">
            <a:extLst>
              <a:ext uri="{FF2B5EF4-FFF2-40B4-BE49-F238E27FC236}">
                <a16:creationId xmlns:a16="http://schemas.microsoft.com/office/drawing/2014/main" id="{D76EE915-DE34-47F2-027D-2268CB86D900}"/>
              </a:ext>
            </a:extLst>
          </p:cNvPr>
          <p:cNvSpPr/>
          <p:nvPr/>
        </p:nvSpPr>
        <p:spPr>
          <a:xfrm>
            <a:off x="4904498" y="2677060"/>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矩形 1046">
            <a:extLst>
              <a:ext uri="{FF2B5EF4-FFF2-40B4-BE49-F238E27FC236}">
                <a16:creationId xmlns:a16="http://schemas.microsoft.com/office/drawing/2014/main" id="{FDDB3D2F-4B47-144A-9983-AEE9D7F63BF4}"/>
              </a:ext>
            </a:extLst>
          </p:cNvPr>
          <p:cNvSpPr/>
          <p:nvPr/>
        </p:nvSpPr>
        <p:spPr>
          <a:xfrm>
            <a:off x="4904498" y="3373172"/>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矩形 1047">
            <a:extLst>
              <a:ext uri="{FF2B5EF4-FFF2-40B4-BE49-F238E27FC236}">
                <a16:creationId xmlns:a16="http://schemas.microsoft.com/office/drawing/2014/main" id="{B6210E3D-77E3-2F1E-9486-4B6A6D27CBC3}"/>
              </a:ext>
            </a:extLst>
          </p:cNvPr>
          <p:cNvSpPr/>
          <p:nvPr/>
        </p:nvSpPr>
        <p:spPr>
          <a:xfrm>
            <a:off x="4904498" y="3963617"/>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矩形 1048">
            <a:extLst>
              <a:ext uri="{FF2B5EF4-FFF2-40B4-BE49-F238E27FC236}">
                <a16:creationId xmlns:a16="http://schemas.microsoft.com/office/drawing/2014/main" id="{F8F9224D-7659-DF13-910D-0AE29705F590}"/>
              </a:ext>
            </a:extLst>
          </p:cNvPr>
          <p:cNvSpPr/>
          <p:nvPr/>
        </p:nvSpPr>
        <p:spPr>
          <a:xfrm>
            <a:off x="4904498" y="4660486"/>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 name="矩形 1049">
            <a:extLst>
              <a:ext uri="{FF2B5EF4-FFF2-40B4-BE49-F238E27FC236}">
                <a16:creationId xmlns:a16="http://schemas.microsoft.com/office/drawing/2014/main" id="{05E2AD1C-36AC-F676-DE23-4DD4ECF7A9E5}"/>
              </a:ext>
            </a:extLst>
          </p:cNvPr>
          <p:cNvSpPr/>
          <p:nvPr/>
        </p:nvSpPr>
        <p:spPr>
          <a:xfrm>
            <a:off x="4904498" y="5250931"/>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7E8B7153-02F4-933F-F16F-85CE054FC156}"/>
              </a:ext>
            </a:extLst>
          </p:cNvPr>
          <p:cNvSpPr/>
          <p:nvPr/>
        </p:nvSpPr>
        <p:spPr>
          <a:xfrm rot="5232316">
            <a:off x="6569527" y="2456797"/>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6" name="组合 1025">
            <a:extLst>
              <a:ext uri="{FF2B5EF4-FFF2-40B4-BE49-F238E27FC236}">
                <a16:creationId xmlns:a16="http://schemas.microsoft.com/office/drawing/2014/main" id="{D6A5CEA1-D9B4-6D2D-CA7C-503B7A36E248}"/>
              </a:ext>
            </a:extLst>
          </p:cNvPr>
          <p:cNvGrpSpPr/>
          <p:nvPr/>
        </p:nvGrpSpPr>
        <p:grpSpPr>
          <a:xfrm>
            <a:off x="5253471" y="2156588"/>
            <a:ext cx="708914" cy="831240"/>
            <a:chOff x="5253471" y="2156588"/>
            <a:chExt cx="708914" cy="831240"/>
          </a:xfrm>
        </p:grpSpPr>
        <p:grpSp>
          <p:nvGrpSpPr>
            <p:cNvPr id="62" name="组合 61">
              <a:extLst>
                <a:ext uri="{FF2B5EF4-FFF2-40B4-BE49-F238E27FC236}">
                  <a16:creationId xmlns:a16="http://schemas.microsoft.com/office/drawing/2014/main" id="{C0251405-D25A-48D1-6E76-8CFA145F01D3}"/>
                </a:ext>
              </a:extLst>
            </p:cNvPr>
            <p:cNvGrpSpPr/>
            <p:nvPr/>
          </p:nvGrpSpPr>
          <p:grpSpPr>
            <a:xfrm>
              <a:off x="5553718" y="2327612"/>
              <a:ext cx="408667" cy="474123"/>
              <a:chOff x="5553718" y="2327612"/>
              <a:chExt cx="408667" cy="474123"/>
            </a:xfrm>
          </p:grpSpPr>
          <p:cxnSp>
            <p:nvCxnSpPr>
              <p:cNvPr id="1069" name="直接箭头连接符 1068">
                <a:extLst>
                  <a:ext uri="{FF2B5EF4-FFF2-40B4-BE49-F238E27FC236}">
                    <a16:creationId xmlns:a16="http://schemas.microsoft.com/office/drawing/2014/main" id="{96C794EA-62A4-7ED0-981E-B7EA33BE22D0}"/>
                  </a:ext>
                </a:extLst>
              </p:cNvPr>
              <p:cNvCxnSpPr>
                <a:cxnSpLocks/>
              </p:cNvCxnSpPr>
              <p:nvPr/>
            </p:nvCxnSpPr>
            <p:spPr>
              <a:xfrm flipH="1">
                <a:off x="5553718" y="2663958"/>
                <a:ext cx="375022" cy="13777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685608FC-D40D-28D3-9A04-7A58A5FBDE59}"/>
                  </a:ext>
                </a:extLst>
              </p:cNvPr>
              <p:cNvCxnSpPr>
                <a:cxnSpLocks/>
              </p:cNvCxnSpPr>
              <p:nvPr/>
            </p:nvCxnSpPr>
            <p:spPr>
              <a:xfrm flipH="1" flipV="1">
                <a:off x="5569102" y="2327612"/>
                <a:ext cx="393283" cy="12451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25" name="组合 1024">
              <a:extLst>
                <a:ext uri="{FF2B5EF4-FFF2-40B4-BE49-F238E27FC236}">
                  <a16:creationId xmlns:a16="http://schemas.microsoft.com/office/drawing/2014/main" id="{7AA912AB-64C2-9EEA-0036-DBA4EE6E91A5}"/>
                </a:ext>
              </a:extLst>
            </p:cNvPr>
            <p:cNvGrpSpPr/>
            <p:nvPr/>
          </p:nvGrpSpPr>
          <p:grpSpPr>
            <a:xfrm>
              <a:off x="5253471" y="2156588"/>
              <a:ext cx="216000" cy="831240"/>
              <a:chOff x="5253471" y="2156588"/>
              <a:chExt cx="216000" cy="831240"/>
            </a:xfrm>
          </p:grpSpPr>
          <p:sp>
            <p:nvSpPr>
              <p:cNvPr id="1051" name="椭圆 1050">
                <a:extLst>
                  <a:ext uri="{FF2B5EF4-FFF2-40B4-BE49-F238E27FC236}">
                    <a16:creationId xmlns:a16="http://schemas.microsoft.com/office/drawing/2014/main" id="{B6C8B001-A6A0-4C76-A5E6-239587885691}"/>
                  </a:ext>
                </a:extLst>
              </p:cNvPr>
              <p:cNvSpPr/>
              <p:nvPr/>
            </p:nvSpPr>
            <p:spPr>
              <a:xfrm rot="5232316">
                <a:off x="5253471" y="2771828"/>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344FAA02-CD15-5708-1224-80E739174857}"/>
                  </a:ext>
                </a:extLst>
              </p:cNvPr>
              <p:cNvSpPr/>
              <p:nvPr/>
            </p:nvSpPr>
            <p:spPr>
              <a:xfrm rot="5232316">
                <a:off x="5253471" y="2156588"/>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066" name="椭圆 1065">
            <a:extLst>
              <a:ext uri="{FF2B5EF4-FFF2-40B4-BE49-F238E27FC236}">
                <a16:creationId xmlns:a16="http://schemas.microsoft.com/office/drawing/2014/main" id="{E295FC5F-1EBC-701D-4A1B-3697642F9440}"/>
              </a:ext>
            </a:extLst>
          </p:cNvPr>
          <p:cNvSpPr/>
          <p:nvPr/>
        </p:nvSpPr>
        <p:spPr>
          <a:xfrm rot="5400000">
            <a:off x="8344354" y="3861441"/>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72" name="文本框 1071">
            <a:extLst>
              <a:ext uri="{FF2B5EF4-FFF2-40B4-BE49-F238E27FC236}">
                <a16:creationId xmlns:a16="http://schemas.microsoft.com/office/drawing/2014/main" id="{49E07C4F-509E-C1B5-9B00-80797E7122B5}"/>
              </a:ext>
            </a:extLst>
          </p:cNvPr>
          <p:cNvSpPr txBox="1"/>
          <p:nvPr/>
        </p:nvSpPr>
        <p:spPr>
          <a:xfrm>
            <a:off x="4340492" y="1593732"/>
            <a:ext cx="1667444" cy="400110"/>
          </a:xfrm>
          <a:prstGeom prst="rect">
            <a:avLst/>
          </a:prstGeom>
          <a:noFill/>
        </p:spPr>
        <p:txBody>
          <a:bodyPr wrap="none" rtlCol="0">
            <a:spAutoFit/>
          </a:bodyPr>
          <a:lstStyle/>
          <a:p>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HOL Blocking!</a:t>
            </a:r>
            <a:endParaRPr lang="zh-CN" altLang="en-US" sz="2000" b="1"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8747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4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5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5"/>
                                        </p:tgtEl>
                                        <p:attrNameLst>
                                          <p:attrName>style.visibility</p:attrName>
                                        </p:attrNameLst>
                                      </p:cBhvr>
                                      <p:to>
                                        <p:strVal val="visible"/>
                                      </p:to>
                                    </p:set>
                                  </p:childTnLst>
                                </p:cTn>
                              </p:par>
                            </p:childTnLst>
                          </p:cTn>
                        </p:par>
                        <p:par>
                          <p:cTn id="13" fill="hold">
                            <p:stCondLst>
                              <p:cond delay="0"/>
                            </p:stCondLst>
                            <p:childTnLst>
                              <p:par>
                                <p:cTn id="14" presetID="22" presetClass="entr" presetSubtype="2" fill="hold" nodeType="after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wipe(right)">
                                      <p:cBhvr>
                                        <p:cTn id="16" dur="100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64"/>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06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 grpId="0" animBg="1"/>
      <p:bldP spid="1059" grpId="0" animBg="1"/>
      <p:bldP spid="1043" grpId="0" animBg="1"/>
      <p:bldP spid="35" grpId="0" animBg="1"/>
      <p:bldP spid="1066" grpId="0" animBg="1"/>
      <p:bldP spid="107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CE8E4E-B07B-EFAD-EEFD-235E5318753C}"/>
            </a:ext>
          </a:extLst>
        </p:cNvPr>
        <p:cNvGrpSpPr/>
        <p:nvPr/>
      </p:nvGrpSpPr>
      <p:grpSpPr>
        <a:xfrm>
          <a:off x="0" y="0"/>
          <a:ext cx="0" cy="0"/>
          <a:chOff x="0" y="0"/>
          <a:chExt cx="0" cy="0"/>
        </a:xfrm>
      </p:grpSpPr>
      <p:sp>
        <p:nvSpPr>
          <p:cNvPr id="34" name="矩形 33">
            <a:extLst>
              <a:ext uri="{FF2B5EF4-FFF2-40B4-BE49-F238E27FC236}">
                <a16:creationId xmlns:a16="http://schemas.microsoft.com/office/drawing/2014/main" id="{A4C12620-84CB-EBD5-4CBC-BA152C448CBA}"/>
              </a:ext>
            </a:extLst>
          </p:cNvPr>
          <p:cNvSpPr/>
          <p:nvPr/>
        </p:nvSpPr>
        <p:spPr>
          <a:xfrm>
            <a:off x="6173614" y="2320940"/>
            <a:ext cx="540000" cy="4500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45" name="组合 1044">
            <a:extLst>
              <a:ext uri="{FF2B5EF4-FFF2-40B4-BE49-F238E27FC236}">
                <a16:creationId xmlns:a16="http://schemas.microsoft.com/office/drawing/2014/main" id="{B3E45CD3-4F85-E79A-6E3B-AC05B7F323D8}"/>
              </a:ext>
            </a:extLst>
          </p:cNvPr>
          <p:cNvGrpSpPr/>
          <p:nvPr/>
        </p:nvGrpSpPr>
        <p:grpSpPr>
          <a:xfrm>
            <a:off x="6173662" y="2320940"/>
            <a:ext cx="611865" cy="450000"/>
            <a:chOff x="6173662" y="2320940"/>
            <a:chExt cx="611865" cy="450000"/>
          </a:xfrm>
        </p:grpSpPr>
        <p:sp>
          <p:nvSpPr>
            <p:cNvPr id="1059" name="矩形 1058">
              <a:extLst>
                <a:ext uri="{FF2B5EF4-FFF2-40B4-BE49-F238E27FC236}">
                  <a16:creationId xmlns:a16="http://schemas.microsoft.com/office/drawing/2014/main" id="{3EB97701-70C4-8623-BC11-E6D65629F14A}"/>
                </a:ext>
              </a:extLst>
            </p:cNvPr>
            <p:cNvSpPr/>
            <p:nvPr/>
          </p:nvSpPr>
          <p:spPr>
            <a:xfrm>
              <a:off x="6173662" y="2320940"/>
              <a:ext cx="540000" cy="450000"/>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D511E300-CAD7-BBEB-38CE-C7A09CA0659B}"/>
                </a:ext>
              </a:extLst>
            </p:cNvPr>
            <p:cNvSpPr/>
            <p:nvPr/>
          </p:nvSpPr>
          <p:spPr>
            <a:xfrm rot="5232316">
              <a:off x="6569527" y="2456797"/>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a:extLst>
              <a:ext uri="{FF2B5EF4-FFF2-40B4-BE49-F238E27FC236}">
                <a16:creationId xmlns:a16="http://schemas.microsoft.com/office/drawing/2014/main" id="{D11FDEAE-2CB2-9F1B-3D96-CBFBA0B645C3}"/>
              </a:ext>
            </a:extLst>
          </p:cNvPr>
          <p:cNvSpPr/>
          <p:nvPr/>
        </p:nvSpPr>
        <p:spPr>
          <a:xfrm>
            <a:off x="6173167" y="3654697"/>
            <a:ext cx="540000" cy="4500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DE5A6DE7-0F49-01A2-7637-FA4C984F1FDC}"/>
              </a:ext>
            </a:extLst>
          </p:cNvPr>
          <p:cNvSpPr/>
          <p:nvPr/>
        </p:nvSpPr>
        <p:spPr>
          <a:xfrm>
            <a:off x="6199175" y="4935267"/>
            <a:ext cx="540000" cy="489572"/>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3" name="矩形 1072">
            <a:extLst>
              <a:ext uri="{FF2B5EF4-FFF2-40B4-BE49-F238E27FC236}">
                <a16:creationId xmlns:a16="http://schemas.microsoft.com/office/drawing/2014/main" id="{F65805DE-9A1F-0277-BAA0-B05FCD721845}"/>
              </a:ext>
            </a:extLst>
          </p:cNvPr>
          <p:cNvSpPr/>
          <p:nvPr/>
        </p:nvSpPr>
        <p:spPr>
          <a:xfrm>
            <a:off x="4904498" y="2046079"/>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CCCA554D-4A27-2166-F4F4-D20F30E4525D}"/>
              </a:ext>
            </a:extLst>
          </p:cNvPr>
          <p:cNvSpPr/>
          <p:nvPr/>
        </p:nvSpPr>
        <p:spPr>
          <a:xfrm>
            <a:off x="7927924" y="3631304"/>
            <a:ext cx="540000" cy="4500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a:extLst>
              <a:ext uri="{FF2B5EF4-FFF2-40B4-BE49-F238E27FC236}">
                <a16:creationId xmlns:a16="http://schemas.microsoft.com/office/drawing/2014/main" id="{5F21C745-C861-B9EF-6BBA-79CE55BCC39C}"/>
              </a:ext>
            </a:extLst>
          </p:cNvPr>
          <p:cNvSpPr>
            <a:spLocks noGrp="1"/>
          </p:cNvSpPr>
          <p:nvPr>
            <p:ph type="sldNum" sz="quarter" idx="12"/>
          </p:nvPr>
        </p:nvSpPr>
        <p:spPr/>
        <p:txBody>
          <a:bodyPr/>
          <a:lstStyle/>
          <a:p>
            <a:fld id="{49AE70B2-8BF9-45C0-BB95-33D1B9D3A854}" type="slidenum">
              <a:rPr lang="zh-CN" altLang="en-US" smtClean="0"/>
              <a:t>22</a:t>
            </a:fld>
            <a:endParaRPr lang="zh-CN" altLang="en-US" dirty="0"/>
          </a:p>
        </p:txBody>
      </p:sp>
      <p:sp>
        <p:nvSpPr>
          <p:cNvPr id="5" name="标题 4">
            <a:extLst>
              <a:ext uri="{FF2B5EF4-FFF2-40B4-BE49-F238E27FC236}">
                <a16:creationId xmlns:a16="http://schemas.microsoft.com/office/drawing/2014/main" id="{D72F6BE3-F30A-0C68-C738-74912027BCD5}"/>
              </a:ext>
            </a:extLst>
          </p:cNvPr>
          <p:cNvSpPr>
            <a:spLocks noGrp="1"/>
          </p:cNvSpPr>
          <p:nvPr>
            <p:ph type="title"/>
          </p:nvPr>
        </p:nvSpPr>
        <p:spPr/>
        <p:txBody>
          <a:bodyPr>
            <a:normAutofit/>
          </a:bodyPr>
          <a:lstStyle/>
          <a:p>
            <a:r>
              <a:rPr lang="en-US" altLang="zh-CN" dirty="0">
                <a:solidFill>
                  <a:srgbClr val="000000"/>
                </a:solidFill>
                <a:cs typeface="Arial" panose="020B0604020202020204"/>
              </a:rPr>
              <a:t>Pyrrha Design: Distributed Congestion Root Election</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cxnSp>
        <p:nvCxnSpPr>
          <p:cNvPr id="2" name="直接连接符 1">
            <a:extLst>
              <a:ext uri="{FF2B5EF4-FFF2-40B4-BE49-F238E27FC236}">
                <a16:creationId xmlns:a16="http://schemas.microsoft.com/office/drawing/2014/main" id="{8E9E9D11-A382-F8E2-3B70-01B18762C354}"/>
              </a:ext>
            </a:extLst>
          </p:cNvPr>
          <p:cNvCxnSpPr/>
          <p:nvPr/>
        </p:nvCxnSpPr>
        <p:spPr>
          <a:xfrm flipH="1" flipV="1">
            <a:off x="6730293" y="2555822"/>
            <a:ext cx="1183929" cy="1312836"/>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0689D0B3-D263-6029-A255-7E38C3415B0F}"/>
              </a:ext>
            </a:extLst>
          </p:cNvPr>
          <p:cNvCxnSpPr>
            <a:cxnSpLocks/>
          </p:cNvCxnSpPr>
          <p:nvPr/>
        </p:nvCxnSpPr>
        <p:spPr>
          <a:xfrm>
            <a:off x="6716590" y="3864258"/>
            <a:ext cx="1197632" cy="4400"/>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ADCE33C1-3E53-176F-42C5-2B2005089639}"/>
              </a:ext>
            </a:extLst>
          </p:cNvPr>
          <p:cNvCxnSpPr/>
          <p:nvPr/>
        </p:nvCxnSpPr>
        <p:spPr>
          <a:xfrm flipV="1">
            <a:off x="6730293" y="3868658"/>
            <a:ext cx="1183929" cy="1302409"/>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92A4D5D9-AFD8-8D1F-1CF1-BE76D69E2E4B}"/>
              </a:ext>
            </a:extLst>
          </p:cNvPr>
          <p:cNvCxnSpPr>
            <a:cxnSpLocks/>
          </p:cNvCxnSpPr>
          <p:nvPr/>
        </p:nvCxnSpPr>
        <p:spPr>
          <a:xfrm flipH="1" flipV="1">
            <a:off x="5364455" y="2256030"/>
            <a:ext cx="825838" cy="29979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9EC4E76F-4362-655B-DF64-A6F971F0B041}"/>
              </a:ext>
            </a:extLst>
          </p:cNvPr>
          <p:cNvCxnSpPr/>
          <p:nvPr/>
        </p:nvCxnSpPr>
        <p:spPr>
          <a:xfrm flipH="1">
            <a:off x="5361472" y="2555824"/>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 name="椭圆 31">
            <a:extLst>
              <a:ext uri="{FF2B5EF4-FFF2-40B4-BE49-F238E27FC236}">
                <a16:creationId xmlns:a16="http://schemas.microsoft.com/office/drawing/2014/main" id="{4B1FEA22-890F-443D-7FED-F952F29EBFF9}"/>
              </a:ext>
            </a:extLst>
          </p:cNvPr>
          <p:cNvSpPr/>
          <p:nvPr/>
        </p:nvSpPr>
        <p:spPr>
          <a:xfrm rot="5232316">
            <a:off x="8362355" y="3657750"/>
            <a:ext cx="180000" cy="18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11">
            <a:extLst>
              <a:ext uri="{FF2B5EF4-FFF2-40B4-BE49-F238E27FC236}">
                <a16:creationId xmlns:a16="http://schemas.microsoft.com/office/drawing/2014/main" id="{6E92FA3E-1E14-B5C7-251D-C527DB0FF62C}"/>
              </a:ext>
            </a:extLst>
          </p:cNvPr>
          <p:cNvSpPr/>
          <p:nvPr/>
        </p:nvSpPr>
        <p:spPr>
          <a:xfrm>
            <a:off x="7074321" y="2720623"/>
            <a:ext cx="1745830" cy="1039484"/>
          </a:xfrm>
          <a:custGeom>
            <a:avLst/>
            <a:gdLst>
              <a:gd name="connsiteX0" fmla="*/ 0 w 1743075"/>
              <a:gd name="connsiteY0" fmla="*/ 0 h 1081616"/>
              <a:gd name="connsiteX1" fmla="*/ 809625 w 1743075"/>
              <a:gd name="connsiteY1" fmla="*/ 933450 h 1081616"/>
              <a:gd name="connsiteX2" fmla="*/ 1743075 w 1743075"/>
              <a:gd name="connsiteY2" fmla="*/ 1066800 h 1081616"/>
            </a:gdLst>
            <a:ahLst/>
            <a:cxnLst>
              <a:cxn ang="0">
                <a:pos x="connsiteX0" y="connsiteY0"/>
              </a:cxn>
              <a:cxn ang="0">
                <a:pos x="connsiteX1" y="connsiteY1"/>
              </a:cxn>
              <a:cxn ang="0">
                <a:pos x="connsiteX2" y="connsiteY2"/>
              </a:cxn>
            </a:cxnLst>
            <a:rect l="l" t="t" r="r" b="b"/>
            <a:pathLst>
              <a:path w="1743075" h="1081616">
                <a:moveTo>
                  <a:pt x="0" y="0"/>
                </a:moveTo>
                <a:cubicBezTo>
                  <a:pt x="259556" y="377825"/>
                  <a:pt x="519113" y="755650"/>
                  <a:pt x="809625" y="933450"/>
                </a:cubicBezTo>
                <a:cubicBezTo>
                  <a:pt x="1100137" y="1111250"/>
                  <a:pt x="1421606" y="1089025"/>
                  <a:pt x="1743075" y="1066800"/>
                </a:cubicBezTo>
              </a:path>
            </a:pathLst>
          </a:cu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12">
            <a:extLst>
              <a:ext uri="{FF2B5EF4-FFF2-40B4-BE49-F238E27FC236}">
                <a16:creationId xmlns:a16="http://schemas.microsoft.com/office/drawing/2014/main" id="{356D8E8C-E39B-7E08-E132-062EE75DFCCB}"/>
              </a:ext>
            </a:extLst>
          </p:cNvPr>
          <p:cNvSpPr/>
          <p:nvPr/>
        </p:nvSpPr>
        <p:spPr>
          <a:xfrm>
            <a:off x="6962130" y="2936577"/>
            <a:ext cx="1858020" cy="987997"/>
          </a:xfrm>
          <a:custGeom>
            <a:avLst/>
            <a:gdLst>
              <a:gd name="connsiteX0" fmla="*/ 0 w 1971675"/>
              <a:gd name="connsiteY0" fmla="*/ 0 h 1184445"/>
              <a:gd name="connsiteX1" fmla="*/ 933450 w 1971675"/>
              <a:gd name="connsiteY1" fmla="*/ 1038225 h 1184445"/>
              <a:gd name="connsiteX2" fmla="*/ 1971675 w 1971675"/>
              <a:gd name="connsiteY2" fmla="*/ 1152525 h 1184445"/>
            </a:gdLst>
            <a:ahLst/>
            <a:cxnLst>
              <a:cxn ang="0">
                <a:pos x="connsiteX0" y="connsiteY0"/>
              </a:cxn>
              <a:cxn ang="0">
                <a:pos x="connsiteX1" y="connsiteY1"/>
              </a:cxn>
              <a:cxn ang="0">
                <a:pos x="connsiteX2" y="connsiteY2"/>
              </a:cxn>
            </a:cxnLst>
            <a:rect l="l" t="t" r="r" b="b"/>
            <a:pathLst>
              <a:path w="1971675" h="1184445">
                <a:moveTo>
                  <a:pt x="0" y="0"/>
                </a:moveTo>
                <a:cubicBezTo>
                  <a:pt x="302419" y="423069"/>
                  <a:pt x="604838" y="846138"/>
                  <a:pt x="933450" y="1038225"/>
                </a:cubicBezTo>
                <a:cubicBezTo>
                  <a:pt x="1262063" y="1230313"/>
                  <a:pt x="1616869" y="1191419"/>
                  <a:pt x="1971675" y="1152525"/>
                </a:cubicBezTo>
              </a:path>
            </a:pathLst>
          </a:custGeom>
          <a:ln w="1905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2" name="直接箭头连接符 41">
            <a:extLst>
              <a:ext uri="{FF2B5EF4-FFF2-40B4-BE49-F238E27FC236}">
                <a16:creationId xmlns:a16="http://schemas.microsoft.com/office/drawing/2014/main" id="{C2EC30C6-3B5C-C5F1-E0E7-021E8352DF1C}"/>
              </a:ext>
            </a:extLst>
          </p:cNvPr>
          <p:cNvCxnSpPr/>
          <p:nvPr/>
        </p:nvCxnSpPr>
        <p:spPr>
          <a:xfrm flipV="1">
            <a:off x="6908870" y="3966820"/>
            <a:ext cx="1911280" cy="21822"/>
          </a:xfrm>
          <a:prstGeom prst="straightConnector1">
            <a:avLst/>
          </a:pr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cxnSp>
      <p:sp>
        <p:nvSpPr>
          <p:cNvPr id="43" name="任意多边形 14">
            <a:extLst>
              <a:ext uri="{FF2B5EF4-FFF2-40B4-BE49-F238E27FC236}">
                <a16:creationId xmlns:a16="http://schemas.microsoft.com/office/drawing/2014/main" id="{4F8BB39A-33A1-23F0-249C-1ABF9DE068D8}"/>
              </a:ext>
            </a:extLst>
          </p:cNvPr>
          <p:cNvSpPr/>
          <p:nvPr/>
        </p:nvSpPr>
        <p:spPr>
          <a:xfrm>
            <a:off x="7124700" y="4027109"/>
            <a:ext cx="1688371" cy="860676"/>
          </a:xfrm>
          <a:custGeom>
            <a:avLst/>
            <a:gdLst>
              <a:gd name="connsiteX0" fmla="*/ 0 w 1762125"/>
              <a:gd name="connsiteY0" fmla="*/ 1024832 h 1024832"/>
              <a:gd name="connsiteX1" fmla="*/ 771525 w 1762125"/>
              <a:gd name="connsiteY1" fmla="*/ 139007 h 1024832"/>
              <a:gd name="connsiteX2" fmla="*/ 1762125 w 1762125"/>
              <a:gd name="connsiteY2" fmla="*/ 15182 h 1024832"/>
            </a:gdLst>
            <a:ahLst/>
            <a:cxnLst>
              <a:cxn ang="0">
                <a:pos x="connsiteX0" y="connsiteY0"/>
              </a:cxn>
              <a:cxn ang="0">
                <a:pos x="connsiteX1" y="connsiteY1"/>
              </a:cxn>
              <a:cxn ang="0">
                <a:pos x="connsiteX2" y="connsiteY2"/>
              </a:cxn>
            </a:cxnLst>
            <a:rect l="l" t="t" r="r" b="b"/>
            <a:pathLst>
              <a:path w="1762125" h="1024832">
                <a:moveTo>
                  <a:pt x="0" y="1024832"/>
                </a:moveTo>
                <a:cubicBezTo>
                  <a:pt x="238919" y="666057"/>
                  <a:pt x="477838" y="307282"/>
                  <a:pt x="771525" y="139007"/>
                </a:cubicBezTo>
                <a:cubicBezTo>
                  <a:pt x="1065213" y="-29268"/>
                  <a:pt x="1413669" y="-7043"/>
                  <a:pt x="1762125" y="15182"/>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47" name="文本框 46">
            <a:extLst>
              <a:ext uri="{FF2B5EF4-FFF2-40B4-BE49-F238E27FC236}">
                <a16:creationId xmlns:a16="http://schemas.microsoft.com/office/drawing/2014/main" id="{09F05299-CA19-C8F4-04ED-D62059BDFD92}"/>
              </a:ext>
            </a:extLst>
          </p:cNvPr>
          <p:cNvSpPr txBox="1"/>
          <p:nvPr/>
        </p:nvSpPr>
        <p:spPr>
          <a:xfrm>
            <a:off x="6484818" y="2695177"/>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P3</a:t>
            </a:r>
            <a:endParaRPr lang="zh-CN" altLang="en-US" b="1" dirty="0">
              <a:latin typeface="Calibri" panose="020F0502020204030204" pitchFamily="34" charset="0"/>
              <a:cs typeface="Calibri" panose="020F0502020204030204" pitchFamily="34" charset="0"/>
            </a:endParaRPr>
          </a:p>
        </p:txBody>
      </p:sp>
      <p:sp>
        <p:nvSpPr>
          <p:cNvPr id="48" name="文本框 47">
            <a:extLst>
              <a:ext uri="{FF2B5EF4-FFF2-40B4-BE49-F238E27FC236}">
                <a16:creationId xmlns:a16="http://schemas.microsoft.com/office/drawing/2014/main" id="{CD66BF48-4327-6694-E394-DED20737DB88}"/>
              </a:ext>
            </a:extLst>
          </p:cNvPr>
          <p:cNvSpPr txBox="1"/>
          <p:nvPr/>
        </p:nvSpPr>
        <p:spPr>
          <a:xfrm>
            <a:off x="6469175" y="4039809"/>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P4</a:t>
            </a:r>
            <a:endParaRPr lang="zh-CN" altLang="en-US" b="1" dirty="0">
              <a:latin typeface="Calibri" panose="020F0502020204030204" pitchFamily="34" charset="0"/>
              <a:cs typeface="Calibri" panose="020F0502020204030204" pitchFamily="34" charset="0"/>
            </a:endParaRPr>
          </a:p>
        </p:txBody>
      </p:sp>
      <p:sp>
        <p:nvSpPr>
          <p:cNvPr id="49" name="文本框 48">
            <a:extLst>
              <a:ext uri="{FF2B5EF4-FFF2-40B4-BE49-F238E27FC236}">
                <a16:creationId xmlns:a16="http://schemas.microsoft.com/office/drawing/2014/main" id="{8E0F93A8-E611-AE8F-A924-06A89B80BACF}"/>
              </a:ext>
            </a:extLst>
          </p:cNvPr>
          <p:cNvSpPr txBox="1"/>
          <p:nvPr/>
        </p:nvSpPr>
        <p:spPr>
          <a:xfrm>
            <a:off x="8429098" y="3430575"/>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P1</a:t>
            </a:r>
            <a:endParaRPr lang="zh-CN" altLang="en-US" b="1" dirty="0">
              <a:latin typeface="Calibri" panose="020F0502020204030204" pitchFamily="34" charset="0"/>
              <a:cs typeface="Calibri" panose="020F0502020204030204" pitchFamily="34" charset="0"/>
            </a:endParaRPr>
          </a:p>
        </p:txBody>
      </p:sp>
      <p:sp>
        <p:nvSpPr>
          <p:cNvPr id="50" name="文本框 49">
            <a:extLst>
              <a:ext uri="{FF2B5EF4-FFF2-40B4-BE49-F238E27FC236}">
                <a16:creationId xmlns:a16="http://schemas.microsoft.com/office/drawing/2014/main" id="{1B914434-7DF6-6CCD-88D4-493D5A26C603}"/>
              </a:ext>
            </a:extLst>
          </p:cNvPr>
          <p:cNvSpPr txBox="1"/>
          <p:nvPr/>
        </p:nvSpPr>
        <p:spPr>
          <a:xfrm>
            <a:off x="8429098" y="4003598"/>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P2</a:t>
            </a:r>
            <a:endParaRPr lang="zh-CN" altLang="en-US" b="1" dirty="0">
              <a:latin typeface="Calibri" panose="020F0502020204030204" pitchFamily="34" charset="0"/>
              <a:cs typeface="Calibri" panose="020F0502020204030204" pitchFamily="34" charset="0"/>
            </a:endParaRPr>
          </a:p>
        </p:txBody>
      </p:sp>
      <p:sp>
        <p:nvSpPr>
          <p:cNvPr id="63" name="圆角矩形 125">
            <a:extLst>
              <a:ext uri="{FF2B5EF4-FFF2-40B4-BE49-F238E27FC236}">
                <a16:creationId xmlns:a16="http://schemas.microsoft.com/office/drawing/2014/main" id="{FF4145B0-719C-0912-675F-88424308023F}"/>
              </a:ext>
            </a:extLst>
          </p:cNvPr>
          <p:cNvSpPr/>
          <p:nvPr/>
        </p:nvSpPr>
        <p:spPr>
          <a:xfrm>
            <a:off x="2066733" y="1954846"/>
            <a:ext cx="1684623" cy="2759549"/>
          </a:xfrm>
          <a:prstGeom prst="roundRect">
            <a:avLst/>
          </a:prstGeom>
          <a:solidFill>
            <a:schemeClr val="bg1">
              <a:lumMod val="95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7" name="组合 1026">
            <a:extLst>
              <a:ext uri="{FF2B5EF4-FFF2-40B4-BE49-F238E27FC236}">
                <a16:creationId xmlns:a16="http://schemas.microsoft.com/office/drawing/2014/main" id="{A0E554E7-AFA2-4DBB-D6C1-3549A7A0762C}"/>
              </a:ext>
            </a:extLst>
          </p:cNvPr>
          <p:cNvGrpSpPr/>
          <p:nvPr/>
        </p:nvGrpSpPr>
        <p:grpSpPr>
          <a:xfrm>
            <a:off x="2227230" y="3130722"/>
            <a:ext cx="1448358" cy="432000"/>
            <a:chOff x="1602278" y="506840"/>
            <a:chExt cx="1448358" cy="432000"/>
          </a:xfrm>
        </p:grpSpPr>
        <p:sp>
          <p:nvSpPr>
            <p:cNvPr id="1038" name="椭圆 1037">
              <a:extLst>
                <a:ext uri="{FF2B5EF4-FFF2-40B4-BE49-F238E27FC236}">
                  <a16:creationId xmlns:a16="http://schemas.microsoft.com/office/drawing/2014/main" id="{9EC919BC-86AD-3EB4-30A2-B8B463769799}"/>
                </a:ext>
              </a:extLst>
            </p:cNvPr>
            <p:cNvSpPr/>
            <p:nvPr/>
          </p:nvSpPr>
          <p:spPr>
            <a:xfrm rot="5400000">
              <a:off x="1602278" y="506840"/>
              <a:ext cx="432000" cy="43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文本框 1038">
              <a:extLst>
                <a:ext uri="{FF2B5EF4-FFF2-40B4-BE49-F238E27FC236}">
                  <a16:creationId xmlns:a16="http://schemas.microsoft.com/office/drawing/2014/main" id="{4F11A8B2-E7BD-3D75-2CB3-00E2EE832C8B}"/>
                </a:ext>
              </a:extLst>
            </p:cNvPr>
            <p:cNvSpPr txBox="1"/>
            <p:nvPr/>
          </p:nvSpPr>
          <p:spPr>
            <a:xfrm>
              <a:off x="1747606" y="529787"/>
              <a:ext cx="1303030"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Root</a:t>
              </a:r>
              <a:endParaRPr lang="zh-CN" altLang="en-US" sz="1600" b="1" dirty="0">
                <a:latin typeface="Calibri" panose="020F0502020204030204" pitchFamily="34" charset="0"/>
                <a:cs typeface="Calibri" panose="020F0502020204030204" pitchFamily="34" charset="0"/>
              </a:endParaRPr>
            </a:p>
          </p:txBody>
        </p:sp>
      </p:grpSp>
      <p:sp>
        <p:nvSpPr>
          <p:cNvPr id="1028" name="文本框 1027">
            <a:extLst>
              <a:ext uri="{FF2B5EF4-FFF2-40B4-BE49-F238E27FC236}">
                <a16:creationId xmlns:a16="http://schemas.microsoft.com/office/drawing/2014/main" id="{0BF82852-4880-C4CD-D1E0-9412ADF7AB76}"/>
              </a:ext>
            </a:extLst>
          </p:cNvPr>
          <p:cNvSpPr txBox="1"/>
          <p:nvPr/>
        </p:nvSpPr>
        <p:spPr>
          <a:xfrm>
            <a:off x="2372558" y="3702802"/>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Hotspot</a:t>
            </a:r>
            <a:endParaRPr lang="zh-CN" altLang="en-US" b="1" dirty="0">
              <a:latin typeface="Calibri" panose="020F0502020204030204" pitchFamily="34" charset="0"/>
              <a:cs typeface="Calibri" panose="020F0502020204030204" pitchFamily="34" charset="0"/>
            </a:endParaRPr>
          </a:p>
        </p:txBody>
      </p:sp>
      <p:sp>
        <p:nvSpPr>
          <p:cNvPr id="1029" name="文本框 1028">
            <a:extLst>
              <a:ext uri="{FF2B5EF4-FFF2-40B4-BE49-F238E27FC236}">
                <a16:creationId xmlns:a16="http://schemas.microsoft.com/office/drawing/2014/main" id="{B482620A-0F50-DDE5-B42C-72C11C224627}"/>
              </a:ext>
            </a:extLst>
          </p:cNvPr>
          <p:cNvSpPr txBox="1"/>
          <p:nvPr/>
        </p:nvSpPr>
        <p:spPr>
          <a:xfrm>
            <a:off x="2275514" y="4238182"/>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Leaf</a:t>
            </a:r>
            <a:endParaRPr lang="zh-CN" altLang="en-US" b="1" dirty="0">
              <a:latin typeface="Calibri" panose="020F0502020204030204" pitchFamily="34" charset="0"/>
              <a:cs typeface="Calibri" panose="020F0502020204030204" pitchFamily="34" charset="0"/>
            </a:endParaRPr>
          </a:p>
        </p:txBody>
      </p:sp>
      <p:sp>
        <p:nvSpPr>
          <p:cNvPr id="1030" name="椭圆 1029">
            <a:extLst>
              <a:ext uri="{FF2B5EF4-FFF2-40B4-BE49-F238E27FC236}">
                <a16:creationId xmlns:a16="http://schemas.microsoft.com/office/drawing/2014/main" id="{79D42D43-E0BD-6365-0C2D-094BC53B3A15}"/>
              </a:ext>
            </a:extLst>
          </p:cNvPr>
          <p:cNvSpPr/>
          <p:nvPr/>
        </p:nvSpPr>
        <p:spPr>
          <a:xfrm rot="5400000">
            <a:off x="2226192" y="4181436"/>
            <a:ext cx="432000" cy="432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椭圆 1030">
            <a:extLst>
              <a:ext uri="{FF2B5EF4-FFF2-40B4-BE49-F238E27FC236}">
                <a16:creationId xmlns:a16="http://schemas.microsoft.com/office/drawing/2014/main" id="{5BB1F3DD-01CC-17F8-73C7-C654496930D1}"/>
              </a:ext>
            </a:extLst>
          </p:cNvPr>
          <p:cNvSpPr/>
          <p:nvPr/>
        </p:nvSpPr>
        <p:spPr>
          <a:xfrm rot="5232316">
            <a:off x="2237505" y="3651210"/>
            <a:ext cx="432000" cy="432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2" name="组合 1031">
            <a:extLst>
              <a:ext uri="{FF2B5EF4-FFF2-40B4-BE49-F238E27FC236}">
                <a16:creationId xmlns:a16="http://schemas.microsoft.com/office/drawing/2014/main" id="{D9EF84B3-3EBA-AADE-FE80-61AB2EE7DD76}"/>
              </a:ext>
            </a:extLst>
          </p:cNvPr>
          <p:cNvGrpSpPr/>
          <p:nvPr/>
        </p:nvGrpSpPr>
        <p:grpSpPr>
          <a:xfrm>
            <a:off x="2163315" y="2089329"/>
            <a:ext cx="1610930" cy="405388"/>
            <a:chOff x="1172916" y="800385"/>
            <a:chExt cx="1610930" cy="405388"/>
          </a:xfrm>
        </p:grpSpPr>
        <p:sp>
          <p:nvSpPr>
            <p:cNvPr id="1036" name="文本框 1035">
              <a:extLst>
                <a:ext uri="{FF2B5EF4-FFF2-40B4-BE49-F238E27FC236}">
                  <a16:creationId xmlns:a16="http://schemas.microsoft.com/office/drawing/2014/main" id="{21D5BC1D-BD6E-BF37-F249-DCC0BA4FA564}"/>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chemeClr val="accent1">
                      <a:lumMod val="75000"/>
                    </a:schemeClr>
                  </a:solidFill>
                  <a:latin typeface="Calibri" panose="020F0502020204030204" pitchFamily="34" charset="0"/>
                  <a:cs typeface="Calibri" panose="020F0502020204030204" pitchFamily="34" charset="0"/>
                </a:rPr>
                <a:t>Vulnerable flows</a:t>
              </a:r>
              <a:endParaRPr lang="zh-CN" altLang="en-US" sz="1600" b="1" dirty="0">
                <a:solidFill>
                  <a:schemeClr val="accent1">
                    <a:lumMod val="75000"/>
                  </a:schemeClr>
                </a:solidFill>
                <a:latin typeface="Calibri" panose="020F0502020204030204" pitchFamily="34" charset="0"/>
                <a:cs typeface="Calibri" panose="020F0502020204030204" pitchFamily="34" charset="0"/>
              </a:endParaRPr>
            </a:p>
          </p:txBody>
        </p:sp>
        <p:cxnSp>
          <p:nvCxnSpPr>
            <p:cNvPr id="1037" name="直接箭头连接符 1036">
              <a:extLst>
                <a:ext uri="{FF2B5EF4-FFF2-40B4-BE49-F238E27FC236}">
                  <a16:creationId xmlns:a16="http://schemas.microsoft.com/office/drawing/2014/main" id="{4AF1F942-8C12-E674-C7CB-7993995BEA00}"/>
                </a:ext>
              </a:extLst>
            </p:cNvPr>
            <p:cNvCxnSpPr/>
            <p:nvPr/>
          </p:nvCxnSpPr>
          <p:spPr>
            <a:xfrm>
              <a:off x="1285115" y="1205773"/>
              <a:ext cx="1299152" cy="0"/>
            </a:xfrm>
            <a:prstGeom prst="straightConnector1">
              <a:avLst/>
            </a:prstGeom>
            <a:noFill/>
            <a:ln w="2540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1033" name="组合 1032">
            <a:extLst>
              <a:ext uri="{FF2B5EF4-FFF2-40B4-BE49-F238E27FC236}">
                <a16:creationId xmlns:a16="http://schemas.microsoft.com/office/drawing/2014/main" id="{F7467FEA-3751-F6D9-9FDB-287FC190C69F}"/>
              </a:ext>
            </a:extLst>
          </p:cNvPr>
          <p:cNvGrpSpPr/>
          <p:nvPr/>
        </p:nvGrpSpPr>
        <p:grpSpPr>
          <a:xfrm>
            <a:off x="2156336" y="2523667"/>
            <a:ext cx="1610930" cy="405815"/>
            <a:chOff x="1172916" y="800385"/>
            <a:chExt cx="1610930" cy="405815"/>
          </a:xfrm>
        </p:grpSpPr>
        <p:sp>
          <p:nvSpPr>
            <p:cNvPr id="1034" name="文本框 1033">
              <a:extLst>
                <a:ext uri="{FF2B5EF4-FFF2-40B4-BE49-F238E27FC236}">
                  <a16:creationId xmlns:a16="http://schemas.microsoft.com/office/drawing/2014/main" id="{16FB2D98-EF0A-1533-631F-699984D2E1EA}"/>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rgbClr val="E8774A"/>
                  </a:solidFill>
                  <a:latin typeface="Calibri" panose="020F0502020204030204" pitchFamily="34" charset="0"/>
                  <a:cs typeface="Calibri" panose="020F0502020204030204" pitchFamily="34" charset="0"/>
                </a:rPr>
                <a:t>Congested flows</a:t>
              </a:r>
              <a:endParaRPr lang="zh-CN" altLang="en-US" sz="1600" b="1" dirty="0">
                <a:solidFill>
                  <a:srgbClr val="E8774A"/>
                </a:solidFill>
                <a:latin typeface="Calibri" panose="020F0502020204030204" pitchFamily="34" charset="0"/>
                <a:cs typeface="Calibri" panose="020F0502020204030204" pitchFamily="34" charset="0"/>
              </a:endParaRPr>
            </a:p>
          </p:txBody>
        </p:sp>
        <p:cxnSp>
          <p:nvCxnSpPr>
            <p:cNvPr id="1035" name="直接箭头连接符 1034">
              <a:extLst>
                <a:ext uri="{FF2B5EF4-FFF2-40B4-BE49-F238E27FC236}">
                  <a16:creationId xmlns:a16="http://schemas.microsoft.com/office/drawing/2014/main" id="{BE8BC931-2541-0B36-2AA2-02191979B820}"/>
                </a:ext>
              </a:extLst>
            </p:cNvPr>
            <p:cNvCxnSpPr/>
            <p:nvPr/>
          </p:nvCxnSpPr>
          <p:spPr>
            <a:xfrm>
              <a:off x="1270571" y="1206200"/>
              <a:ext cx="1299152" cy="0"/>
            </a:xfrm>
            <a:prstGeom prst="straightConnector1">
              <a:avLst/>
            </a:prstGeom>
            <a:noFill/>
            <a:ln w="25400">
              <a:solidFill>
                <a:srgbClr val="E8774A"/>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1040" name="文本框 1039">
            <a:extLst>
              <a:ext uri="{FF2B5EF4-FFF2-40B4-BE49-F238E27FC236}">
                <a16:creationId xmlns:a16="http://schemas.microsoft.com/office/drawing/2014/main" id="{8DB4A2EF-01BA-5EFC-29D6-56602D15CC2B}"/>
              </a:ext>
            </a:extLst>
          </p:cNvPr>
          <p:cNvSpPr txBox="1"/>
          <p:nvPr/>
        </p:nvSpPr>
        <p:spPr>
          <a:xfrm>
            <a:off x="6423520" y="5367080"/>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P5</a:t>
            </a:r>
            <a:endParaRPr lang="zh-CN" altLang="en-US" b="1" dirty="0">
              <a:latin typeface="Calibri" panose="020F0502020204030204" pitchFamily="34" charset="0"/>
              <a:cs typeface="Calibri" panose="020F0502020204030204" pitchFamily="34" charset="0"/>
            </a:endParaRPr>
          </a:p>
        </p:txBody>
      </p:sp>
      <p:sp>
        <p:nvSpPr>
          <p:cNvPr id="1046" name="矩形 1045">
            <a:extLst>
              <a:ext uri="{FF2B5EF4-FFF2-40B4-BE49-F238E27FC236}">
                <a16:creationId xmlns:a16="http://schemas.microsoft.com/office/drawing/2014/main" id="{B25E9425-600D-6198-1E47-678C196A9E63}"/>
              </a:ext>
            </a:extLst>
          </p:cNvPr>
          <p:cNvSpPr/>
          <p:nvPr/>
        </p:nvSpPr>
        <p:spPr>
          <a:xfrm>
            <a:off x="4904498" y="2677060"/>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矩形 1046">
            <a:extLst>
              <a:ext uri="{FF2B5EF4-FFF2-40B4-BE49-F238E27FC236}">
                <a16:creationId xmlns:a16="http://schemas.microsoft.com/office/drawing/2014/main" id="{CDFB91F0-F41E-22E8-E686-0947FDB2A474}"/>
              </a:ext>
            </a:extLst>
          </p:cNvPr>
          <p:cNvSpPr/>
          <p:nvPr/>
        </p:nvSpPr>
        <p:spPr>
          <a:xfrm>
            <a:off x="4904498" y="3373172"/>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矩形 1047">
            <a:extLst>
              <a:ext uri="{FF2B5EF4-FFF2-40B4-BE49-F238E27FC236}">
                <a16:creationId xmlns:a16="http://schemas.microsoft.com/office/drawing/2014/main" id="{F19D5039-8790-C1F3-92D4-679EF601E326}"/>
              </a:ext>
            </a:extLst>
          </p:cNvPr>
          <p:cNvSpPr/>
          <p:nvPr/>
        </p:nvSpPr>
        <p:spPr>
          <a:xfrm>
            <a:off x="4904498" y="3963617"/>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矩形 1048">
            <a:extLst>
              <a:ext uri="{FF2B5EF4-FFF2-40B4-BE49-F238E27FC236}">
                <a16:creationId xmlns:a16="http://schemas.microsoft.com/office/drawing/2014/main" id="{4772595D-07A6-DF35-D1C5-726947EC79A4}"/>
              </a:ext>
            </a:extLst>
          </p:cNvPr>
          <p:cNvSpPr/>
          <p:nvPr/>
        </p:nvSpPr>
        <p:spPr>
          <a:xfrm>
            <a:off x="4904498" y="4660486"/>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 name="矩形 1049">
            <a:extLst>
              <a:ext uri="{FF2B5EF4-FFF2-40B4-BE49-F238E27FC236}">
                <a16:creationId xmlns:a16="http://schemas.microsoft.com/office/drawing/2014/main" id="{F452A23E-68FE-551C-8C11-07F656138517}"/>
              </a:ext>
            </a:extLst>
          </p:cNvPr>
          <p:cNvSpPr/>
          <p:nvPr/>
        </p:nvSpPr>
        <p:spPr>
          <a:xfrm>
            <a:off x="4904498" y="5250931"/>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70" name="组合 1069">
            <a:extLst>
              <a:ext uri="{FF2B5EF4-FFF2-40B4-BE49-F238E27FC236}">
                <a16:creationId xmlns:a16="http://schemas.microsoft.com/office/drawing/2014/main" id="{BC300F69-7733-0A00-94C3-873B5DC50B8D}"/>
              </a:ext>
            </a:extLst>
          </p:cNvPr>
          <p:cNvGrpSpPr/>
          <p:nvPr/>
        </p:nvGrpSpPr>
        <p:grpSpPr>
          <a:xfrm>
            <a:off x="5253471" y="2156588"/>
            <a:ext cx="708914" cy="831240"/>
            <a:chOff x="5253471" y="2156588"/>
            <a:chExt cx="708914" cy="831240"/>
          </a:xfrm>
        </p:grpSpPr>
        <p:cxnSp>
          <p:nvCxnSpPr>
            <p:cNvPr id="1069" name="直接箭头连接符 1068">
              <a:extLst>
                <a:ext uri="{FF2B5EF4-FFF2-40B4-BE49-F238E27FC236}">
                  <a16:creationId xmlns:a16="http://schemas.microsoft.com/office/drawing/2014/main" id="{63029895-2055-AAD1-F1B9-76CA437E361A}"/>
                </a:ext>
              </a:extLst>
            </p:cNvPr>
            <p:cNvCxnSpPr>
              <a:cxnSpLocks/>
            </p:cNvCxnSpPr>
            <p:nvPr/>
          </p:nvCxnSpPr>
          <p:spPr>
            <a:xfrm flipH="1">
              <a:off x="5553718" y="2663958"/>
              <a:ext cx="375022" cy="13777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7A11E184-50C7-FEA8-069F-E194BB1DF369}"/>
                </a:ext>
              </a:extLst>
            </p:cNvPr>
            <p:cNvCxnSpPr>
              <a:cxnSpLocks/>
            </p:cNvCxnSpPr>
            <p:nvPr/>
          </p:nvCxnSpPr>
          <p:spPr>
            <a:xfrm flipH="1" flipV="1">
              <a:off x="5569102" y="2327612"/>
              <a:ext cx="393283" cy="12451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51" name="椭圆 1050">
              <a:extLst>
                <a:ext uri="{FF2B5EF4-FFF2-40B4-BE49-F238E27FC236}">
                  <a16:creationId xmlns:a16="http://schemas.microsoft.com/office/drawing/2014/main" id="{E5C06C2F-613C-A781-E37E-84119084038C}"/>
                </a:ext>
              </a:extLst>
            </p:cNvPr>
            <p:cNvSpPr/>
            <p:nvPr/>
          </p:nvSpPr>
          <p:spPr>
            <a:xfrm rot="5232316">
              <a:off x="5253471" y="2771828"/>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3D96F77E-C006-3B38-F5B3-D84351A895F8}"/>
                </a:ext>
              </a:extLst>
            </p:cNvPr>
            <p:cNvSpPr/>
            <p:nvPr/>
          </p:nvSpPr>
          <p:spPr>
            <a:xfrm rot="5232316">
              <a:off x="5253471" y="2156588"/>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 name="组合 10">
            <a:extLst>
              <a:ext uri="{FF2B5EF4-FFF2-40B4-BE49-F238E27FC236}">
                <a16:creationId xmlns:a16="http://schemas.microsoft.com/office/drawing/2014/main" id="{86E4294D-4E50-D9C9-7D5A-4ED28E177CD2}"/>
              </a:ext>
            </a:extLst>
          </p:cNvPr>
          <p:cNvGrpSpPr/>
          <p:nvPr/>
        </p:nvGrpSpPr>
        <p:grpSpPr>
          <a:xfrm>
            <a:off x="10192252" y="2037445"/>
            <a:ext cx="493266" cy="411312"/>
            <a:chOff x="10192252" y="2037445"/>
            <a:chExt cx="493266" cy="411312"/>
          </a:xfrm>
        </p:grpSpPr>
        <p:sp>
          <p:nvSpPr>
            <p:cNvPr id="28" name="矩形 27">
              <a:extLst>
                <a:ext uri="{FF2B5EF4-FFF2-40B4-BE49-F238E27FC236}">
                  <a16:creationId xmlns:a16="http://schemas.microsoft.com/office/drawing/2014/main" id="{D0F6F4A0-740A-8F57-2DA9-B6EDCEBA175B}"/>
                </a:ext>
              </a:extLst>
            </p:cNvPr>
            <p:cNvSpPr/>
            <p:nvPr/>
          </p:nvSpPr>
          <p:spPr>
            <a:xfrm>
              <a:off x="10352691" y="2037445"/>
              <a:ext cx="163028" cy="409657"/>
            </a:xfrm>
            <a:prstGeom prst="rect">
              <a:avLst/>
            </a:prstGeom>
            <a:solidFill>
              <a:srgbClr val="91BBF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29" name="矩形 28">
              <a:extLst>
                <a:ext uri="{FF2B5EF4-FFF2-40B4-BE49-F238E27FC236}">
                  <a16:creationId xmlns:a16="http://schemas.microsoft.com/office/drawing/2014/main" id="{09B21955-7A3B-C41C-D36A-83750430615F}"/>
                </a:ext>
              </a:extLst>
            </p:cNvPr>
            <p:cNvSpPr/>
            <p:nvPr/>
          </p:nvSpPr>
          <p:spPr>
            <a:xfrm>
              <a:off x="10192252" y="2039100"/>
              <a:ext cx="163028" cy="409657"/>
            </a:xfrm>
            <a:prstGeom prst="rect">
              <a:avLst/>
            </a:prstGeom>
            <a:solidFill>
              <a:srgbClr val="F4B18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30" name="矩形 29">
              <a:extLst>
                <a:ext uri="{FF2B5EF4-FFF2-40B4-BE49-F238E27FC236}">
                  <a16:creationId xmlns:a16="http://schemas.microsoft.com/office/drawing/2014/main" id="{37271F12-EE7E-E6AE-6487-F041A8012DCF}"/>
                </a:ext>
              </a:extLst>
            </p:cNvPr>
            <p:cNvSpPr/>
            <p:nvPr/>
          </p:nvSpPr>
          <p:spPr>
            <a:xfrm>
              <a:off x="10522490" y="2037730"/>
              <a:ext cx="163028" cy="409657"/>
            </a:xfrm>
            <a:prstGeom prst="rect">
              <a:avLst/>
            </a:prstGeom>
            <a:solidFill>
              <a:srgbClr val="F4B18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grpSp>
      <p:grpSp>
        <p:nvGrpSpPr>
          <p:cNvPr id="9" name="组合 8">
            <a:extLst>
              <a:ext uri="{FF2B5EF4-FFF2-40B4-BE49-F238E27FC236}">
                <a16:creationId xmlns:a16="http://schemas.microsoft.com/office/drawing/2014/main" id="{0308CE10-2BFA-AC5D-D601-18340B891AA2}"/>
              </a:ext>
            </a:extLst>
          </p:cNvPr>
          <p:cNvGrpSpPr/>
          <p:nvPr/>
        </p:nvGrpSpPr>
        <p:grpSpPr>
          <a:xfrm>
            <a:off x="7006683" y="1463712"/>
            <a:ext cx="4132932" cy="1600798"/>
            <a:chOff x="7006683" y="1463712"/>
            <a:chExt cx="4132932" cy="1600798"/>
          </a:xfrm>
        </p:grpSpPr>
        <p:sp>
          <p:nvSpPr>
            <p:cNvPr id="4" name="矩形 3">
              <a:extLst>
                <a:ext uri="{FF2B5EF4-FFF2-40B4-BE49-F238E27FC236}">
                  <a16:creationId xmlns:a16="http://schemas.microsoft.com/office/drawing/2014/main" id="{90682A10-906A-11D9-6771-6E0AC0D5CCA8}"/>
                </a:ext>
              </a:extLst>
            </p:cNvPr>
            <p:cNvSpPr/>
            <p:nvPr/>
          </p:nvSpPr>
          <p:spPr>
            <a:xfrm>
              <a:off x="8056247" y="1463712"/>
              <a:ext cx="3051574" cy="1600798"/>
            </a:xfrm>
            <a:prstGeom prst="rect">
              <a:avLst/>
            </a:prstGeom>
            <a:noFill/>
            <a:ln w="3810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8" name="矩形 17">
              <a:extLst>
                <a:ext uri="{FF2B5EF4-FFF2-40B4-BE49-F238E27FC236}">
                  <a16:creationId xmlns:a16="http://schemas.microsoft.com/office/drawing/2014/main" id="{859034C3-7E4D-213D-50B6-0A01D8566C6B}"/>
                </a:ext>
              </a:extLst>
            </p:cNvPr>
            <p:cNvSpPr/>
            <p:nvPr/>
          </p:nvSpPr>
          <p:spPr>
            <a:xfrm>
              <a:off x="10072378" y="2037328"/>
              <a:ext cx="938694" cy="409892"/>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chemeClr val="bg2">
                    <a:lumMod val="50000"/>
                  </a:schemeClr>
                </a:solidFill>
              </a:endParaRPr>
            </a:p>
          </p:txBody>
        </p:sp>
        <p:sp>
          <p:nvSpPr>
            <p:cNvPr id="19" name="矩形 18">
              <a:extLst>
                <a:ext uri="{FF2B5EF4-FFF2-40B4-BE49-F238E27FC236}">
                  <a16:creationId xmlns:a16="http://schemas.microsoft.com/office/drawing/2014/main" id="{F9596F9F-6B8C-E322-9120-F1272AC91CC2}"/>
                </a:ext>
              </a:extLst>
            </p:cNvPr>
            <p:cNvSpPr/>
            <p:nvPr/>
          </p:nvSpPr>
          <p:spPr>
            <a:xfrm>
              <a:off x="10845653" y="2037445"/>
              <a:ext cx="163028" cy="409657"/>
            </a:xfrm>
            <a:prstGeom prst="rect">
              <a:avLst/>
            </a:prstGeom>
            <a:solidFill>
              <a:srgbClr val="91BBF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20" name="文本框 19">
              <a:extLst>
                <a:ext uri="{FF2B5EF4-FFF2-40B4-BE49-F238E27FC236}">
                  <a16:creationId xmlns:a16="http://schemas.microsoft.com/office/drawing/2014/main" id="{02489D58-3C61-34CE-6971-91F9CF9B395F}"/>
                </a:ext>
              </a:extLst>
            </p:cNvPr>
            <p:cNvSpPr txBox="1"/>
            <p:nvPr/>
          </p:nvSpPr>
          <p:spPr>
            <a:xfrm>
              <a:off x="8042222" y="2028330"/>
              <a:ext cx="1970252" cy="525913"/>
            </a:xfrm>
            <a:prstGeom prst="rect">
              <a:avLst/>
            </a:prstGeom>
            <a:noFill/>
          </p:spPr>
          <p:txBody>
            <a:bodyPr wrap="square" rtlCol="0">
              <a:spAutoFit/>
            </a:bodyPr>
            <a:lstStyle/>
            <a:p>
              <a:pPr algn="r">
                <a:lnSpc>
                  <a:spcPts val="1600"/>
                </a:lnSpc>
              </a:pPr>
              <a:r>
                <a:rPr lang="en-US" altLang="zh-CN" sz="2200" dirty="0">
                  <a:latin typeface="Calibri" panose="020F0502020204030204" pitchFamily="34" charset="0"/>
                  <a:cs typeface="Calibri" panose="020F0502020204030204" pitchFamily="34" charset="0"/>
                </a:rPr>
                <a:t>Default output queue (OQ)</a:t>
              </a:r>
              <a:endParaRPr lang="zh-CN" altLang="en-US" sz="2200" baseline="-25000" dirty="0">
                <a:latin typeface="Calibri" panose="020F0502020204030204" pitchFamily="34" charset="0"/>
                <a:cs typeface="Calibri" panose="020F0502020204030204" pitchFamily="34" charset="0"/>
              </a:endParaRPr>
            </a:p>
          </p:txBody>
        </p:sp>
        <p:sp>
          <p:nvSpPr>
            <p:cNvPr id="21" name="矩形 20">
              <a:extLst>
                <a:ext uri="{FF2B5EF4-FFF2-40B4-BE49-F238E27FC236}">
                  <a16:creationId xmlns:a16="http://schemas.microsoft.com/office/drawing/2014/main" id="{5F37E23D-7DD2-A567-0838-0C891A5ED8B2}"/>
                </a:ext>
              </a:extLst>
            </p:cNvPr>
            <p:cNvSpPr/>
            <p:nvPr/>
          </p:nvSpPr>
          <p:spPr>
            <a:xfrm>
              <a:off x="10680233" y="2037445"/>
              <a:ext cx="163028" cy="409657"/>
            </a:xfrm>
            <a:prstGeom prst="rect">
              <a:avLst/>
            </a:prstGeom>
            <a:solidFill>
              <a:srgbClr val="F4B18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24" name="文本框 23">
              <a:extLst>
                <a:ext uri="{FF2B5EF4-FFF2-40B4-BE49-F238E27FC236}">
                  <a16:creationId xmlns:a16="http://schemas.microsoft.com/office/drawing/2014/main" id="{8122E88B-1FC5-4D5E-C02B-F3361B7256CD}"/>
                </a:ext>
              </a:extLst>
            </p:cNvPr>
            <p:cNvSpPr txBox="1"/>
            <p:nvPr/>
          </p:nvSpPr>
          <p:spPr>
            <a:xfrm>
              <a:off x="8015111" y="1553713"/>
              <a:ext cx="3124504" cy="320729"/>
            </a:xfrm>
            <a:prstGeom prst="rect">
              <a:avLst/>
            </a:prstGeom>
            <a:noFill/>
          </p:spPr>
          <p:txBody>
            <a:bodyPr wrap="square" rtlCol="0">
              <a:spAutoFit/>
            </a:bodyPr>
            <a:lstStyle/>
            <a:p>
              <a:pPr algn="ctr">
                <a:lnSpc>
                  <a:spcPts val="1600"/>
                </a:lnSpc>
              </a:pPr>
              <a:r>
                <a:rPr lang="en-US" altLang="zh-CN" sz="2200" dirty="0">
                  <a:latin typeface="Calibri" panose="020F0502020204030204" pitchFamily="34" charset="0"/>
                  <a:cs typeface="Calibri" panose="020F0502020204030204" pitchFamily="34" charset="0"/>
                </a:rPr>
                <a:t>Queues at P3</a:t>
              </a:r>
              <a:endParaRPr lang="zh-CN" altLang="en-US" sz="2200" baseline="-25000" dirty="0">
                <a:latin typeface="Calibri" panose="020F0502020204030204" pitchFamily="34" charset="0"/>
                <a:cs typeface="Calibri" panose="020F0502020204030204" pitchFamily="34" charset="0"/>
              </a:endParaRPr>
            </a:p>
          </p:txBody>
        </p:sp>
        <p:sp>
          <p:nvSpPr>
            <p:cNvPr id="25" name="箭头: 右 24">
              <a:extLst>
                <a:ext uri="{FF2B5EF4-FFF2-40B4-BE49-F238E27FC236}">
                  <a16:creationId xmlns:a16="http://schemas.microsoft.com/office/drawing/2014/main" id="{6EBC8C30-5334-9D60-2AA4-03717D966628}"/>
                </a:ext>
              </a:extLst>
            </p:cNvPr>
            <p:cNvSpPr/>
            <p:nvPr/>
          </p:nvSpPr>
          <p:spPr>
            <a:xfrm rot="20791435">
              <a:off x="7006683" y="2154703"/>
              <a:ext cx="897362" cy="313728"/>
            </a:xfrm>
            <a:prstGeom prst="rightArrow">
              <a:avLst/>
            </a:prstGeom>
            <a:noFill/>
            <a:ln w="3810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p>
          </p:txBody>
        </p:sp>
        <p:cxnSp>
          <p:nvCxnSpPr>
            <p:cNvPr id="57" name="直接连接符 56">
              <a:extLst>
                <a:ext uri="{FF2B5EF4-FFF2-40B4-BE49-F238E27FC236}">
                  <a16:creationId xmlns:a16="http://schemas.microsoft.com/office/drawing/2014/main" id="{84DD8ECD-122D-2897-6FCB-DFB3D69EAC3F}"/>
                </a:ext>
              </a:extLst>
            </p:cNvPr>
            <p:cNvCxnSpPr>
              <a:cxnSpLocks/>
            </p:cNvCxnSpPr>
            <p:nvPr/>
          </p:nvCxnSpPr>
          <p:spPr>
            <a:xfrm>
              <a:off x="10352691" y="1921933"/>
              <a:ext cx="0" cy="742025"/>
            </a:xfrm>
            <a:prstGeom prst="line">
              <a:avLst/>
            </a:prstGeom>
            <a:ln w="28575">
              <a:solidFill>
                <a:schemeClr val="tx1"/>
              </a:solidFill>
              <a:prstDash val="sysDash"/>
            </a:ln>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a14="http://schemas.microsoft.com/office/drawing/2010/main">
          <mc:Choice Requires="a14">
            <p:sp>
              <p:nvSpPr>
                <p:cNvPr id="1044" name="文本框 1043">
                  <a:extLst>
                    <a:ext uri="{FF2B5EF4-FFF2-40B4-BE49-F238E27FC236}">
                      <a16:creationId xmlns:a16="http://schemas.microsoft.com/office/drawing/2014/main" id="{558A417C-5B3D-484A-ACCF-892D6D0849BD}"/>
                    </a:ext>
                  </a:extLst>
                </p:cNvPr>
                <p:cNvSpPr txBox="1"/>
                <p:nvPr/>
              </p:nvSpPr>
              <p:spPr>
                <a:xfrm>
                  <a:off x="10007517" y="2657420"/>
                  <a:ext cx="817196" cy="297517"/>
                </a:xfrm>
                <a:prstGeom prst="rect">
                  <a:avLst/>
                </a:prstGeom>
                <a:noFill/>
              </p:spPr>
              <p:txBody>
                <a:bodyPr wrap="square" rtlCol="0">
                  <a:spAutoFit/>
                </a:bodyPr>
                <a:lstStyle/>
                <a:p>
                  <a:pPr algn="ctr">
                    <a:lnSpc>
                      <a:spcPts val="1600"/>
                    </a:lnSpc>
                  </a:pPr>
                  <a14:m>
                    <m:oMathPara xmlns:m="http://schemas.openxmlformats.org/officeDocument/2006/math">
                      <m:oMathParaPr>
                        <m:jc m:val="centerGroup"/>
                      </m:oMathParaPr>
                      <m:oMath xmlns:m="http://schemas.openxmlformats.org/officeDocument/2006/math">
                        <m:sSub>
                          <m:sSubPr>
                            <m:ctrlPr>
                              <a:rPr lang="en-US" altLang="zh-CN" sz="2200" b="0" i="1" dirty="0" smtClean="0">
                                <a:latin typeface="Cambria Math" panose="02040503050406030204" pitchFamily="18" charset="0"/>
                                <a:cs typeface="Calibri" panose="020F0502020204030204" pitchFamily="34" charset="0"/>
                              </a:rPr>
                            </m:ctrlPr>
                          </m:sSubPr>
                          <m:e>
                            <m:r>
                              <a:rPr lang="en-US" altLang="zh-CN" sz="2200" i="1" dirty="0" smtClean="0">
                                <a:latin typeface="Cambria Math" panose="02040503050406030204" pitchFamily="18" charset="0"/>
                                <a:cs typeface="Calibri" panose="020F0502020204030204" pitchFamily="34" charset="0"/>
                              </a:rPr>
                              <m:t>𝐾</m:t>
                            </m:r>
                          </m:e>
                          <m:sub>
                            <m:r>
                              <a:rPr lang="en-US" altLang="zh-CN" sz="2200" b="0" i="1" dirty="0" smtClean="0">
                                <a:latin typeface="Cambria Math" panose="02040503050406030204" pitchFamily="18" charset="0"/>
                                <a:cs typeface="Calibri" panose="020F0502020204030204" pitchFamily="34" charset="0"/>
                              </a:rPr>
                              <m:t>𝑝𝑎𝑢𝑠𝑒</m:t>
                            </m:r>
                          </m:sub>
                        </m:sSub>
                      </m:oMath>
                    </m:oMathPara>
                  </a14:m>
                  <a:endParaRPr lang="zh-CN" altLang="en-US" sz="2200" baseline="-25000" dirty="0">
                    <a:latin typeface="Calibri" panose="020F0502020204030204" pitchFamily="34" charset="0"/>
                    <a:cs typeface="Calibri" panose="020F0502020204030204" pitchFamily="34" charset="0"/>
                  </a:endParaRPr>
                </a:p>
              </p:txBody>
            </p:sp>
          </mc:Choice>
          <mc:Fallback xmlns="">
            <p:sp>
              <p:nvSpPr>
                <p:cNvPr id="1044" name="文本框 1043">
                  <a:extLst>
                    <a:ext uri="{FF2B5EF4-FFF2-40B4-BE49-F238E27FC236}">
                      <a16:creationId xmlns:a16="http://schemas.microsoft.com/office/drawing/2014/main" id="{558A417C-5B3D-484A-ACCF-892D6D0849BD}"/>
                    </a:ext>
                  </a:extLst>
                </p:cNvPr>
                <p:cNvSpPr txBox="1">
                  <a:spLocks noRot="1" noChangeAspect="1" noMove="1" noResize="1" noEditPoints="1" noAdjustHandles="1" noChangeArrowheads="1" noChangeShapeType="1" noTextEdit="1"/>
                </p:cNvSpPr>
                <p:nvPr/>
              </p:nvSpPr>
              <p:spPr>
                <a:xfrm>
                  <a:off x="10007517" y="2657420"/>
                  <a:ext cx="817196" cy="297517"/>
                </a:xfrm>
                <a:prstGeom prst="rect">
                  <a:avLst/>
                </a:prstGeom>
                <a:blipFill>
                  <a:blip r:embed="rId3"/>
                  <a:stretch>
                    <a:fillRect l="-13846" t="-16667" r="-1538" b="-25000"/>
                  </a:stretch>
                </a:blipFill>
              </p:spPr>
              <p:txBody>
                <a:bodyPr/>
                <a:lstStyle/>
                <a:p>
                  <a:r>
                    <a:rPr lang="zh-CN" altLang="en-US">
                      <a:noFill/>
                    </a:rPr>
                    <a:t> </a:t>
                  </a:r>
                </a:p>
              </p:txBody>
            </p:sp>
          </mc:Fallback>
        </mc:AlternateContent>
      </p:grpSp>
      <p:grpSp>
        <p:nvGrpSpPr>
          <p:cNvPr id="1071" name="组合 1070">
            <a:extLst>
              <a:ext uri="{FF2B5EF4-FFF2-40B4-BE49-F238E27FC236}">
                <a16:creationId xmlns:a16="http://schemas.microsoft.com/office/drawing/2014/main" id="{B1C61594-0B76-EF04-1344-CC9787143D94}"/>
              </a:ext>
            </a:extLst>
          </p:cNvPr>
          <p:cNvGrpSpPr/>
          <p:nvPr/>
        </p:nvGrpSpPr>
        <p:grpSpPr>
          <a:xfrm>
            <a:off x="7569038" y="2205416"/>
            <a:ext cx="1613875" cy="622170"/>
            <a:chOff x="7689183" y="1928040"/>
            <a:chExt cx="1613875" cy="963381"/>
          </a:xfrm>
        </p:grpSpPr>
        <p:sp>
          <p:nvSpPr>
            <p:cNvPr id="1058" name="对话气泡: 圆角矩形 1057">
              <a:extLst>
                <a:ext uri="{FF2B5EF4-FFF2-40B4-BE49-F238E27FC236}">
                  <a16:creationId xmlns:a16="http://schemas.microsoft.com/office/drawing/2014/main" id="{D370A51A-A66A-F7B7-C6E8-F83A9BE0AFD0}"/>
                </a:ext>
              </a:extLst>
            </p:cNvPr>
            <p:cNvSpPr/>
            <p:nvPr/>
          </p:nvSpPr>
          <p:spPr>
            <a:xfrm>
              <a:off x="7709119" y="1928040"/>
              <a:ext cx="1593939" cy="963381"/>
            </a:xfrm>
            <a:custGeom>
              <a:avLst/>
              <a:gdLst>
                <a:gd name="csX0" fmla="*/ 0 w 1593939"/>
                <a:gd name="csY0" fmla="*/ 160567 h 963381"/>
                <a:gd name="csX1" fmla="*/ 160567 w 1593939"/>
                <a:gd name="csY1" fmla="*/ 0 h 963381"/>
                <a:gd name="csX2" fmla="*/ 265657 w 1593939"/>
                <a:gd name="csY2" fmla="*/ 0 h 963381"/>
                <a:gd name="csX3" fmla="*/ 265657 w 1593939"/>
                <a:gd name="csY3" fmla="*/ 0 h 963381"/>
                <a:gd name="csX4" fmla="*/ 664141 w 1593939"/>
                <a:gd name="csY4" fmla="*/ 0 h 963381"/>
                <a:gd name="csX5" fmla="*/ 1041064 w 1593939"/>
                <a:gd name="csY5" fmla="*/ 0 h 963381"/>
                <a:gd name="csX6" fmla="*/ 1433372 w 1593939"/>
                <a:gd name="csY6" fmla="*/ 0 h 963381"/>
                <a:gd name="csX7" fmla="*/ 1593939 w 1593939"/>
                <a:gd name="csY7" fmla="*/ 160567 h 963381"/>
                <a:gd name="csX8" fmla="*/ 1593939 w 1593939"/>
                <a:gd name="csY8" fmla="*/ 561972 h 963381"/>
                <a:gd name="csX9" fmla="*/ 1593939 w 1593939"/>
                <a:gd name="csY9" fmla="*/ 561972 h 963381"/>
                <a:gd name="csX10" fmla="*/ 1593939 w 1593939"/>
                <a:gd name="csY10" fmla="*/ 802818 h 963381"/>
                <a:gd name="csX11" fmla="*/ 1593939 w 1593939"/>
                <a:gd name="csY11" fmla="*/ 802814 h 963381"/>
                <a:gd name="csX12" fmla="*/ 1433372 w 1593939"/>
                <a:gd name="csY12" fmla="*/ 963381 h 963381"/>
                <a:gd name="csX13" fmla="*/ 1071833 w 1593939"/>
                <a:gd name="csY13" fmla="*/ 963381 h 963381"/>
                <a:gd name="csX14" fmla="*/ 664141 w 1593939"/>
                <a:gd name="csY14" fmla="*/ 963381 h 963381"/>
                <a:gd name="csX15" fmla="*/ 265657 w 1593939"/>
                <a:gd name="csY15" fmla="*/ 963381 h 963381"/>
                <a:gd name="csX16" fmla="*/ 265657 w 1593939"/>
                <a:gd name="csY16" fmla="*/ 963381 h 963381"/>
                <a:gd name="csX17" fmla="*/ 160567 w 1593939"/>
                <a:gd name="csY17" fmla="*/ 963381 h 963381"/>
                <a:gd name="csX18" fmla="*/ 0 w 1593939"/>
                <a:gd name="csY18" fmla="*/ 802814 h 963381"/>
                <a:gd name="csX19" fmla="*/ 0 w 1593939"/>
                <a:gd name="csY19" fmla="*/ 802818 h 963381"/>
                <a:gd name="csX20" fmla="*/ -260682 w 1593939"/>
                <a:gd name="csY20" fmla="*/ 694582 h 963381"/>
                <a:gd name="csX21" fmla="*/ -554643 w 1593939"/>
                <a:gd name="csY21" fmla="*/ 572528 h 963381"/>
                <a:gd name="csX22" fmla="*/ 0 w 1593939"/>
                <a:gd name="csY22" fmla="*/ 561972 h 963381"/>
                <a:gd name="csX23" fmla="*/ 0 w 1593939"/>
                <a:gd name="csY23" fmla="*/ 160567 h 9633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1593939" h="963381" fill="none" extrusionOk="0">
                  <a:moveTo>
                    <a:pt x="0" y="160567"/>
                  </a:moveTo>
                  <a:cubicBezTo>
                    <a:pt x="10251" y="80713"/>
                    <a:pt x="66240" y="17053"/>
                    <a:pt x="160567" y="0"/>
                  </a:cubicBezTo>
                  <a:cubicBezTo>
                    <a:pt x="210000" y="-2864"/>
                    <a:pt x="213185" y="10359"/>
                    <a:pt x="265657" y="0"/>
                  </a:cubicBezTo>
                  <a:lnTo>
                    <a:pt x="265657" y="0"/>
                  </a:lnTo>
                  <a:cubicBezTo>
                    <a:pt x="421296" y="-40922"/>
                    <a:pt x="578253" y="13510"/>
                    <a:pt x="664141" y="0"/>
                  </a:cubicBezTo>
                  <a:cubicBezTo>
                    <a:pt x="762929" y="-4184"/>
                    <a:pt x="917625" y="4834"/>
                    <a:pt x="1041064" y="0"/>
                  </a:cubicBezTo>
                  <a:cubicBezTo>
                    <a:pt x="1164503" y="-4834"/>
                    <a:pt x="1274636" y="32669"/>
                    <a:pt x="1433372" y="0"/>
                  </a:cubicBezTo>
                  <a:cubicBezTo>
                    <a:pt x="1525410" y="-5831"/>
                    <a:pt x="1581745" y="67213"/>
                    <a:pt x="1593939" y="160567"/>
                  </a:cubicBezTo>
                  <a:cubicBezTo>
                    <a:pt x="1614581" y="287756"/>
                    <a:pt x="1572740" y="468504"/>
                    <a:pt x="1593939" y="561972"/>
                  </a:cubicBezTo>
                  <a:lnTo>
                    <a:pt x="1593939" y="561972"/>
                  </a:lnTo>
                  <a:cubicBezTo>
                    <a:pt x="1620061" y="636288"/>
                    <a:pt x="1570763" y="725984"/>
                    <a:pt x="1593939" y="802818"/>
                  </a:cubicBezTo>
                  <a:lnTo>
                    <a:pt x="1593939" y="802814"/>
                  </a:lnTo>
                  <a:cubicBezTo>
                    <a:pt x="1618114" y="898427"/>
                    <a:pt x="1518621" y="952199"/>
                    <a:pt x="1433372" y="963381"/>
                  </a:cubicBezTo>
                  <a:cubicBezTo>
                    <a:pt x="1324906" y="994076"/>
                    <a:pt x="1215064" y="924306"/>
                    <a:pt x="1071833" y="963381"/>
                  </a:cubicBezTo>
                  <a:cubicBezTo>
                    <a:pt x="928602" y="1002456"/>
                    <a:pt x="824193" y="950280"/>
                    <a:pt x="664141" y="963381"/>
                  </a:cubicBezTo>
                  <a:cubicBezTo>
                    <a:pt x="486105" y="986497"/>
                    <a:pt x="397116" y="952741"/>
                    <a:pt x="265657" y="963381"/>
                  </a:cubicBezTo>
                  <a:lnTo>
                    <a:pt x="265657" y="963381"/>
                  </a:lnTo>
                  <a:cubicBezTo>
                    <a:pt x="227588" y="972156"/>
                    <a:pt x="188841" y="956302"/>
                    <a:pt x="160567" y="963381"/>
                  </a:cubicBezTo>
                  <a:cubicBezTo>
                    <a:pt x="60996" y="943925"/>
                    <a:pt x="-6344" y="894441"/>
                    <a:pt x="0" y="802814"/>
                  </a:cubicBezTo>
                  <a:lnTo>
                    <a:pt x="0" y="802818"/>
                  </a:lnTo>
                  <a:cubicBezTo>
                    <a:pt x="-106568" y="785343"/>
                    <a:pt x="-152242" y="710616"/>
                    <a:pt x="-260682" y="694582"/>
                  </a:cubicBezTo>
                  <a:cubicBezTo>
                    <a:pt x="-369122" y="678548"/>
                    <a:pt x="-401066" y="596743"/>
                    <a:pt x="-554643" y="572528"/>
                  </a:cubicBezTo>
                  <a:cubicBezTo>
                    <a:pt x="-431781" y="530278"/>
                    <a:pt x="-243278" y="614342"/>
                    <a:pt x="0" y="561972"/>
                  </a:cubicBezTo>
                  <a:cubicBezTo>
                    <a:pt x="-6526" y="456544"/>
                    <a:pt x="34421" y="315012"/>
                    <a:pt x="0" y="160567"/>
                  </a:cubicBezTo>
                  <a:close/>
                </a:path>
                <a:path w="1593939" h="963381" stroke="0" extrusionOk="0">
                  <a:moveTo>
                    <a:pt x="0" y="160567"/>
                  </a:moveTo>
                  <a:cubicBezTo>
                    <a:pt x="-3074" y="69992"/>
                    <a:pt x="53599" y="6864"/>
                    <a:pt x="160567" y="0"/>
                  </a:cubicBezTo>
                  <a:cubicBezTo>
                    <a:pt x="206683" y="-9713"/>
                    <a:pt x="216289" y="10855"/>
                    <a:pt x="265657" y="0"/>
                  </a:cubicBezTo>
                  <a:lnTo>
                    <a:pt x="265657" y="0"/>
                  </a:lnTo>
                  <a:cubicBezTo>
                    <a:pt x="432787" y="-38148"/>
                    <a:pt x="517584" y="26381"/>
                    <a:pt x="664141" y="0"/>
                  </a:cubicBezTo>
                  <a:cubicBezTo>
                    <a:pt x="797453" y="-34158"/>
                    <a:pt x="956673" y="38918"/>
                    <a:pt x="1041064" y="0"/>
                  </a:cubicBezTo>
                  <a:cubicBezTo>
                    <a:pt x="1125455" y="-38918"/>
                    <a:pt x="1314692" y="18345"/>
                    <a:pt x="1433372" y="0"/>
                  </a:cubicBezTo>
                  <a:cubicBezTo>
                    <a:pt x="1514434" y="7171"/>
                    <a:pt x="1592362" y="56849"/>
                    <a:pt x="1593939" y="160567"/>
                  </a:cubicBezTo>
                  <a:cubicBezTo>
                    <a:pt x="1621606" y="291003"/>
                    <a:pt x="1571414" y="423444"/>
                    <a:pt x="1593939" y="561972"/>
                  </a:cubicBezTo>
                  <a:lnTo>
                    <a:pt x="1593939" y="561972"/>
                  </a:lnTo>
                  <a:cubicBezTo>
                    <a:pt x="1617514" y="649881"/>
                    <a:pt x="1587128" y="738291"/>
                    <a:pt x="1593939" y="802818"/>
                  </a:cubicBezTo>
                  <a:lnTo>
                    <a:pt x="1593939" y="802814"/>
                  </a:lnTo>
                  <a:cubicBezTo>
                    <a:pt x="1601170" y="902257"/>
                    <a:pt x="1523827" y="981772"/>
                    <a:pt x="1433372" y="963381"/>
                  </a:cubicBezTo>
                  <a:cubicBezTo>
                    <a:pt x="1318175" y="997657"/>
                    <a:pt x="1159441" y="930970"/>
                    <a:pt x="1071833" y="963381"/>
                  </a:cubicBezTo>
                  <a:cubicBezTo>
                    <a:pt x="984225" y="995792"/>
                    <a:pt x="789623" y="917284"/>
                    <a:pt x="664141" y="963381"/>
                  </a:cubicBezTo>
                  <a:cubicBezTo>
                    <a:pt x="486088" y="994595"/>
                    <a:pt x="432416" y="955877"/>
                    <a:pt x="265657" y="963381"/>
                  </a:cubicBezTo>
                  <a:lnTo>
                    <a:pt x="265657" y="963381"/>
                  </a:lnTo>
                  <a:cubicBezTo>
                    <a:pt x="243270" y="969456"/>
                    <a:pt x="194944" y="955270"/>
                    <a:pt x="160567" y="963381"/>
                  </a:cubicBezTo>
                  <a:cubicBezTo>
                    <a:pt x="57585" y="971732"/>
                    <a:pt x="-1965" y="895007"/>
                    <a:pt x="0" y="802814"/>
                  </a:cubicBezTo>
                  <a:lnTo>
                    <a:pt x="0" y="802818"/>
                  </a:lnTo>
                  <a:cubicBezTo>
                    <a:pt x="-133613" y="754216"/>
                    <a:pt x="-202353" y="692336"/>
                    <a:pt x="-266229" y="692279"/>
                  </a:cubicBezTo>
                  <a:cubicBezTo>
                    <a:pt x="-330105" y="692221"/>
                    <a:pt x="-441437" y="599684"/>
                    <a:pt x="-554643" y="572528"/>
                  </a:cubicBezTo>
                  <a:cubicBezTo>
                    <a:pt x="-427802" y="565577"/>
                    <a:pt x="-242543" y="602631"/>
                    <a:pt x="0" y="561972"/>
                  </a:cubicBezTo>
                  <a:cubicBezTo>
                    <a:pt x="-4278" y="451367"/>
                    <a:pt x="13910" y="299809"/>
                    <a:pt x="0" y="160567"/>
                  </a:cubicBezTo>
                  <a:close/>
                </a:path>
              </a:pathLst>
            </a:custGeom>
            <a:solidFill>
              <a:schemeClr val="bg1"/>
            </a:solidFill>
            <a:ln w="38100">
              <a:solidFill>
                <a:srgbClr val="FF0000"/>
              </a:solidFill>
              <a:extLst>
                <a:ext uri="{C807C97D-BFC1-408E-A445-0C87EB9F89A2}">
                  <ask:lineSketchStyleProps xmlns:ask="http://schemas.microsoft.com/office/drawing/2018/sketchyshapes" sd="1219033472">
                    <a:prstGeom prst="wedgeRoundRectCallout">
                      <a:avLst>
                        <a:gd name="adj1" fmla="val -84797"/>
                        <a:gd name="adj2" fmla="val 9429"/>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3" name="文本框 1062">
              <a:extLst>
                <a:ext uri="{FF2B5EF4-FFF2-40B4-BE49-F238E27FC236}">
                  <a16:creationId xmlns:a16="http://schemas.microsoft.com/office/drawing/2014/main" id="{C9C61ED2-CD04-BE06-CE33-15586FEF39AB}"/>
                </a:ext>
              </a:extLst>
            </p:cNvPr>
            <p:cNvSpPr txBox="1"/>
            <p:nvPr/>
          </p:nvSpPr>
          <p:spPr>
            <a:xfrm>
              <a:off x="7689183" y="2068835"/>
              <a:ext cx="1598965" cy="400110"/>
            </a:xfrm>
            <a:prstGeom prst="rect">
              <a:avLst/>
            </a:prstGeom>
            <a:noFill/>
          </p:spPr>
          <p:txBody>
            <a:bodyPr wrap="square" rtlCol="0">
              <a:spAutoFit/>
            </a:bodyPr>
            <a:lstStyle/>
            <a:p>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I am the root!</a:t>
              </a:r>
              <a:endParaRPr lang="zh-CN" altLang="en-US" sz="2000" b="1" dirty="0">
                <a:solidFill>
                  <a:srgbClr val="FF0000"/>
                </a:solidFill>
                <a:latin typeface="Calibri" panose="020F0502020204030204" pitchFamily="34" charset="0"/>
                <a:cs typeface="Calibri" panose="020F0502020204030204" pitchFamily="34" charset="0"/>
              </a:endParaRPr>
            </a:p>
          </p:txBody>
        </p:sp>
      </p:grpSp>
      <p:sp>
        <p:nvSpPr>
          <p:cNvPr id="1083" name="文本框 1082">
            <a:extLst>
              <a:ext uri="{FF2B5EF4-FFF2-40B4-BE49-F238E27FC236}">
                <a16:creationId xmlns:a16="http://schemas.microsoft.com/office/drawing/2014/main" id="{172DE30C-BF05-ECE3-64D3-9CCA330EDF83}"/>
              </a:ext>
            </a:extLst>
          </p:cNvPr>
          <p:cNvSpPr txBox="1"/>
          <p:nvPr/>
        </p:nvSpPr>
        <p:spPr>
          <a:xfrm>
            <a:off x="5402558" y="2940024"/>
            <a:ext cx="735971" cy="369332"/>
          </a:xfrm>
          <a:prstGeom prst="rect">
            <a:avLst/>
          </a:prstGeom>
          <a:noFill/>
        </p:spPr>
        <p:txBody>
          <a:bodyPr wrap="none" rtlCol="0">
            <a:spAutoFit/>
          </a:bodyPr>
          <a:lstStyle/>
          <a:p>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Pause</a:t>
            </a:r>
            <a:endParaRPr lang="zh-CN" altLang="en-US" dirty="0">
              <a:solidFill>
                <a:srgbClr val="FF0000"/>
              </a:solidFill>
              <a:latin typeface="Calibri" panose="020F0502020204030204" pitchFamily="34" charset="0"/>
              <a:cs typeface="Calibri" panose="020F0502020204030204" pitchFamily="34" charset="0"/>
            </a:endParaRPr>
          </a:p>
        </p:txBody>
      </p:sp>
      <p:grpSp>
        <p:nvGrpSpPr>
          <p:cNvPr id="23" name="组合 22">
            <a:extLst>
              <a:ext uri="{FF2B5EF4-FFF2-40B4-BE49-F238E27FC236}">
                <a16:creationId xmlns:a16="http://schemas.microsoft.com/office/drawing/2014/main" id="{D35DFD1F-380C-06EB-5EB4-4A1091FDFACC}"/>
              </a:ext>
            </a:extLst>
          </p:cNvPr>
          <p:cNvGrpSpPr/>
          <p:nvPr/>
        </p:nvGrpSpPr>
        <p:grpSpPr>
          <a:xfrm>
            <a:off x="5378836" y="2173660"/>
            <a:ext cx="1594596" cy="3422579"/>
            <a:chOff x="5378836" y="2173660"/>
            <a:chExt cx="1594596" cy="3422579"/>
          </a:xfrm>
        </p:grpSpPr>
        <p:sp>
          <p:nvSpPr>
            <p:cNvPr id="44" name="任意多边形 16">
              <a:extLst>
                <a:ext uri="{FF2B5EF4-FFF2-40B4-BE49-F238E27FC236}">
                  <a16:creationId xmlns:a16="http://schemas.microsoft.com/office/drawing/2014/main" id="{F41A9F5C-58F8-E089-2FA2-940FA58AE401}"/>
                </a:ext>
              </a:extLst>
            </p:cNvPr>
            <p:cNvSpPr/>
            <p:nvPr/>
          </p:nvSpPr>
          <p:spPr>
            <a:xfrm>
              <a:off x="5459259" y="2173660"/>
              <a:ext cx="1495425" cy="392427"/>
            </a:xfrm>
            <a:custGeom>
              <a:avLst/>
              <a:gdLst>
                <a:gd name="connsiteX0" fmla="*/ 0 w 1495425"/>
                <a:gd name="connsiteY0" fmla="*/ 0 h 392427"/>
                <a:gd name="connsiteX1" fmla="*/ 876300 w 1495425"/>
                <a:gd name="connsiteY1" fmla="*/ 333375 h 392427"/>
                <a:gd name="connsiteX2" fmla="*/ 1495425 w 1495425"/>
                <a:gd name="connsiteY2" fmla="*/ 390525 h 392427"/>
              </a:gdLst>
              <a:ahLst/>
              <a:cxnLst>
                <a:cxn ang="0">
                  <a:pos x="connsiteX0" y="connsiteY0"/>
                </a:cxn>
                <a:cxn ang="0">
                  <a:pos x="connsiteX1" y="connsiteY1"/>
                </a:cxn>
                <a:cxn ang="0">
                  <a:pos x="connsiteX2" y="connsiteY2"/>
                </a:cxn>
              </a:cxnLst>
              <a:rect l="l" t="t" r="r" b="b"/>
              <a:pathLst>
                <a:path w="1495425" h="392427">
                  <a:moveTo>
                    <a:pt x="0" y="0"/>
                  </a:moveTo>
                  <a:cubicBezTo>
                    <a:pt x="313531" y="134144"/>
                    <a:pt x="627063" y="268288"/>
                    <a:pt x="876300" y="333375"/>
                  </a:cubicBezTo>
                  <a:cubicBezTo>
                    <a:pt x="1125537" y="398462"/>
                    <a:pt x="1310481" y="394493"/>
                    <a:pt x="1495425" y="390525"/>
                  </a:cubicBezTo>
                </a:path>
              </a:pathLst>
            </a:custGeom>
            <a:noFill/>
            <a:ln w="3810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3">
              <a:extLst>
                <a:ext uri="{FF2B5EF4-FFF2-40B4-BE49-F238E27FC236}">
                  <a16:creationId xmlns:a16="http://schemas.microsoft.com/office/drawing/2014/main" id="{E1631D5F-BA85-AC0B-8F44-5FDB648F0A7B}"/>
                </a:ext>
              </a:extLst>
            </p:cNvPr>
            <p:cNvSpPr/>
            <p:nvPr/>
          </p:nvSpPr>
          <p:spPr>
            <a:xfrm>
              <a:off x="5414518" y="3488175"/>
              <a:ext cx="1520208" cy="322737"/>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60" name="任意多边形 81">
              <a:extLst>
                <a:ext uri="{FF2B5EF4-FFF2-40B4-BE49-F238E27FC236}">
                  <a16:creationId xmlns:a16="http://schemas.microsoft.com/office/drawing/2014/main" id="{E2DB0EED-5403-5102-F4A2-4384972A783A}"/>
                </a:ext>
              </a:extLst>
            </p:cNvPr>
            <p:cNvSpPr/>
            <p:nvPr/>
          </p:nvSpPr>
          <p:spPr>
            <a:xfrm>
              <a:off x="5402109" y="3905208"/>
              <a:ext cx="1532617"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任意多边形 83">
              <a:extLst>
                <a:ext uri="{FF2B5EF4-FFF2-40B4-BE49-F238E27FC236}">
                  <a16:creationId xmlns:a16="http://schemas.microsoft.com/office/drawing/2014/main" id="{EFC3F3BE-8149-A471-0541-95210F9ED4F0}"/>
                </a:ext>
              </a:extLst>
            </p:cNvPr>
            <p:cNvSpPr/>
            <p:nvPr/>
          </p:nvSpPr>
          <p:spPr>
            <a:xfrm>
              <a:off x="5414518" y="4806426"/>
              <a:ext cx="1525249" cy="350791"/>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45" name="任意多边形 17">
              <a:extLst>
                <a:ext uri="{FF2B5EF4-FFF2-40B4-BE49-F238E27FC236}">
                  <a16:creationId xmlns:a16="http://schemas.microsoft.com/office/drawing/2014/main" id="{A73C4341-D1B5-D35B-7FCB-1031AF0CAF5F}"/>
                </a:ext>
              </a:extLst>
            </p:cNvPr>
            <p:cNvSpPr/>
            <p:nvPr/>
          </p:nvSpPr>
          <p:spPr>
            <a:xfrm>
              <a:off x="5420857" y="2600689"/>
              <a:ext cx="1552575"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1" name="任意多边形 81">
              <a:extLst>
                <a:ext uri="{FF2B5EF4-FFF2-40B4-BE49-F238E27FC236}">
                  <a16:creationId xmlns:a16="http://schemas.microsoft.com/office/drawing/2014/main" id="{64C0D2BE-6644-C343-D446-0A5158A84503}"/>
                </a:ext>
              </a:extLst>
            </p:cNvPr>
            <p:cNvSpPr/>
            <p:nvPr/>
          </p:nvSpPr>
          <p:spPr>
            <a:xfrm>
              <a:off x="5378836" y="5220344"/>
              <a:ext cx="1532617"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cxnSp>
        <p:nvCxnSpPr>
          <p:cNvPr id="26" name="直接连接符 25">
            <a:extLst>
              <a:ext uri="{FF2B5EF4-FFF2-40B4-BE49-F238E27FC236}">
                <a16:creationId xmlns:a16="http://schemas.microsoft.com/office/drawing/2014/main" id="{A8058C85-0CFD-9122-25FD-BEBDEA15B88C}"/>
              </a:ext>
            </a:extLst>
          </p:cNvPr>
          <p:cNvCxnSpPr>
            <a:cxnSpLocks/>
          </p:cNvCxnSpPr>
          <p:nvPr/>
        </p:nvCxnSpPr>
        <p:spPr>
          <a:xfrm flipH="1" flipV="1">
            <a:off x="5350752" y="3564466"/>
            <a:ext cx="825838" cy="29979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0739F928-F425-5D02-7481-862AA1DEE804}"/>
              </a:ext>
            </a:extLst>
          </p:cNvPr>
          <p:cNvCxnSpPr>
            <a:cxnSpLocks/>
          </p:cNvCxnSpPr>
          <p:nvPr/>
        </p:nvCxnSpPr>
        <p:spPr>
          <a:xfrm flipH="1">
            <a:off x="5347769" y="3864260"/>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4353006C-99F7-C89C-B8F3-032A7606EE5F}"/>
              </a:ext>
            </a:extLst>
          </p:cNvPr>
          <p:cNvCxnSpPr>
            <a:cxnSpLocks/>
          </p:cNvCxnSpPr>
          <p:nvPr/>
        </p:nvCxnSpPr>
        <p:spPr>
          <a:xfrm flipH="1" flipV="1">
            <a:off x="5364455" y="4894135"/>
            <a:ext cx="825838" cy="27693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7F4CFC11-FB60-D102-E8CA-ADED085CE77F}"/>
              </a:ext>
            </a:extLst>
          </p:cNvPr>
          <p:cNvCxnSpPr/>
          <p:nvPr/>
        </p:nvCxnSpPr>
        <p:spPr>
          <a:xfrm flipH="1">
            <a:off x="5361472" y="5171072"/>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F4C5794B-44CD-8284-EEBD-8A2B79BCB27D}"/>
              </a:ext>
            </a:extLst>
          </p:cNvPr>
          <p:cNvSpPr txBox="1"/>
          <p:nvPr/>
        </p:nvSpPr>
        <p:spPr>
          <a:xfrm>
            <a:off x="5009764" y="1667996"/>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P6</a:t>
            </a:r>
            <a:endParaRPr lang="zh-CN" alt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82058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2" presetClass="entr" presetSubtype="2" fill="hold" nodeType="click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right)">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1045"/>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1071"/>
                                        </p:tgtEl>
                                        <p:attrNameLst>
                                          <p:attrName>style.visibility</p:attrName>
                                        </p:attrNameLst>
                                      </p:cBhvr>
                                      <p:to>
                                        <p:strVal val="visible"/>
                                      </p:to>
                                    </p:set>
                                  </p:childTnLst>
                                </p:cTn>
                              </p:par>
                              <p:par>
                                <p:cTn id="18" presetID="1" presetClass="exit" presetSubtype="0" fill="hold" nodeType="withEffect">
                                  <p:stCondLst>
                                    <p:cond delay="0"/>
                                  </p:stCondLst>
                                  <p:childTnLst>
                                    <p:set>
                                      <p:cBhvr>
                                        <p:cTn id="19" dur="1" fill="hold">
                                          <p:stCondLst>
                                            <p:cond delay="0"/>
                                          </p:stCondLst>
                                        </p:cTn>
                                        <p:tgtEl>
                                          <p:spTgt spid="9"/>
                                        </p:tgtEl>
                                        <p:attrNameLst>
                                          <p:attrName>style.visibility</p:attrName>
                                        </p:attrNameLst>
                                      </p:cBhvr>
                                      <p:to>
                                        <p:strVal val="hidden"/>
                                      </p:to>
                                    </p:set>
                                  </p:childTnLst>
                                </p:cTn>
                              </p:par>
                              <p:par>
                                <p:cTn id="20" presetID="1" presetClass="exit" presetSubtype="0" fill="hold" nodeType="withEffect">
                                  <p:stCondLst>
                                    <p:cond delay="0"/>
                                  </p:stCondLst>
                                  <p:childTnLst>
                                    <p:set>
                                      <p:cBhvr>
                                        <p:cTn id="21" dur="1" fill="hold">
                                          <p:stCondLst>
                                            <p:cond delay="0"/>
                                          </p:stCondLst>
                                        </p:cTn>
                                        <p:tgtEl>
                                          <p:spTgt spid="11"/>
                                        </p:tgtEl>
                                        <p:attrNameLst>
                                          <p:attrName>style.visibility</p:attrName>
                                        </p:attrNameLst>
                                      </p:cBhvr>
                                      <p:to>
                                        <p:strVal val="hidden"/>
                                      </p:to>
                                    </p:set>
                                  </p:childTnLst>
                                </p:cTn>
                              </p:par>
                            </p:childTnLst>
                          </p:cTn>
                        </p:par>
                        <p:par>
                          <p:cTn id="22" fill="hold">
                            <p:stCondLst>
                              <p:cond delay="0"/>
                            </p:stCondLst>
                            <p:childTnLst>
                              <p:par>
                                <p:cTn id="23" presetID="22" presetClass="entr" presetSubtype="2" fill="hold" nodeType="afterEffect">
                                  <p:stCondLst>
                                    <p:cond delay="0"/>
                                  </p:stCondLst>
                                  <p:childTnLst>
                                    <p:set>
                                      <p:cBhvr>
                                        <p:cTn id="24" dur="1" fill="hold">
                                          <p:stCondLst>
                                            <p:cond delay="0"/>
                                          </p:stCondLst>
                                        </p:cTn>
                                        <p:tgtEl>
                                          <p:spTgt spid="1070"/>
                                        </p:tgtEl>
                                        <p:attrNameLst>
                                          <p:attrName>style.visibility</p:attrName>
                                        </p:attrNameLst>
                                      </p:cBhvr>
                                      <p:to>
                                        <p:strVal val="visible"/>
                                      </p:to>
                                    </p:set>
                                    <p:animEffect transition="in" filter="wipe(right)">
                                      <p:cBhvr>
                                        <p:cTn id="25" dur="500"/>
                                        <p:tgtEl>
                                          <p:spTgt spid="1070"/>
                                        </p:tgtEl>
                                      </p:cBhvr>
                                    </p:animEffect>
                                  </p:childTnLst>
                                </p:cTn>
                              </p:par>
                              <p:par>
                                <p:cTn id="26" presetID="1" presetClass="entr" presetSubtype="0" fill="hold" grpId="0" nodeType="withEffect">
                                  <p:stCondLst>
                                    <p:cond delay="0"/>
                                  </p:stCondLst>
                                  <p:childTnLst>
                                    <p:set>
                                      <p:cBhvr>
                                        <p:cTn id="27" dur="1" fill="hold">
                                          <p:stCondLst>
                                            <p:cond delay="0"/>
                                          </p:stCondLst>
                                        </p:cTn>
                                        <p:tgtEl>
                                          <p:spTgt spid="108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39A1CE-3A0B-F5D2-FA42-897884795981}"/>
            </a:ext>
          </a:extLst>
        </p:cNvPr>
        <p:cNvGrpSpPr/>
        <p:nvPr/>
      </p:nvGrpSpPr>
      <p:grpSpPr>
        <a:xfrm>
          <a:off x="0" y="0"/>
          <a:ext cx="0" cy="0"/>
          <a:chOff x="0" y="0"/>
          <a:chExt cx="0" cy="0"/>
        </a:xfrm>
      </p:grpSpPr>
      <p:grpSp>
        <p:nvGrpSpPr>
          <p:cNvPr id="46" name="组合 45">
            <a:extLst>
              <a:ext uri="{FF2B5EF4-FFF2-40B4-BE49-F238E27FC236}">
                <a16:creationId xmlns:a16="http://schemas.microsoft.com/office/drawing/2014/main" id="{120DF6DF-EEE4-ACA7-AAB4-A08730201673}"/>
              </a:ext>
            </a:extLst>
          </p:cNvPr>
          <p:cNvGrpSpPr/>
          <p:nvPr/>
        </p:nvGrpSpPr>
        <p:grpSpPr>
          <a:xfrm>
            <a:off x="7569038" y="2205416"/>
            <a:ext cx="1613875" cy="622170"/>
            <a:chOff x="7689183" y="1928040"/>
            <a:chExt cx="1613875" cy="963381"/>
          </a:xfrm>
        </p:grpSpPr>
        <p:sp>
          <p:nvSpPr>
            <p:cNvPr id="58" name="对话气泡: 圆角矩形 57">
              <a:extLst>
                <a:ext uri="{FF2B5EF4-FFF2-40B4-BE49-F238E27FC236}">
                  <a16:creationId xmlns:a16="http://schemas.microsoft.com/office/drawing/2014/main" id="{FBBE1B14-B0DE-2D40-1C31-48FBBAD34A55}"/>
                </a:ext>
              </a:extLst>
            </p:cNvPr>
            <p:cNvSpPr/>
            <p:nvPr/>
          </p:nvSpPr>
          <p:spPr>
            <a:xfrm>
              <a:off x="7709119" y="1928040"/>
              <a:ext cx="1593939" cy="963381"/>
            </a:xfrm>
            <a:custGeom>
              <a:avLst/>
              <a:gdLst>
                <a:gd name="csX0" fmla="*/ 0 w 1593939"/>
                <a:gd name="csY0" fmla="*/ 160567 h 963381"/>
                <a:gd name="csX1" fmla="*/ 160567 w 1593939"/>
                <a:gd name="csY1" fmla="*/ 0 h 963381"/>
                <a:gd name="csX2" fmla="*/ 265657 w 1593939"/>
                <a:gd name="csY2" fmla="*/ 0 h 963381"/>
                <a:gd name="csX3" fmla="*/ 265657 w 1593939"/>
                <a:gd name="csY3" fmla="*/ 0 h 963381"/>
                <a:gd name="csX4" fmla="*/ 664141 w 1593939"/>
                <a:gd name="csY4" fmla="*/ 0 h 963381"/>
                <a:gd name="csX5" fmla="*/ 1041064 w 1593939"/>
                <a:gd name="csY5" fmla="*/ 0 h 963381"/>
                <a:gd name="csX6" fmla="*/ 1433372 w 1593939"/>
                <a:gd name="csY6" fmla="*/ 0 h 963381"/>
                <a:gd name="csX7" fmla="*/ 1593939 w 1593939"/>
                <a:gd name="csY7" fmla="*/ 160567 h 963381"/>
                <a:gd name="csX8" fmla="*/ 1593939 w 1593939"/>
                <a:gd name="csY8" fmla="*/ 561972 h 963381"/>
                <a:gd name="csX9" fmla="*/ 1593939 w 1593939"/>
                <a:gd name="csY9" fmla="*/ 561972 h 963381"/>
                <a:gd name="csX10" fmla="*/ 1593939 w 1593939"/>
                <a:gd name="csY10" fmla="*/ 802818 h 963381"/>
                <a:gd name="csX11" fmla="*/ 1593939 w 1593939"/>
                <a:gd name="csY11" fmla="*/ 802814 h 963381"/>
                <a:gd name="csX12" fmla="*/ 1433372 w 1593939"/>
                <a:gd name="csY12" fmla="*/ 963381 h 963381"/>
                <a:gd name="csX13" fmla="*/ 1071833 w 1593939"/>
                <a:gd name="csY13" fmla="*/ 963381 h 963381"/>
                <a:gd name="csX14" fmla="*/ 664141 w 1593939"/>
                <a:gd name="csY14" fmla="*/ 963381 h 963381"/>
                <a:gd name="csX15" fmla="*/ 265657 w 1593939"/>
                <a:gd name="csY15" fmla="*/ 963381 h 963381"/>
                <a:gd name="csX16" fmla="*/ 265657 w 1593939"/>
                <a:gd name="csY16" fmla="*/ 963381 h 963381"/>
                <a:gd name="csX17" fmla="*/ 160567 w 1593939"/>
                <a:gd name="csY17" fmla="*/ 963381 h 963381"/>
                <a:gd name="csX18" fmla="*/ 0 w 1593939"/>
                <a:gd name="csY18" fmla="*/ 802814 h 963381"/>
                <a:gd name="csX19" fmla="*/ 0 w 1593939"/>
                <a:gd name="csY19" fmla="*/ 802818 h 963381"/>
                <a:gd name="csX20" fmla="*/ -260682 w 1593939"/>
                <a:gd name="csY20" fmla="*/ 694582 h 963381"/>
                <a:gd name="csX21" fmla="*/ -554643 w 1593939"/>
                <a:gd name="csY21" fmla="*/ 572528 h 963381"/>
                <a:gd name="csX22" fmla="*/ 0 w 1593939"/>
                <a:gd name="csY22" fmla="*/ 561972 h 963381"/>
                <a:gd name="csX23" fmla="*/ 0 w 1593939"/>
                <a:gd name="csY23" fmla="*/ 160567 h 9633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1593939" h="963381" fill="none" extrusionOk="0">
                  <a:moveTo>
                    <a:pt x="0" y="160567"/>
                  </a:moveTo>
                  <a:cubicBezTo>
                    <a:pt x="10251" y="80713"/>
                    <a:pt x="66240" y="17053"/>
                    <a:pt x="160567" y="0"/>
                  </a:cubicBezTo>
                  <a:cubicBezTo>
                    <a:pt x="210000" y="-2864"/>
                    <a:pt x="213185" y="10359"/>
                    <a:pt x="265657" y="0"/>
                  </a:cubicBezTo>
                  <a:lnTo>
                    <a:pt x="265657" y="0"/>
                  </a:lnTo>
                  <a:cubicBezTo>
                    <a:pt x="421296" y="-40922"/>
                    <a:pt x="578253" y="13510"/>
                    <a:pt x="664141" y="0"/>
                  </a:cubicBezTo>
                  <a:cubicBezTo>
                    <a:pt x="762929" y="-4184"/>
                    <a:pt x="917625" y="4834"/>
                    <a:pt x="1041064" y="0"/>
                  </a:cubicBezTo>
                  <a:cubicBezTo>
                    <a:pt x="1164503" y="-4834"/>
                    <a:pt x="1274636" y="32669"/>
                    <a:pt x="1433372" y="0"/>
                  </a:cubicBezTo>
                  <a:cubicBezTo>
                    <a:pt x="1525410" y="-5831"/>
                    <a:pt x="1581745" y="67213"/>
                    <a:pt x="1593939" y="160567"/>
                  </a:cubicBezTo>
                  <a:cubicBezTo>
                    <a:pt x="1614581" y="287756"/>
                    <a:pt x="1572740" y="468504"/>
                    <a:pt x="1593939" y="561972"/>
                  </a:cubicBezTo>
                  <a:lnTo>
                    <a:pt x="1593939" y="561972"/>
                  </a:lnTo>
                  <a:cubicBezTo>
                    <a:pt x="1620061" y="636288"/>
                    <a:pt x="1570763" y="725984"/>
                    <a:pt x="1593939" y="802818"/>
                  </a:cubicBezTo>
                  <a:lnTo>
                    <a:pt x="1593939" y="802814"/>
                  </a:lnTo>
                  <a:cubicBezTo>
                    <a:pt x="1618114" y="898427"/>
                    <a:pt x="1518621" y="952199"/>
                    <a:pt x="1433372" y="963381"/>
                  </a:cubicBezTo>
                  <a:cubicBezTo>
                    <a:pt x="1324906" y="994076"/>
                    <a:pt x="1215064" y="924306"/>
                    <a:pt x="1071833" y="963381"/>
                  </a:cubicBezTo>
                  <a:cubicBezTo>
                    <a:pt x="928602" y="1002456"/>
                    <a:pt x="824193" y="950280"/>
                    <a:pt x="664141" y="963381"/>
                  </a:cubicBezTo>
                  <a:cubicBezTo>
                    <a:pt x="486105" y="986497"/>
                    <a:pt x="397116" y="952741"/>
                    <a:pt x="265657" y="963381"/>
                  </a:cubicBezTo>
                  <a:lnTo>
                    <a:pt x="265657" y="963381"/>
                  </a:lnTo>
                  <a:cubicBezTo>
                    <a:pt x="227588" y="972156"/>
                    <a:pt x="188841" y="956302"/>
                    <a:pt x="160567" y="963381"/>
                  </a:cubicBezTo>
                  <a:cubicBezTo>
                    <a:pt x="60996" y="943925"/>
                    <a:pt x="-6344" y="894441"/>
                    <a:pt x="0" y="802814"/>
                  </a:cubicBezTo>
                  <a:lnTo>
                    <a:pt x="0" y="802818"/>
                  </a:lnTo>
                  <a:cubicBezTo>
                    <a:pt x="-106568" y="785343"/>
                    <a:pt x="-152242" y="710616"/>
                    <a:pt x="-260682" y="694582"/>
                  </a:cubicBezTo>
                  <a:cubicBezTo>
                    <a:pt x="-369122" y="678548"/>
                    <a:pt x="-401066" y="596743"/>
                    <a:pt x="-554643" y="572528"/>
                  </a:cubicBezTo>
                  <a:cubicBezTo>
                    <a:pt x="-431781" y="530278"/>
                    <a:pt x="-243278" y="614342"/>
                    <a:pt x="0" y="561972"/>
                  </a:cubicBezTo>
                  <a:cubicBezTo>
                    <a:pt x="-6526" y="456544"/>
                    <a:pt x="34421" y="315012"/>
                    <a:pt x="0" y="160567"/>
                  </a:cubicBezTo>
                  <a:close/>
                </a:path>
                <a:path w="1593939" h="963381" stroke="0" extrusionOk="0">
                  <a:moveTo>
                    <a:pt x="0" y="160567"/>
                  </a:moveTo>
                  <a:cubicBezTo>
                    <a:pt x="-3074" y="69992"/>
                    <a:pt x="53599" y="6864"/>
                    <a:pt x="160567" y="0"/>
                  </a:cubicBezTo>
                  <a:cubicBezTo>
                    <a:pt x="206683" y="-9713"/>
                    <a:pt x="216289" y="10855"/>
                    <a:pt x="265657" y="0"/>
                  </a:cubicBezTo>
                  <a:lnTo>
                    <a:pt x="265657" y="0"/>
                  </a:lnTo>
                  <a:cubicBezTo>
                    <a:pt x="432787" y="-38148"/>
                    <a:pt x="517584" y="26381"/>
                    <a:pt x="664141" y="0"/>
                  </a:cubicBezTo>
                  <a:cubicBezTo>
                    <a:pt x="797453" y="-34158"/>
                    <a:pt x="956673" y="38918"/>
                    <a:pt x="1041064" y="0"/>
                  </a:cubicBezTo>
                  <a:cubicBezTo>
                    <a:pt x="1125455" y="-38918"/>
                    <a:pt x="1314692" y="18345"/>
                    <a:pt x="1433372" y="0"/>
                  </a:cubicBezTo>
                  <a:cubicBezTo>
                    <a:pt x="1514434" y="7171"/>
                    <a:pt x="1592362" y="56849"/>
                    <a:pt x="1593939" y="160567"/>
                  </a:cubicBezTo>
                  <a:cubicBezTo>
                    <a:pt x="1621606" y="291003"/>
                    <a:pt x="1571414" y="423444"/>
                    <a:pt x="1593939" y="561972"/>
                  </a:cubicBezTo>
                  <a:lnTo>
                    <a:pt x="1593939" y="561972"/>
                  </a:lnTo>
                  <a:cubicBezTo>
                    <a:pt x="1617514" y="649881"/>
                    <a:pt x="1587128" y="738291"/>
                    <a:pt x="1593939" y="802818"/>
                  </a:cubicBezTo>
                  <a:lnTo>
                    <a:pt x="1593939" y="802814"/>
                  </a:lnTo>
                  <a:cubicBezTo>
                    <a:pt x="1601170" y="902257"/>
                    <a:pt x="1523827" y="981772"/>
                    <a:pt x="1433372" y="963381"/>
                  </a:cubicBezTo>
                  <a:cubicBezTo>
                    <a:pt x="1318175" y="997657"/>
                    <a:pt x="1159441" y="930970"/>
                    <a:pt x="1071833" y="963381"/>
                  </a:cubicBezTo>
                  <a:cubicBezTo>
                    <a:pt x="984225" y="995792"/>
                    <a:pt x="789623" y="917284"/>
                    <a:pt x="664141" y="963381"/>
                  </a:cubicBezTo>
                  <a:cubicBezTo>
                    <a:pt x="486088" y="994595"/>
                    <a:pt x="432416" y="955877"/>
                    <a:pt x="265657" y="963381"/>
                  </a:cubicBezTo>
                  <a:lnTo>
                    <a:pt x="265657" y="963381"/>
                  </a:lnTo>
                  <a:cubicBezTo>
                    <a:pt x="243270" y="969456"/>
                    <a:pt x="194944" y="955270"/>
                    <a:pt x="160567" y="963381"/>
                  </a:cubicBezTo>
                  <a:cubicBezTo>
                    <a:pt x="57585" y="971732"/>
                    <a:pt x="-1965" y="895007"/>
                    <a:pt x="0" y="802814"/>
                  </a:cubicBezTo>
                  <a:lnTo>
                    <a:pt x="0" y="802818"/>
                  </a:lnTo>
                  <a:cubicBezTo>
                    <a:pt x="-133613" y="754216"/>
                    <a:pt x="-202353" y="692336"/>
                    <a:pt x="-266229" y="692279"/>
                  </a:cubicBezTo>
                  <a:cubicBezTo>
                    <a:pt x="-330105" y="692221"/>
                    <a:pt x="-441437" y="599684"/>
                    <a:pt x="-554643" y="572528"/>
                  </a:cubicBezTo>
                  <a:cubicBezTo>
                    <a:pt x="-427802" y="565577"/>
                    <a:pt x="-242543" y="602631"/>
                    <a:pt x="0" y="561972"/>
                  </a:cubicBezTo>
                  <a:cubicBezTo>
                    <a:pt x="-4278" y="451367"/>
                    <a:pt x="13910" y="299809"/>
                    <a:pt x="0" y="160567"/>
                  </a:cubicBezTo>
                  <a:close/>
                </a:path>
              </a:pathLst>
            </a:custGeom>
            <a:solidFill>
              <a:schemeClr val="bg1"/>
            </a:solidFill>
            <a:ln w="38100">
              <a:solidFill>
                <a:srgbClr val="FF0000"/>
              </a:solidFill>
              <a:extLst>
                <a:ext uri="{C807C97D-BFC1-408E-A445-0C87EB9F89A2}">
                  <ask:lineSketchStyleProps xmlns:ask="http://schemas.microsoft.com/office/drawing/2018/sketchyshapes" sd="1219033472">
                    <a:prstGeom prst="wedgeRoundRectCallout">
                      <a:avLst>
                        <a:gd name="adj1" fmla="val -84797"/>
                        <a:gd name="adj2" fmla="val 9429"/>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2" name="文本框 61">
              <a:extLst>
                <a:ext uri="{FF2B5EF4-FFF2-40B4-BE49-F238E27FC236}">
                  <a16:creationId xmlns:a16="http://schemas.microsoft.com/office/drawing/2014/main" id="{856835F9-1DD1-713E-C9AC-AD6E7B561971}"/>
                </a:ext>
              </a:extLst>
            </p:cNvPr>
            <p:cNvSpPr txBox="1"/>
            <p:nvPr/>
          </p:nvSpPr>
          <p:spPr>
            <a:xfrm>
              <a:off x="7689183" y="2068835"/>
              <a:ext cx="1598965" cy="400110"/>
            </a:xfrm>
            <a:prstGeom prst="rect">
              <a:avLst/>
            </a:prstGeom>
            <a:noFill/>
          </p:spPr>
          <p:txBody>
            <a:bodyPr wrap="square" rtlCol="0">
              <a:spAutoFit/>
            </a:bodyPr>
            <a:lstStyle/>
            <a:p>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I am the root!</a:t>
              </a:r>
              <a:endParaRPr lang="zh-CN" altLang="en-US" sz="2000" b="1" dirty="0">
                <a:solidFill>
                  <a:srgbClr val="FF0000"/>
                </a:solidFill>
                <a:latin typeface="Calibri" panose="020F0502020204030204" pitchFamily="34" charset="0"/>
                <a:cs typeface="Calibri" panose="020F0502020204030204" pitchFamily="34" charset="0"/>
              </a:endParaRPr>
            </a:p>
          </p:txBody>
        </p:sp>
      </p:grpSp>
      <p:sp>
        <p:nvSpPr>
          <p:cNvPr id="34" name="矩形 33">
            <a:extLst>
              <a:ext uri="{FF2B5EF4-FFF2-40B4-BE49-F238E27FC236}">
                <a16:creationId xmlns:a16="http://schemas.microsoft.com/office/drawing/2014/main" id="{CC053B8A-F133-4228-6735-81CDA0393E14}"/>
              </a:ext>
            </a:extLst>
          </p:cNvPr>
          <p:cNvSpPr/>
          <p:nvPr/>
        </p:nvSpPr>
        <p:spPr>
          <a:xfrm>
            <a:off x="6173614" y="2320940"/>
            <a:ext cx="540000" cy="4500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45" name="组合 1044">
            <a:extLst>
              <a:ext uri="{FF2B5EF4-FFF2-40B4-BE49-F238E27FC236}">
                <a16:creationId xmlns:a16="http://schemas.microsoft.com/office/drawing/2014/main" id="{0DD2A28C-2A50-4AE7-FB6D-7607E73CF267}"/>
              </a:ext>
            </a:extLst>
          </p:cNvPr>
          <p:cNvGrpSpPr/>
          <p:nvPr/>
        </p:nvGrpSpPr>
        <p:grpSpPr>
          <a:xfrm>
            <a:off x="6173662" y="2320940"/>
            <a:ext cx="611865" cy="450000"/>
            <a:chOff x="6173662" y="2320940"/>
            <a:chExt cx="611865" cy="450000"/>
          </a:xfrm>
        </p:grpSpPr>
        <p:sp>
          <p:nvSpPr>
            <p:cNvPr id="1059" name="矩形 1058">
              <a:extLst>
                <a:ext uri="{FF2B5EF4-FFF2-40B4-BE49-F238E27FC236}">
                  <a16:creationId xmlns:a16="http://schemas.microsoft.com/office/drawing/2014/main" id="{C4D8C4BB-DD46-A4F8-B0E2-9CEA758D95F9}"/>
                </a:ext>
              </a:extLst>
            </p:cNvPr>
            <p:cNvSpPr/>
            <p:nvPr/>
          </p:nvSpPr>
          <p:spPr>
            <a:xfrm>
              <a:off x="6173662" y="2320940"/>
              <a:ext cx="540000" cy="450000"/>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10D59050-275F-1CE4-FA5A-BC16530D00BA}"/>
                </a:ext>
              </a:extLst>
            </p:cNvPr>
            <p:cNvSpPr/>
            <p:nvPr/>
          </p:nvSpPr>
          <p:spPr>
            <a:xfrm rot="5232316">
              <a:off x="6569527" y="2456797"/>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a:extLst>
              <a:ext uri="{FF2B5EF4-FFF2-40B4-BE49-F238E27FC236}">
                <a16:creationId xmlns:a16="http://schemas.microsoft.com/office/drawing/2014/main" id="{1620411F-4706-BDA7-F644-C75025E7F94C}"/>
              </a:ext>
            </a:extLst>
          </p:cNvPr>
          <p:cNvSpPr/>
          <p:nvPr/>
        </p:nvSpPr>
        <p:spPr>
          <a:xfrm>
            <a:off x="6173167" y="3654697"/>
            <a:ext cx="540000" cy="4500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CA4301FD-547B-669F-1018-78F13CE3AABA}"/>
              </a:ext>
            </a:extLst>
          </p:cNvPr>
          <p:cNvSpPr/>
          <p:nvPr/>
        </p:nvSpPr>
        <p:spPr>
          <a:xfrm>
            <a:off x="6199175" y="4935267"/>
            <a:ext cx="540000" cy="489572"/>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3" name="矩形 1072">
            <a:extLst>
              <a:ext uri="{FF2B5EF4-FFF2-40B4-BE49-F238E27FC236}">
                <a16:creationId xmlns:a16="http://schemas.microsoft.com/office/drawing/2014/main" id="{6C542B65-E5AF-7683-AAE8-C306C3490F3C}"/>
              </a:ext>
            </a:extLst>
          </p:cNvPr>
          <p:cNvSpPr/>
          <p:nvPr/>
        </p:nvSpPr>
        <p:spPr>
          <a:xfrm>
            <a:off x="4904498" y="2046079"/>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6AEAD941-9AC8-A91D-EE7A-710EF86C26F5}"/>
              </a:ext>
            </a:extLst>
          </p:cNvPr>
          <p:cNvSpPr/>
          <p:nvPr/>
        </p:nvSpPr>
        <p:spPr>
          <a:xfrm>
            <a:off x="7927924" y="3631304"/>
            <a:ext cx="540000" cy="4500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a:extLst>
              <a:ext uri="{FF2B5EF4-FFF2-40B4-BE49-F238E27FC236}">
                <a16:creationId xmlns:a16="http://schemas.microsoft.com/office/drawing/2014/main" id="{CEE73D40-EA79-8718-9FC2-D4342AFCFE5F}"/>
              </a:ext>
            </a:extLst>
          </p:cNvPr>
          <p:cNvSpPr>
            <a:spLocks noGrp="1"/>
          </p:cNvSpPr>
          <p:nvPr>
            <p:ph type="sldNum" sz="quarter" idx="12"/>
          </p:nvPr>
        </p:nvSpPr>
        <p:spPr/>
        <p:txBody>
          <a:bodyPr/>
          <a:lstStyle/>
          <a:p>
            <a:fld id="{49AE70B2-8BF9-45C0-BB95-33D1B9D3A854}" type="slidenum">
              <a:rPr lang="zh-CN" altLang="en-US" smtClean="0"/>
              <a:t>23</a:t>
            </a:fld>
            <a:endParaRPr lang="zh-CN" altLang="en-US" dirty="0"/>
          </a:p>
        </p:txBody>
      </p:sp>
      <p:sp>
        <p:nvSpPr>
          <p:cNvPr id="5" name="标题 4">
            <a:extLst>
              <a:ext uri="{FF2B5EF4-FFF2-40B4-BE49-F238E27FC236}">
                <a16:creationId xmlns:a16="http://schemas.microsoft.com/office/drawing/2014/main" id="{D3460DF0-6702-98F7-06A3-50572B005EAC}"/>
              </a:ext>
            </a:extLst>
          </p:cNvPr>
          <p:cNvSpPr>
            <a:spLocks noGrp="1"/>
          </p:cNvSpPr>
          <p:nvPr>
            <p:ph type="title"/>
          </p:nvPr>
        </p:nvSpPr>
        <p:spPr/>
        <p:txBody>
          <a:bodyPr>
            <a:normAutofit/>
          </a:bodyPr>
          <a:lstStyle/>
          <a:p>
            <a:r>
              <a:rPr lang="en-US" altLang="zh-CN" dirty="0">
                <a:solidFill>
                  <a:srgbClr val="000000"/>
                </a:solidFill>
                <a:cs typeface="Arial" panose="020B0604020202020204"/>
              </a:rPr>
              <a:t>Pyrrha Design: Distributed Congestion Root Election</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cxnSp>
        <p:nvCxnSpPr>
          <p:cNvPr id="2" name="直接连接符 1">
            <a:extLst>
              <a:ext uri="{FF2B5EF4-FFF2-40B4-BE49-F238E27FC236}">
                <a16:creationId xmlns:a16="http://schemas.microsoft.com/office/drawing/2014/main" id="{F914A0F3-FD4D-6C8B-3BEA-E292C27C92D3}"/>
              </a:ext>
            </a:extLst>
          </p:cNvPr>
          <p:cNvCxnSpPr/>
          <p:nvPr/>
        </p:nvCxnSpPr>
        <p:spPr>
          <a:xfrm flipH="1" flipV="1">
            <a:off x="6730293" y="2555822"/>
            <a:ext cx="1183929" cy="1312836"/>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1A72C3B7-7E9A-391F-6DC3-578A9FA96F3F}"/>
              </a:ext>
            </a:extLst>
          </p:cNvPr>
          <p:cNvCxnSpPr>
            <a:cxnSpLocks/>
          </p:cNvCxnSpPr>
          <p:nvPr/>
        </p:nvCxnSpPr>
        <p:spPr>
          <a:xfrm>
            <a:off x="6716590" y="3864258"/>
            <a:ext cx="1197632" cy="4400"/>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DC62E3B6-8762-66EE-3B25-C6CF67B477A0}"/>
              </a:ext>
            </a:extLst>
          </p:cNvPr>
          <p:cNvCxnSpPr/>
          <p:nvPr/>
        </p:nvCxnSpPr>
        <p:spPr>
          <a:xfrm flipV="1">
            <a:off x="6730293" y="3868658"/>
            <a:ext cx="1183929" cy="1302409"/>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526F5DC6-BE69-E27E-BE00-18B33CAA3033}"/>
              </a:ext>
            </a:extLst>
          </p:cNvPr>
          <p:cNvCxnSpPr>
            <a:cxnSpLocks/>
          </p:cNvCxnSpPr>
          <p:nvPr/>
        </p:nvCxnSpPr>
        <p:spPr>
          <a:xfrm flipH="1" flipV="1">
            <a:off x="5364455" y="2256030"/>
            <a:ext cx="825838" cy="29979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B7F5C4E5-748B-97BE-4D4E-C47F27A8C54E}"/>
              </a:ext>
            </a:extLst>
          </p:cNvPr>
          <p:cNvCxnSpPr/>
          <p:nvPr/>
        </p:nvCxnSpPr>
        <p:spPr>
          <a:xfrm flipH="1">
            <a:off x="5361472" y="2555824"/>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 name="椭圆 31">
            <a:extLst>
              <a:ext uri="{FF2B5EF4-FFF2-40B4-BE49-F238E27FC236}">
                <a16:creationId xmlns:a16="http://schemas.microsoft.com/office/drawing/2014/main" id="{E578FA39-A6B9-0166-912A-19CAAD0AE982}"/>
              </a:ext>
            </a:extLst>
          </p:cNvPr>
          <p:cNvSpPr/>
          <p:nvPr/>
        </p:nvSpPr>
        <p:spPr>
          <a:xfrm rot="5232316">
            <a:off x="8362355" y="3657750"/>
            <a:ext cx="180000" cy="18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11">
            <a:extLst>
              <a:ext uri="{FF2B5EF4-FFF2-40B4-BE49-F238E27FC236}">
                <a16:creationId xmlns:a16="http://schemas.microsoft.com/office/drawing/2014/main" id="{F57EB84B-DFF3-FA83-45E3-E803F8CC1FE5}"/>
              </a:ext>
            </a:extLst>
          </p:cNvPr>
          <p:cNvSpPr/>
          <p:nvPr/>
        </p:nvSpPr>
        <p:spPr>
          <a:xfrm>
            <a:off x="7074321" y="2720623"/>
            <a:ext cx="1745830" cy="1039484"/>
          </a:xfrm>
          <a:custGeom>
            <a:avLst/>
            <a:gdLst>
              <a:gd name="connsiteX0" fmla="*/ 0 w 1743075"/>
              <a:gd name="connsiteY0" fmla="*/ 0 h 1081616"/>
              <a:gd name="connsiteX1" fmla="*/ 809625 w 1743075"/>
              <a:gd name="connsiteY1" fmla="*/ 933450 h 1081616"/>
              <a:gd name="connsiteX2" fmla="*/ 1743075 w 1743075"/>
              <a:gd name="connsiteY2" fmla="*/ 1066800 h 1081616"/>
            </a:gdLst>
            <a:ahLst/>
            <a:cxnLst>
              <a:cxn ang="0">
                <a:pos x="connsiteX0" y="connsiteY0"/>
              </a:cxn>
              <a:cxn ang="0">
                <a:pos x="connsiteX1" y="connsiteY1"/>
              </a:cxn>
              <a:cxn ang="0">
                <a:pos x="connsiteX2" y="connsiteY2"/>
              </a:cxn>
            </a:cxnLst>
            <a:rect l="l" t="t" r="r" b="b"/>
            <a:pathLst>
              <a:path w="1743075" h="1081616">
                <a:moveTo>
                  <a:pt x="0" y="0"/>
                </a:moveTo>
                <a:cubicBezTo>
                  <a:pt x="259556" y="377825"/>
                  <a:pt x="519113" y="755650"/>
                  <a:pt x="809625" y="933450"/>
                </a:cubicBezTo>
                <a:cubicBezTo>
                  <a:pt x="1100137" y="1111250"/>
                  <a:pt x="1421606" y="1089025"/>
                  <a:pt x="1743075" y="1066800"/>
                </a:cubicBezTo>
              </a:path>
            </a:pathLst>
          </a:cu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12">
            <a:extLst>
              <a:ext uri="{FF2B5EF4-FFF2-40B4-BE49-F238E27FC236}">
                <a16:creationId xmlns:a16="http://schemas.microsoft.com/office/drawing/2014/main" id="{B0424C83-1049-6CD4-AF3F-E9C592F1E5A5}"/>
              </a:ext>
            </a:extLst>
          </p:cNvPr>
          <p:cNvSpPr/>
          <p:nvPr/>
        </p:nvSpPr>
        <p:spPr>
          <a:xfrm>
            <a:off x="6962130" y="2936577"/>
            <a:ext cx="1858020" cy="987997"/>
          </a:xfrm>
          <a:custGeom>
            <a:avLst/>
            <a:gdLst>
              <a:gd name="connsiteX0" fmla="*/ 0 w 1971675"/>
              <a:gd name="connsiteY0" fmla="*/ 0 h 1184445"/>
              <a:gd name="connsiteX1" fmla="*/ 933450 w 1971675"/>
              <a:gd name="connsiteY1" fmla="*/ 1038225 h 1184445"/>
              <a:gd name="connsiteX2" fmla="*/ 1971675 w 1971675"/>
              <a:gd name="connsiteY2" fmla="*/ 1152525 h 1184445"/>
            </a:gdLst>
            <a:ahLst/>
            <a:cxnLst>
              <a:cxn ang="0">
                <a:pos x="connsiteX0" y="connsiteY0"/>
              </a:cxn>
              <a:cxn ang="0">
                <a:pos x="connsiteX1" y="connsiteY1"/>
              </a:cxn>
              <a:cxn ang="0">
                <a:pos x="connsiteX2" y="connsiteY2"/>
              </a:cxn>
            </a:cxnLst>
            <a:rect l="l" t="t" r="r" b="b"/>
            <a:pathLst>
              <a:path w="1971675" h="1184445">
                <a:moveTo>
                  <a:pt x="0" y="0"/>
                </a:moveTo>
                <a:cubicBezTo>
                  <a:pt x="302419" y="423069"/>
                  <a:pt x="604838" y="846138"/>
                  <a:pt x="933450" y="1038225"/>
                </a:cubicBezTo>
                <a:cubicBezTo>
                  <a:pt x="1262063" y="1230313"/>
                  <a:pt x="1616869" y="1191419"/>
                  <a:pt x="1971675" y="1152525"/>
                </a:cubicBezTo>
              </a:path>
            </a:pathLst>
          </a:custGeom>
          <a:ln w="1905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2" name="直接箭头连接符 41">
            <a:extLst>
              <a:ext uri="{FF2B5EF4-FFF2-40B4-BE49-F238E27FC236}">
                <a16:creationId xmlns:a16="http://schemas.microsoft.com/office/drawing/2014/main" id="{83F345EB-1623-B110-C0F8-B24E0504EDAB}"/>
              </a:ext>
            </a:extLst>
          </p:cNvPr>
          <p:cNvCxnSpPr/>
          <p:nvPr/>
        </p:nvCxnSpPr>
        <p:spPr>
          <a:xfrm flipV="1">
            <a:off x="6908870" y="3966820"/>
            <a:ext cx="1911280" cy="21822"/>
          </a:xfrm>
          <a:prstGeom prst="straightConnector1">
            <a:avLst/>
          </a:pr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cxnSp>
      <p:sp>
        <p:nvSpPr>
          <p:cNvPr id="43" name="任意多边形 14">
            <a:extLst>
              <a:ext uri="{FF2B5EF4-FFF2-40B4-BE49-F238E27FC236}">
                <a16:creationId xmlns:a16="http://schemas.microsoft.com/office/drawing/2014/main" id="{47C00130-36D2-B150-E94F-3841A96846BF}"/>
              </a:ext>
            </a:extLst>
          </p:cNvPr>
          <p:cNvSpPr/>
          <p:nvPr/>
        </p:nvSpPr>
        <p:spPr>
          <a:xfrm>
            <a:off x="7124700" y="4027109"/>
            <a:ext cx="1688371" cy="860676"/>
          </a:xfrm>
          <a:custGeom>
            <a:avLst/>
            <a:gdLst>
              <a:gd name="connsiteX0" fmla="*/ 0 w 1762125"/>
              <a:gd name="connsiteY0" fmla="*/ 1024832 h 1024832"/>
              <a:gd name="connsiteX1" fmla="*/ 771525 w 1762125"/>
              <a:gd name="connsiteY1" fmla="*/ 139007 h 1024832"/>
              <a:gd name="connsiteX2" fmla="*/ 1762125 w 1762125"/>
              <a:gd name="connsiteY2" fmla="*/ 15182 h 1024832"/>
            </a:gdLst>
            <a:ahLst/>
            <a:cxnLst>
              <a:cxn ang="0">
                <a:pos x="connsiteX0" y="connsiteY0"/>
              </a:cxn>
              <a:cxn ang="0">
                <a:pos x="connsiteX1" y="connsiteY1"/>
              </a:cxn>
              <a:cxn ang="0">
                <a:pos x="connsiteX2" y="connsiteY2"/>
              </a:cxn>
            </a:cxnLst>
            <a:rect l="l" t="t" r="r" b="b"/>
            <a:pathLst>
              <a:path w="1762125" h="1024832">
                <a:moveTo>
                  <a:pt x="0" y="1024832"/>
                </a:moveTo>
                <a:cubicBezTo>
                  <a:pt x="238919" y="666057"/>
                  <a:pt x="477838" y="307282"/>
                  <a:pt x="771525" y="139007"/>
                </a:cubicBezTo>
                <a:cubicBezTo>
                  <a:pt x="1065213" y="-29268"/>
                  <a:pt x="1413669" y="-7043"/>
                  <a:pt x="1762125" y="15182"/>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47" name="文本框 46">
            <a:extLst>
              <a:ext uri="{FF2B5EF4-FFF2-40B4-BE49-F238E27FC236}">
                <a16:creationId xmlns:a16="http://schemas.microsoft.com/office/drawing/2014/main" id="{0DD5F23A-B45A-1512-3488-4F21935CBC37}"/>
              </a:ext>
            </a:extLst>
          </p:cNvPr>
          <p:cNvSpPr txBox="1"/>
          <p:nvPr/>
        </p:nvSpPr>
        <p:spPr>
          <a:xfrm>
            <a:off x="6484818" y="2695177"/>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P3</a:t>
            </a:r>
            <a:endParaRPr lang="zh-CN" altLang="en-US" b="1" dirty="0">
              <a:latin typeface="Calibri" panose="020F0502020204030204" pitchFamily="34" charset="0"/>
              <a:cs typeface="Calibri" panose="020F0502020204030204" pitchFamily="34" charset="0"/>
            </a:endParaRPr>
          </a:p>
        </p:txBody>
      </p:sp>
      <p:sp>
        <p:nvSpPr>
          <p:cNvPr id="48" name="文本框 47">
            <a:extLst>
              <a:ext uri="{FF2B5EF4-FFF2-40B4-BE49-F238E27FC236}">
                <a16:creationId xmlns:a16="http://schemas.microsoft.com/office/drawing/2014/main" id="{D058C1CD-4F47-D4FC-3266-DAEF3A41D9AA}"/>
              </a:ext>
            </a:extLst>
          </p:cNvPr>
          <p:cNvSpPr txBox="1"/>
          <p:nvPr/>
        </p:nvSpPr>
        <p:spPr>
          <a:xfrm>
            <a:off x="6469175" y="4039809"/>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P4</a:t>
            </a:r>
            <a:endParaRPr lang="zh-CN" altLang="en-US" b="1" dirty="0">
              <a:latin typeface="Calibri" panose="020F0502020204030204" pitchFamily="34" charset="0"/>
              <a:cs typeface="Calibri" panose="020F0502020204030204" pitchFamily="34" charset="0"/>
            </a:endParaRPr>
          </a:p>
        </p:txBody>
      </p:sp>
      <p:sp>
        <p:nvSpPr>
          <p:cNvPr id="49" name="文本框 48">
            <a:extLst>
              <a:ext uri="{FF2B5EF4-FFF2-40B4-BE49-F238E27FC236}">
                <a16:creationId xmlns:a16="http://schemas.microsoft.com/office/drawing/2014/main" id="{EF205797-A4E7-CC68-BC6E-1EED00AE0D5E}"/>
              </a:ext>
            </a:extLst>
          </p:cNvPr>
          <p:cNvSpPr txBox="1"/>
          <p:nvPr/>
        </p:nvSpPr>
        <p:spPr>
          <a:xfrm>
            <a:off x="8429098" y="3430575"/>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P1</a:t>
            </a:r>
            <a:endParaRPr lang="zh-CN" altLang="en-US" b="1" dirty="0">
              <a:latin typeface="Calibri" panose="020F0502020204030204" pitchFamily="34" charset="0"/>
              <a:cs typeface="Calibri" panose="020F0502020204030204" pitchFamily="34" charset="0"/>
            </a:endParaRPr>
          </a:p>
        </p:txBody>
      </p:sp>
      <p:sp>
        <p:nvSpPr>
          <p:cNvPr id="50" name="文本框 49">
            <a:extLst>
              <a:ext uri="{FF2B5EF4-FFF2-40B4-BE49-F238E27FC236}">
                <a16:creationId xmlns:a16="http://schemas.microsoft.com/office/drawing/2014/main" id="{AB116395-E6D7-12DC-B670-DB6A41D2E7DC}"/>
              </a:ext>
            </a:extLst>
          </p:cNvPr>
          <p:cNvSpPr txBox="1"/>
          <p:nvPr/>
        </p:nvSpPr>
        <p:spPr>
          <a:xfrm>
            <a:off x="8429098" y="4003598"/>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P2</a:t>
            </a:r>
            <a:endParaRPr lang="zh-CN" altLang="en-US" b="1" dirty="0">
              <a:latin typeface="Calibri" panose="020F0502020204030204" pitchFamily="34" charset="0"/>
              <a:cs typeface="Calibri" panose="020F0502020204030204" pitchFamily="34" charset="0"/>
            </a:endParaRPr>
          </a:p>
        </p:txBody>
      </p:sp>
      <p:sp>
        <p:nvSpPr>
          <p:cNvPr id="63" name="圆角矩形 125">
            <a:extLst>
              <a:ext uri="{FF2B5EF4-FFF2-40B4-BE49-F238E27FC236}">
                <a16:creationId xmlns:a16="http://schemas.microsoft.com/office/drawing/2014/main" id="{BD232914-15BB-A210-5CBA-2CE703E1236C}"/>
              </a:ext>
            </a:extLst>
          </p:cNvPr>
          <p:cNvSpPr/>
          <p:nvPr/>
        </p:nvSpPr>
        <p:spPr>
          <a:xfrm>
            <a:off x="2066733" y="1954846"/>
            <a:ext cx="1684623" cy="2759549"/>
          </a:xfrm>
          <a:prstGeom prst="roundRect">
            <a:avLst/>
          </a:prstGeom>
          <a:solidFill>
            <a:schemeClr val="bg1">
              <a:lumMod val="95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7" name="组合 1026">
            <a:extLst>
              <a:ext uri="{FF2B5EF4-FFF2-40B4-BE49-F238E27FC236}">
                <a16:creationId xmlns:a16="http://schemas.microsoft.com/office/drawing/2014/main" id="{60A494DA-EB0D-F780-D5FF-452474F32179}"/>
              </a:ext>
            </a:extLst>
          </p:cNvPr>
          <p:cNvGrpSpPr/>
          <p:nvPr/>
        </p:nvGrpSpPr>
        <p:grpSpPr>
          <a:xfrm>
            <a:off x="2227230" y="3130722"/>
            <a:ext cx="1448358" cy="432000"/>
            <a:chOff x="1602278" y="506840"/>
            <a:chExt cx="1448358" cy="432000"/>
          </a:xfrm>
        </p:grpSpPr>
        <p:sp>
          <p:nvSpPr>
            <p:cNvPr id="1038" name="椭圆 1037">
              <a:extLst>
                <a:ext uri="{FF2B5EF4-FFF2-40B4-BE49-F238E27FC236}">
                  <a16:creationId xmlns:a16="http://schemas.microsoft.com/office/drawing/2014/main" id="{61494E0B-24C9-5681-1DA7-CB4C912F2AF1}"/>
                </a:ext>
              </a:extLst>
            </p:cNvPr>
            <p:cNvSpPr/>
            <p:nvPr/>
          </p:nvSpPr>
          <p:spPr>
            <a:xfrm rot="5400000">
              <a:off x="1602278" y="506840"/>
              <a:ext cx="432000" cy="43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文本框 1038">
              <a:extLst>
                <a:ext uri="{FF2B5EF4-FFF2-40B4-BE49-F238E27FC236}">
                  <a16:creationId xmlns:a16="http://schemas.microsoft.com/office/drawing/2014/main" id="{865FADCC-5E6E-3EB6-9480-3AA1F9BB4615}"/>
                </a:ext>
              </a:extLst>
            </p:cNvPr>
            <p:cNvSpPr txBox="1"/>
            <p:nvPr/>
          </p:nvSpPr>
          <p:spPr>
            <a:xfrm>
              <a:off x="1747606" y="529787"/>
              <a:ext cx="1303030"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Root</a:t>
              </a:r>
              <a:endParaRPr lang="zh-CN" altLang="en-US" sz="1600" b="1" dirty="0">
                <a:latin typeface="Calibri" panose="020F0502020204030204" pitchFamily="34" charset="0"/>
                <a:cs typeface="Calibri" panose="020F0502020204030204" pitchFamily="34" charset="0"/>
              </a:endParaRPr>
            </a:p>
          </p:txBody>
        </p:sp>
      </p:grpSp>
      <p:sp>
        <p:nvSpPr>
          <p:cNvPr id="1028" name="文本框 1027">
            <a:extLst>
              <a:ext uri="{FF2B5EF4-FFF2-40B4-BE49-F238E27FC236}">
                <a16:creationId xmlns:a16="http://schemas.microsoft.com/office/drawing/2014/main" id="{1AD1EC4F-DF06-FB2E-EBB5-60C8CFC75337}"/>
              </a:ext>
            </a:extLst>
          </p:cNvPr>
          <p:cNvSpPr txBox="1"/>
          <p:nvPr/>
        </p:nvSpPr>
        <p:spPr>
          <a:xfrm>
            <a:off x="2372558" y="3702802"/>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Hotspot</a:t>
            </a:r>
            <a:endParaRPr lang="zh-CN" altLang="en-US" b="1" dirty="0">
              <a:latin typeface="Calibri" panose="020F0502020204030204" pitchFamily="34" charset="0"/>
              <a:cs typeface="Calibri" panose="020F0502020204030204" pitchFamily="34" charset="0"/>
            </a:endParaRPr>
          </a:p>
        </p:txBody>
      </p:sp>
      <p:sp>
        <p:nvSpPr>
          <p:cNvPr id="1029" name="文本框 1028">
            <a:extLst>
              <a:ext uri="{FF2B5EF4-FFF2-40B4-BE49-F238E27FC236}">
                <a16:creationId xmlns:a16="http://schemas.microsoft.com/office/drawing/2014/main" id="{DF040BF0-8F6C-7D6E-20D3-7C8089A85869}"/>
              </a:ext>
            </a:extLst>
          </p:cNvPr>
          <p:cNvSpPr txBox="1"/>
          <p:nvPr/>
        </p:nvSpPr>
        <p:spPr>
          <a:xfrm>
            <a:off x="2275514" y="4238182"/>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Leaf</a:t>
            </a:r>
            <a:endParaRPr lang="zh-CN" altLang="en-US" b="1" dirty="0">
              <a:latin typeface="Calibri" panose="020F0502020204030204" pitchFamily="34" charset="0"/>
              <a:cs typeface="Calibri" panose="020F0502020204030204" pitchFamily="34" charset="0"/>
            </a:endParaRPr>
          </a:p>
        </p:txBody>
      </p:sp>
      <p:sp>
        <p:nvSpPr>
          <p:cNvPr id="1030" name="椭圆 1029">
            <a:extLst>
              <a:ext uri="{FF2B5EF4-FFF2-40B4-BE49-F238E27FC236}">
                <a16:creationId xmlns:a16="http://schemas.microsoft.com/office/drawing/2014/main" id="{8CA2F271-5B92-AEBD-E61D-CB635136EF55}"/>
              </a:ext>
            </a:extLst>
          </p:cNvPr>
          <p:cNvSpPr/>
          <p:nvPr/>
        </p:nvSpPr>
        <p:spPr>
          <a:xfrm rot="5400000">
            <a:off x="2226192" y="4181436"/>
            <a:ext cx="432000" cy="432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椭圆 1030">
            <a:extLst>
              <a:ext uri="{FF2B5EF4-FFF2-40B4-BE49-F238E27FC236}">
                <a16:creationId xmlns:a16="http://schemas.microsoft.com/office/drawing/2014/main" id="{E9B4704E-AB9B-7F2F-51B4-776D5BE77339}"/>
              </a:ext>
            </a:extLst>
          </p:cNvPr>
          <p:cNvSpPr/>
          <p:nvPr/>
        </p:nvSpPr>
        <p:spPr>
          <a:xfrm rot="5232316">
            <a:off x="2237505" y="3651210"/>
            <a:ext cx="432000" cy="432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2" name="组合 1031">
            <a:extLst>
              <a:ext uri="{FF2B5EF4-FFF2-40B4-BE49-F238E27FC236}">
                <a16:creationId xmlns:a16="http://schemas.microsoft.com/office/drawing/2014/main" id="{44C6F07F-1E3C-C73C-5C67-404F0112F876}"/>
              </a:ext>
            </a:extLst>
          </p:cNvPr>
          <p:cNvGrpSpPr/>
          <p:nvPr/>
        </p:nvGrpSpPr>
        <p:grpSpPr>
          <a:xfrm>
            <a:off x="2163315" y="2089329"/>
            <a:ext cx="1610930" cy="405388"/>
            <a:chOff x="1172916" y="800385"/>
            <a:chExt cx="1610930" cy="405388"/>
          </a:xfrm>
        </p:grpSpPr>
        <p:sp>
          <p:nvSpPr>
            <p:cNvPr id="1036" name="文本框 1035">
              <a:extLst>
                <a:ext uri="{FF2B5EF4-FFF2-40B4-BE49-F238E27FC236}">
                  <a16:creationId xmlns:a16="http://schemas.microsoft.com/office/drawing/2014/main" id="{ABEE3E20-B3D6-530C-2ABB-5F5BD6E64F51}"/>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chemeClr val="accent1">
                      <a:lumMod val="75000"/>
                    </a:schemeClr>
                  </a:solidFill>
                  <a:latin typeface="Calibri" panose="020F0502020204030204" pitchFamily="34" charset="0"/>
                  <a:cs typeface="Calibri" panose="020F0502020204030204" pitchFamily="34" charset="0"/>
                </a:rPr>
                <a:t>Vulnerable flows</a:t>
              </a:r>
              <a:endParaRPr lang="zh-CN" altLang="en-US" sz="1600" b="1" dirty="0">
                <a:solidFill>
                  <a:schemeClr val="accent1">
                    <a:lumMod val="75000"/>
                  </a:schemeClr>
                </a:solidFill>
                <a:latin typeface="Calibri" panose="020F0502020204030204" pitchFamily="34" charset="0"/>
                <a:cs typeface="Calibri" panose="020F0502020204030204" pitchFamily="34" charset="0"/>
              </a:endParaRPr>
            </a:p>
          </p:txBody>
        </p:sp>
        <p:cxnSp>
          <p:nvCxnSpPr>
            <p:cNvPr id="1037" name="直接箭头连接符 1036">
              <a:extLst>
                <a:ext uri="{FF2B5EF4-FFF2-40B4-BE49-F238E27FC236}">
                  <a16:creationId xmlns:a16="http://schemas.microsoft.com/office/drawing/2014/main" id="{6AFF4EFD-A236-6B33-2205-29AB46591DEC}"/>
                </a:ext>
              </a:extLst>
            </p:cNvPr>
            <p:cNvCxnSpPr/>
            <p:nvPr/>
          </p:nvCxnSpPr>
          <p:spPr>
            <a:xfrm>
              <a:off x="1285115" y="1205773"/>
              <a:ext cx="1299152" cy="0"/>
            </a:xfrm>
            <a:prstGeom prst="straightConnector1">
              <a:avLst/>
            </a:prstGeom>
            <a:noFill/>
            <a:ln w="2540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1033" name="组合 1032">
            <a:extLst>
              <a:ext uri="{FF2B5EF4-FFF2-40B4-BE49-F238E27FC236}">
                <a16:creationId xmlns:a16="http://schemas.microsoft.com/office/drawing/2014/main" id="{6DE91EBF-4C32-E1E6-6FEE-7349B93EE5B7}"/>
              </a:ext>
            </a:extLst>
          </p:cNvPr>
          <p:cNvGrpSpPr/>
          <p:nvPr/>
        </p:nvGrpSpPr>
        <p:grpSpPr>
          <a:xfrm>
            <a:off x="2156336" y="2523667"/>
            <a:ext cx="1610930" cy="405815"/>
            <a:chOff x="1172916" y="800385"/>
            <a:chExt cx="1610930" cy="405815"/>
          </a:xfrm>
        </p:grpSpPr>
        <p:sp>
          <p:nvSpPr>
            <p:cNvPr id="1034" name="文本框 1033">
              <a:extLst>
                <a:ext uri="{FF2B5EF4-FFF2-40B4-BE49-F238E27FC236}">
                  <a16:creationId xmlns:a16="http://schemas.microsoft.com/office/drawing/2014/main" id="{715FBE08-48D2-81EA-E13B-626D53F75399}"/>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rgbClr val="E8774A"/>
                  </a:solidFill>
                  <a:latin typeface="Calibri" panose="020F0502020204030204" pitchFamily="34" charset="0"/>
                  <a:cs typeface="Calibri" panose="020F0502020204030204" pitchFamily="34" charset="0"/>
                </a:rPr>
                <a:t>Congested flows</a:t>
              </a:r>
              <a:endParaRPr lang="zh-CN" altLang="en-US" sz="1600" b="1" dirty="0">
                <a:solidFill>
                  <a:srgbClr val="E8774A"/>
                </a:solidFill>
                <a:latin typeface="Calibri" panose="020F0502020204030204" pitchFamily="34" charset="0"/>
                <a:cs typeface="Calibri" panose="020F0502020204030204" pitchFamily="34" charset="0"/>
              </a:endParaRPr>
            </a:p>
          </p:txBody>
        </p:sp>
        <p:cxnSp>
          <p:nvCxnSpPr>
            <p:cNvPr id="1035" name="直接箭头连接符 1034">
              <a:extLst>
                <a:ext uri="{FF2B5EF4-FFF2-40B4-BE49-F238E27FC236}">
                  <a16:creationId xmlns:a16="http://schemas.microsoft.com/office/drawing/2014/main" id="{846E2CA2-F664-A976-2D23-9CFE0E50E491}"/>
                </a:ext>
              </a:extLst>
            </p:cNvPr>
            <p:cNvCxnSpPr/>
            <p:nvPr/>
          </p:nvCxnSpPr>
          <p:spPr>
            <a:xfrm>
              <a:off x="1270571" y="1206200"/>
              <a:ext cx="1299152" cy="0"/>
            </a:xfrm>
            <a:prstGeom prst="straightConnector1">
              <a:avLst/>
            </a:prstGeom>
            <a:noFill/>
            <a:ln w="25400">
              <a:solidFill>
                <a:srgbClr val="E8774A"/>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1040" name="文本框 1039">
            <a:extLst>
              <a:ext uri="{FF2B5EF4-FFF2-40B4-BE49-F238E27FC236}">
                <a16:creationId xmlns:a16="http://schemas.microsoft.com/office/drawing/2014/main" id="{B2BDF48A-B4AA-F782-30EA-4D76FDA8F56E}"/>
              </a:ext>
            </a:extLst>
          </p:cNvPr>
          <p:cNvSpPr txBox="1"/>
          <p:nvPr/>
        </p:nvSpPr>
        <p:spPr>
          <a:xfrm>
            <a:off x="6423520" y="5367080"/>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P5</a:t>
            </a:r>
            <a:endParaRPr lang="zh-CN" altLang="en-US" b="1" dirty="0">
              <a:latin typeface="Calibri" panose="020F0502020204030204" pitchFamily="34" charset="0"/>
              <a:cs typeface="Calibri" panose="020F0502020204030204" pitchFamily="34" charset="0"/>
            </a:endParaRPr>
          </a:p>
        </p:txBody>
      </p:sp>
      <p:sp>
        <p:nvSpPr>
          <p:cNvPr id="1046" name="矩形 1045">
            <a:extLst>
              <a:ext uri="{FF2B5EF4-FFF2-40B4-BE49-F238E27FC236}">
                <a16:creationId xmlns:a16="http://schemas.microsoft.com/office/drawing/2014/main" id="{AF593E77-60D3-AD2E-7610-C04D4C25A9A0}"/>
              </a:ext>
            </a:extLst>
          </p:cNvPr>
          <p:cNvSpPr/>
          <p:nvPr/>
        </p:nvSpPr>
        <p:spPr>
          <a:xfrm>
            <a:off x="4904498" y="2677060"/>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矩形 1046">
            <a:extLst>
              <a:ext uri="{FF2B5EF4-FFF2-40B4-BE49-F238E27FC236}">
                <a16:creationId xmlns:a16="http://schemas.microsoft.com/office/drawing/2014/main" id="{4113F57C-74D6-09C9-4B9B-2C7C7A8EB279}"/>
              </a:ext>
            </a:extLst>
          </p:cNvPr>
          <p:cNvSpPr/>
          <p:nvPr/>
        </p:nvSpPr>
        <p:spPr>
          <a:xfrm>
            <a:off x="4904498" y="3373172"/>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矩形 1047">
            <a:extLst>
              <a:ext uri="{FF2B5EF4-FFF2-40B4-BE49-F238E27FC236}">
                <a16:creationId xmlns:a16="http://schemas.microsoft.com/office/drawing/2014/main" id="{8B2E62F4-28C8-F768-5FFF-691120B33C62}"/>
              </a:ext>
            </a:extLst>
          </p:cNvPr>
          <p:cNvSpPr/>
          <p:nvPr/>
        </p:nvSpPr>
        <p:spPr>
          <a:xfrm>
            <a:off x="4904498" y="3963617"/>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矩形 1048">
            <a:extLst>
              <a:ext uri="{FF2B5EF4-FFF2-40B4-BE49-F238E27FC236}">
                <a16:creationId xmlns:a16="http://schemas.microsoft.com/office/drawing/2014/main" id="{A0457917-5E01-0459-4622-DE685ACB082B}"/>
              </a:ext>
            </a:extLst>
          </p:cNvPr>
          <p:cNvSpPr/>
          <p:nvPr/>
        </p:nvSpPr>
        <p:spPr>
          <a:xfrm>
            <a:off x="4904498" y="4660486"/>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 name="矩形 1049">
            <a:extLst>
              <a:ext uri="{FF2B5EF4-FFF2-40B4-BE49-F238E27FC236}">
                <a16:creationId xmlns:a16="http://schemas.microsoft.com/office/drawing/2014/main" id="{DE01D174-8CCC-9236-6195-8BB2BF5B5CD7}"/>
              </a:ext>
            </a:extLst>
          </p:cNvPr>
          <p:cNvSpPr/>
          <p:nvPr/>
        </p:nvSpPr>
        <p:spPr>
          <a:xfrm>
            <a:off x="4904498" y="5250931"/>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70" name="组合 1069">
            <a:extLst>
              <a:ext uri="{FF2B5EF4-FFF2-40B4-BE49-F238E27FC236}">
                <a16:creationId xmlns:a16="http://schemas.microsoft.com/office/drawing/2014/main" id="{B9207F8F-97A5-A2CE-8CBE-3AC09E667DBA}"/>
              </a:ext>
            </a:extLst>
          </p:cNvPr>
          <p:cNvGrpSpPr/>
          <p:nvPr/>
        </p:nvGrpSpPr>
        <p:grpSpPr>
          <a:xfrm>
            <a:off x="5253471" y="2156588"/>
            <a:ext cx="708914" cy="831240"/>
            <a:chOff x="5253471" y="2156588"/>
            <a:chExt cx="708914" cy="831240"/>
          </a:xfrm>
        </p:grpSpPr>
        <p:cxnSp>
          <p:nvCxnSpPr>
            <p:cNvPr id="1069" name="直接箭头连接符 1068">
              <a:extLst>
                <a:ext uri="{FF2B5EF4-FFF2-40B4-BE49-F238E27FC236}">
                  <a16:creationId xmlns:a16="http://schemas.microsoft.com/office/drawing/2014/main" id="{107E2BDF-B336-9072-FA4F-1F0426A8D194}"/>
                </a:ext>
              </a:extLst>
            </p:cNvPr>
            <p:cNvCxnSpPr>
              <a:cxnSpLocks/>
            </p:cNvCxnSpPr>
            <p:nvPr/>
          </p:nvCxnSpPr>
          <p:spPr>
            <a:xfrm flipH="1">
              <a:off x="5553718" y="2663958"/>
              <a:ext cx="375022" cy="13777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04B673D3-2A44-32A3-3953-9EBD099A5398}"/>
                </a:ext>
              </a:extLst>
            </p:cNvPr>
            <p:cNvCxnSpPr>
              <a:cxnSpLocks/>
            </p:cNvCxnSpPr>
            <p:nvPr/>
          </p:nvCxnSpPr>
          <p:spPr>
            <a:xfrm flipH="1" flipV="1">
              <a:off x="5569102" y="2327612"/>
              <a:ext cx="393283" cy="12451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51" name="椭圆 1050">
              <a:extLst>
                <a:ext uri="{FF2B5EF4-FFF2-40B4-BE49-F238E27FC236}">
                  <a16:creationId xmlns:a16="http://schemas.microsoft.com/office/drawing/2014/main" id="{483C5EFE-D539-5158-8F28-839AC3F19DB5}"/>
                </a:ext>
              </a:extLst>
            </p:cNvPr>
            <p:cNvSpPr/>
            <p:nvPr/>
          </p:nvSpPr>
          <p:spPr>
            <a:xfrm rot="5232316">
              <a:off x="5253471" y="2771828"/>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41D61ECB-B007-D4AE-AD31-6AAB4B4F997D}"/>
                </a:ext>
              </a:extLst>
            </p:cNvPr>
            <p:cNvSpPr/>
            <p:nvPr/>
          </p:nvSpPr>
          <p:spPr>
            <a:xfrm rot="5232316">
              <a:off x="5253471" y="2156588"/>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3">
            <a:extLst>
              <a:ext uri="{FF2B5EF4-FFF2-40B4-BE49-F238E27FC236}">
                <a16:creationId xmlns:a16="http://schemas.microsoft.com/office/drawing/2014/main" id="{1847974F-9087-1759-CE89-94FC42F52AF7}"/>
              </a:ext>
            </a:extLst>
          </p:cNvPr>
          <p:cNvSpPr/>
          <p:nvPr/>
        </p:nvSpPr>
        <p:spPr>
          <a:xfrm>
            <a:off x="8056247" y="1463712"/>
            <a:ext cx="3051574" cy="1884310"/>
          </a:xfrm>
          <a:prstGeom prst="rect">
            <a:avLst/>
          </a:prstGeom>
          <a:solidFill>
            <a:schemeClr val="bg1"/>
          </a:solidFill>
          <a:ln w="3810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8" name="矩形 17">
            <a:extLst>
              <a:ext uri="{FF2B5EF4-FFF2-40B4-BE49-F238E27FC236}">
                <a16:creationId xmlns:a16="http://schemas.microsoft.com/office/drawing/2014/main" id="{170D427E-AE63-CAA7-F49A-9298F2C85B75}"/>
              </a:ext>
            </a:extLst>
          </p:cNvPr>
          <p:cNvSpPr/>
          <p:nvPr/>
        </p:nvSpPr>
        <p:spPr>
          <a:xfrm>
            <a:off x="10072378" y="2037328"/>
            <a:ext cx="938694" cy="409892"/>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chemeClr val="bg2">
                  <a:lumMod val="50000"/>
                </a:schemeClr>
              </a:solidFill>
            </a:endParaRPr>
          </a:p>
        </p:txBody>
      </p:sp>
      <p:sp>
        <p:nvSpPr>
          <p:cNvPr id="19" name="矩形 18">
            <a:extLst>
              <a:ext uri="{FF2B5EF4-FFF2-40B4-BE49-F238E27FC236}">
                <a16:creationId xmlns:a16="http://schemas.microsoft.com/office/drawing/2014/main" id="{62A41B2B-0F9C-CE9D-49FB-A49F06D1B437}"/>
              </a:ext>
            </a:extLst>
          </p:cNvPr>
          <p:cNvSpPr/>
          <p:nvPr/>
        </p:nvSpPr>
        <p:spPr>
          <a:xfrm>
            <a:off x="10845653" y="2037445"/>
            <a:ext cx="163028" cy="409657"/>
          </a:xfrm>
          <a:prstGeom prst="rect">
            <a:avLst/>
          </a:prstGeom>
          <a:solidFill>
            <a:srgbClr val="91BBF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20" name="文本框 19">
            <a:extLst>
              <a:ext uri="{FF2B5EF4-FFF2-40B4-BE49-F238E27FC236}">
                <a16:creationId xmlns:a16="http://schemas.microsoft.com/office/drawing/2014/main" id="{FAC641EE-2D1E-898C-1554-B75924F42911}"/>
              </a:ext>
            </a:extLst>
          </p:cNvPr>
          <p:cNvSpPr txBox="1"/>
          <p:nvPr/>
        </p:nvSpPr>
        <p:spPr>
          <a:xfrm>
            <a:off x="8042222" y="2028330"/>
            <a:ext cx="1970252" cy="525913"/>
          </a:xfrm>
          <a:prstGeom prst="rect">
            <a:avLst/>
          </a:prstGeom>
          <a:noFill/>
        </p:spPr>
        <p:txBody>
          <a:bodyPr wrap="square" rtlCol="0">
            <a:spAutoFit/>
          </a:bodyPr>
          <a:lstStyle/>
          <a:p>
            <a:pPr algn="r">
              <a:lnSpc>
                <a:spcPts val="1600"/>
              </a:lnSpc>
            </a:pPr>
            <a:r>
              <a:rPr lang="en-US" altLang="zh-CN" sz="2200" dirty="0">
                <a:latin typeface="Calibri" panose="020F0502020204030204" pitchFamily="34" charset="0"/>
                <a:cs typeface="Calibri" panose="020F0502020204030204" pitchFamily="34" charset="0"/>
              </a:rPr>
              <a:t>Default output queue (OQ)</a:t>
            </a:r>
            <a:endParaRPr lang="zh-CN" altLang="en-US" sz="2200" baseline="-25000" dirty="0">
              <a:latin typeface="Calibri" panose="020F0502020204030204" pitchFamily="34" charset="0"/>
              <a:cs typeface="Calibri" panose="020F0502020204030204" pitchFamily="34" charset="0"/>
            </a:endParaRPr>
          </a:p>
        </p:txBody>
      </p:sp>
      <p:sp>
        <p:nvSpPr>
          <p:cNvPr id="24" name="文本框 23">
            <a:extLst>
              <a:ext uri="{FF2B5EF4-FFF2-40B4-BE49-F238E27FC236}">
                <a16:creationId xmlns:a16="http://schemas.microsoft.com/office/drawing/2014/main" id="{F80F293A-4026-D706-2A3E-05601C31C414}"/>
              </a:ext>
            </a:extLst>
          </p:cNvPr>
          <p:cNvSpPr txBox="1"/>
          <p:nvPr/>
        </p:nvSpPr>
        <p:spPr>
          <a:xfrm>
            <a:off x="8015111" y="1553713"/>
            <a:ext cx="3124504" cy="320729"/>
          </a:xfrm>
          <a:prstGeom prst="rect">
            <a:avLst/>
          </a:prstGeom>
          <a:noFill/>
        </p:spPr>
        <p:txBody>
          <a:bodyPr wrap="square" rtlCol="0">
            <a:spAutoFit/>
          </a:bodyPr>
          <a:lstStyle/>
          <a:p>
            <a:pPr algn="ctr">
              <a:lnSpc>
                <a:spcPts val="1600"/>
              </a:lnSpc>
            </a:pPr>
            <a:r>
              <a:rPr lang="en-US" altLang="zh-CN" sz="2200" dirty="0">
                <a:latin typeface="Calibri" panose="020F0502020204030204" pitchFamily="34" charset="0"/>
                <a:cs typeface="Calibri" panose="020F0502020204030204" pitchFamily="34" charset="0"/>
              </a:rPr>
              <a:t>Queues at P6</a:t>
            </a:r>
            <a:endParaRPr lang="zh-CN" altLang="en-US" sz="2200" baseline="-25000" dirty="0">
              <a:latin typeface="Calibri" panose="020F0502020204030204" pitchFamily="34" charset="0"/>
              <a:cs typeface="Calibri" panose="020F0502020204030204" pitchFamily="34" charset="0"/>
            </a:endParaRPr>
          </a:p>
        </p:txBody>
      </p:sp>
      <p:sp>
        <p:nvSpPr>
          <p:cNvPr id="25" name="箭头: 右 24">
            <a:extLst>
              <a:ext uri="{FF2B5EF4-FFF2-40B4-BE49-F238E27FC236}">
                <a16:creationId xmlns:a16="http://schemas.microsoft.com/office/drawing/2014/main" id="{A748E3E4-03AD-E3D8-9401-1F4CDEB7FC08}"/>
              </a:ext>
            </a:extLst>
          </p:cNvPr>
          <p:cNvSpPr/>
          <p:nvPr/>
        </p:nvSpPr>
        <p:spPr>
          <a:xfrm>
            <a:off x="5563033" y="1903514"/>
            <a:ext cx="2276578" cy="313728"/>
          </a:xfrm>
          <a:prstGeom prst="rightArrow">
            <a:avLst/>
          </a:prstGeom>
          <a:noFill/>
          <a:ln w="3810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083" name="文本框 1082">
            <a:extLst>
              <a:ext uri="{FF2B5EF4-FFF2-40B4-BE49-F238E27FC236}">
                <a16:creationId xmlns:a16="http://schemas.microsoft.com/office/drawing/2014/main" id="{4BC1533F-AEF1-D50D-D83E-EF6AA6311D3B}"/>
              </a:ext>
            </a:extLst>
          </p:cNvPr>
          <p:cNvSpPr txBox="1"/>
          <p:nvPr/>
        </p:nvSpPr>
        <p:spPr>
          <a:xfrm>
            <a:off x="5402558" y="2940024"/>
            <a:ext cx="735971" cy="369332"/>
          </a:xfrm>
          <a:prstGeom prst="rect">
            <a:avLst/>
          </a:prstGeom>
          <a:noFill/>
        </p:spPr>
        <p:txBody>
          <a:bodyPr wrap="none" rtlCol="0">
            <a:spAutoFit/>
          </a:bodyPr>
          <a:lstStyle/>
          <a:p>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Pause</a:t>
            </a:r>
            <a:endParaRPr lang="zh-CN" altLang="en-US" dirty="0">
              <a:solidFill>
                <a:srgbClr val="FF0000"/>
              </a:solidFill>
              <a:latin typeface="Calibri" panose="020F0502020204030204" pitchFamily="34" charset="0"/>
              <a:cs typeface="Calibri" panose="020F0502020204030204" pitchFamily="34" charset="0"/>
            </a:endParaRPr>
          </a:p>
        </p:txBody>
      </p:sp>
      <p:grpSp>
        <p:nvGrpSpPr>
          <p:cNvPr id="23" name="组合 22">
            <a:extLst>
              <a:ext uri="{FF2B5EF4-FFF2-40B4-BE49-F238E27FC236}">
                <a16:creationId xmlns:a16="http://schemas.microsoft.com/office/drawing/2014/main" id="{191C401E-095E-8FAF-309D-1C98EED32462}"/>
              </a:ext>
            </a:extLst>
          </p:cNvPr>
          <p:cNvGrpSpPr/>
          <p:nvPr/>
        </p:nvGrpSpPr>
        <p:grpSpPr>
          <a:xfrm>
            <a:off x="5378836" y="2173660"/>
            <a:ext cx="1594596" cy="3422579"/>
            <a:chOff x="5378836" y="2173660"/>
            <a:chExt cx="1594596" cy="3422579"/>
          </a:xfrm>
        </p:grpSpPr>
        <p:sp>
          <p:nvSpPr>
            <p:cNvPr id="44" name="任意多边形 16">
              <a:extLst>
                <a:ext uri="{FF2B5EF4-FFF2-40B4-BE49-F238E27FC236}">
                  <a16:creationId xmlns:a16="http://schemas.microsoft.com/office/drawing/2014/main" id="{F9F47977-C5CC-AE8E-079D-007F079081BD}"/>
                </a:ext>
              </a:extLst>
            </p:cNvPr>
            <p:cNvSpPr/>
            <p:nvPr/>
          </p:nvSpPr>
          <p:spPr>
            <a:xfrm>
              <a:off x="5459259" y="2173660"/>
              <a:ext cx="1495425" cy="392427"/>
            </a:xfrm>
            <a:custGeom>
              <a:avLst/>
              <a:gdLst>
                <a:gd name="connsiteX0" fmla="*/ 0 w 1495425"/>
                <a:gd name="connsiteY0" fmla="*/ 0 h 392427"/>
                <a:gd name="connsiteX1" fmla="*/ 876300 w 1495425"/>
                <a:gd name="connsiteY1" fmla="*/ 333375 h 392427"/>
                <a:gd name="connsiteX2" fmla="*/ 1495425 w 1495425"/>
                <a:gd name="connsiteY2" fmla="*/ 390525 h 392427"/>
              </a:gdLst>
              <a:ahLst/>
              <a:cxnLst>
                <a:cxn ang="0">
                  <a:pos x="connsiteX0" y="connsiteY0"/>
                </a:cxn>
                <a:cxn ang="0">
                  <a:pos x="connsiteX1" y="connsiteY1"/>
                </a:cxn>
                <a:cxn ang="0">
                  <a:pos x="connsiteX2" y="connsiteY2"/>
                </a:cxn>
              </a:cxnLst>
              <a:rect l="l" t="t" r="r" b="b"/>
              <a:pathLst>
                <a:path w="1495425" h="392427">
                  <a:moveTo>
                    <a:pt x="0" y="0"/>
                  </a:moveTo>
                  <a:cubicBezTo>
                    <a:pt x="313531" y="134144"/>
                    <a:pt x="627063" y="268288"/>
                    <a:pt x="876300" y="333375"/>
                  </a:cubicBezTo>
                  <a:cubicBezTo>
                    <a:pt x="1125537" y="398462"/>
                    <a:pt x="1310481" y="394493"/>
                    <a:pt x="1495425" y="390525"/>
                  </a:cubicBezTo>
                </a:path>
              </a:pathLst>
            </a:custGeom>
            <a:noFill/>
            <a:ln w="3810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3">
              <a:extLst>
                <a:ext uri="{FF2B5EF4-FFF2-40B4-BE49-F238E27FC236}">
                  <a16:creationId xmlns:a16="http://schemas.microsoft.com/office/drawing/2014/main" id="{A28C5150-B90A-6A61-0AB8-00FBC4EB1950}"/>
                </a:ext>
              </a:extLst>
            </p:cNvPr>
            <p:cNvSpPr/>
            <p:nvPr/>
          </p:nvSpPr>
          <p:spPr>
            <a:xfrm>
              <a:off x="5414518" y="3488175"/>
              <a:ext cx="1520208" cy="322737"/>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60" name="任意多边形 81">
              <a:extLst>
                <a:ext uri="{FF2B5EF4-FFF2-40B4-BE49-F238E27FC236}">
                  <a16:creationId xmlns:a16="http://schemas.microsoft.com/office/drawing/2014/main" id="{D9F33EF1-4410-23F4-0C27-0A66085E3BBF}"/>
                </a:ext>
              </a:extLst>
            </p:cNvPr>
            <p:cNvSpPr/>
            <p:nvPr/>
          </p:nvSpPr>
          <p:spPr>
            <a:xfrm>
              <a:off x="5402109" y="3905208"/>
              <a:ext cx="1532617"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任意多边形 83">
              <a:extLst>
                <a:ext uri="{FF2B5EF4-FFF2-40B4-BE49-F238E27FC236}">
                  <a16:creationId xmlns:a16="http://schemas.microsoft.com/office/drawing/2014/main" id="{5F8C0845-A83C-0A96-403F-58ADC5F345E4}"/>
                </a:ext>
              </a:extLst>
            </p:cNvPr>
            <p:cNvSpPr/>
            <p:nvPr/>
          </p:nvSpPr>
          <p:spPr>
            <a:xfrm>
              <a:off x="5414518" y="4806426"/>
              <a:ext cx="1525249" cy="350791"/>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45" name="任意多边形 17">
              <a:extLst>
                <a:ext uri="{FF2B5EF4-FFF2-40B4-BE49-F238E27FC236}">
                  <a16:creationId xmlns:a16="http://schemas.microsoft.com/office/drawing/2014/main" id="{19D2959A-3E6E-9E72-4E4C-CCC07D48D4DD}"/>
                </a:ext>
              </a:extLst>
            </p:cNvPr>
            <p:cNvSpPr/>
            <p:nvPr/>
          </p:nvSpPr>
          <p:spPr>
            <a:xfrm>
              <a:off x="5420857" y="2600689"/>
              <a:ext cx="1552575"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1" name="任意多边形 81">
              <a:extLst>
                <a:ext uri="{FF2B5EF4-FFF2-40B4-BE49-F238E27FC236}">
                  <a16:creationId xmlns:a16="http://schemas.microsoft.com/office/drawing/2014/main" id="{26E1A60B-CB2F-1DD7-A0A1-98104D921A35}"/>
                </a:ext>
              </a:extLst>
            </p:cNvPr>
            <p:cNvSpPr/>
            <p:nvPr/>
          </p:nvSpPr>
          <p:spPr>
            <a:xfrm>
              <a:off x="5378836" y="5220344"/>
              <a:ext cx="1532617"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cxnSp>
        <p:nvCxnSpPr>
          <p:cNvPr id="26" name="直接连接符 25">
            <a:extLst>
              <a:ext uri="{FF2B5EF4-FFF2-40B4-BE49-F238E27FC236}">
                <a16:creationId xmlns:a16="http://schemas.microsoft.com/office/drawing/2014/main" id="{3291D016-011D-9BBA-80B6-867572F356D7}"/>
              </a:ext>
            </a:extLst>
          </p:cNvPr>
          <p:cNvCxnSpPr>
            <a:cxnSpLocks/>
          </p:cNvCxnSpPr>
          <p:nvPr/>
        </p:nvCxnSpPr>
        <p:spPr>
          <a:xfrm flipH="1" flipV="1">
            <a:off x="5350752" y="3564466"/>
            <a:ext cx="825838" cy="29979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3A1CC864-1983-D0EF-639D-C8C5486913E8}"/>
              </a:ext>
            </a:extLst>
          </p:cNvPr>
          <p:cNvCxnSpPr>
            <a:cxnSpLocks/>
          </p:cNvCxnSpPr>
          <p:nvPr/>
        </p:nvCxnSpPr>
        <p:spPr>
          <a:xfrm flipH="1">
            <a:off x="5347769" y="3864260"/>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0B984CB5-17B7-7153-7362-977A4960FA45}"/>
              </a:ext>
            </a:extLst>
          </p:cNvPr>
          <p:cNvCxnSpPr>
            <a:cxnSpLocks/>
          </p:cNvCxnSpPr>
          <p:nvPr/>
        </p:nvCxnSpPr>
        <p:spPr>
          <a:xfrm flipH="1" flipV="1">
            <a:off x="5364455" y="4894135"/>
            <a:ext cx="825838" cy="27693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42394B60-B2BF-8F5B-C6C6-59C857A34E41}"/>
              </a:ext>
            </a:extLst>
          </p:cNvPr>
          <p:cNvCxnSpPr/>
          <p:nvPr/>
        </p:nvCxnSpPr>
        <p:spPr>
          <a:xfrm flipH="1">
            <a:off x="5361472" y="5171072"/>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BBB53F3D-E5F9-3C64-FA17-5B92513B8FCF}"/>
              </a:ext>
            </a:extLst>
          </p:cNvPr>
          <p:cNvSpPr txBox="1"/>
          <p:nvPr/>
        </p:nvSpPr>
        <p:spPr>
          <a:xfrm>
            <a:off x="5009764" y="1667996"/>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P6</a:t>
            </a:r>
            <a:endParaRPr lang="zh-CN" altLang="en-US" b="1" dirty="0">
              <a:latin typeface="Calibri" panose="020F0502020204030204" pitchFamily="34" charset="0"/>
              <a:cs typeface="Calibri" panose="020F0502020204030204" pitchFamily="34" charset="0"/>
            </a:endParaRPr>
          </a:p>
        </p:txBody>
      </p:sp>
      <p:grpSp>
        <p:nvGrpSpPr>
          <p:cNvPr id="17" name="组合 16">
            <a:extLst>
              <a:ext uri="{FF2B5EF4-FFF2-40B4-BE49-F238E27FC236}">
                <a16:creationId xmlns:a16="http://schemas.microsoft.com/office/drawing/2014/main" id="{8912A1AB-61F5-5DA8-B2EE-46A81324D4D0}"/>
              </a:ext>
            </a:extLst>
          </p:cNvPr>
          <p:cNvGrpSpPr/>
          <p:nvPr/>
        </p:nvGrpSpPr>
        <p:grpSpPr>
          <a:xfrm>
            <a:off x="8044110" y="2577754"/>
            <a:ext cx="2966962" cy="525913"/>
            <a:chOff x="8044110" y="2577754"/>
            <a:chExt cx="2966962" cy="525913"/>
          </a:xfrm>
        </p:grpSpPr>
        <p:sp>
          <p:nvSpPr>
            <p:cNvPr id="9" name="矩形 8">
              <a:extLst>
                <a:ext uri="{FF2B5EF4-FFF2-40B4-BE49-F238E27FC236}">
                  <a16:creationId xmlns:a16="http://schemas.microsoft.com/office/drawing/2014/main" id="{A378186A-15AC-5BA8-F804-5BA59C42650A}"/>
                </a:ext>
              </a:extLst>
            </p:cNvPr>
            <p:cNvSpPr/>
            <p:nvPr/>
          </p:nvSpPr>
          <p:spPr>
            <a:xfrm>
              <a:off x="10072378" y="2666768"/>
              <a:ext cx="938694" cy="409892"/>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chemeClr val="bg2">
                    <a:lumMod val="50000"/>
                  </a:schemeClr>
                </a:solidFill>
              </a:endParaRPr>
            </a:p>
          </p:txBody>
        </p:sp>
        <p:sp>
          <p:nvSpPr>
            <p:cNvPr id="14" name="文本框 13">
              <a:extLst>
                <a:ext uri="{FF2B5EF4-FFF2-40B4-BE49-F238E27FC236}">
                  <a16:creationId xmlns:a16="http://schemas.microsoft.com/office/drawing/2014/main" id="{41690C20-5D1C-9C55-9A46-B3CA6F8089C1}"/>
                </a:ext>
              </a:extLst>
            </p:cNvPr>
            <p:cNvSpPr txBox="1"/>
            <p:nvPr/>
          </p:nvSpPr>
          <p:spPr>
            <a:xfrm>
              <a:off x="8044110" y="2577754"/>
              <a:ext cx="1983027" cy="525913"/>
            </a:xfrm>
            <a:prstGeom prst="rect">
              <a:avLst/>
            </a:prstGeom>
            <a:noFill/>
          </p:spPr>
          <p:txBody>
            <a:bodyPr wrap="square" rtlCol="0">
              <a:spAutoFit/>
            </a:bodyPr>
            <a:lstStyle/>
            <a:p>
              <a:pPr algn="r">
                <a:lnSpc>
                  <a:spcPts val="1600"/>
                </a:lnSpc>
              </a:pPr>
              <a:r>
                <a:rPr lang="en-US" altLang="zh-CN" sz="2200" dirty="0">
                  <a:latin typeface="Calibri" panose="020F0502020204030204" pitchFamily="34" charset="0"/>
                  <a:cs typeface="Calibri" panose="020F0502020204030204" pitchFamily="34" charset="0"/>
                </a:rPr>
                <a:t>Isolation queue (IQ) for root P3</a:t>
              </a:r>
              <a:endParaRPr lang="zh-CN" altLang="en-US" sz="2200" dirty="0">
                <a:latin typeface="Calibri" panose="020F0502020204030204" pitchFamily="34" charset="0"/>
                <a:cs typeface="Calibri" panose="020F0502020204030204" pitchFamily="34" charset="0"/>
              </a:endParaRPr>
            </a:p>
          </p:txBody>
        </p:sp>
      </p:grpSp>
      <p:grpSp>
        <p:nvGrpSpPr>
          <p:cNvPr id="22" name="组合 21">
            <a:extLst>
              <a:ext uri="{FF2B5EF4-FFF2-40B4-BE49-F238E27FC236}">
                <a16:creationId xmlns:a16="http://schemas.microsoft.com/office/drawing/2014/main" id="{2340E079-5263-A188-0CD8-D1D40D5803B3}"/>
              </a:ext>
            </a:extLst>
          </p:cNvPr>
          <p:cNvGrpSpPr/>
          <p:nvPr/>
        </p:nvGrpSpPr>
        <p:grpSpPr>
          <a:xfrm>
            <a:off x="10533279" y="2666885"/>
            <a:ext cx="475402" cy="409657"/>
            <a:chOff x="10533279" y="2666885"/>
            <a:chExt cx="475402" cy="409657"/>
          </a:xfrm>
        </p:grpSpPr>
        <p:sp>
          <p:nvSpPr>
            <p:cNvPr id="11" name="矩形 10">
              <a:extLst>
                <a:ext uri="{FF2B5EF4-FFF2-40B4-BE49-F238E27FC236}">
                  <a16:creationId xmlns:a16="http://schemas.microsoft.com/office/drawing/2014/main" id="{0EDF9D59-A3DB-3AFD-4D96-ABFB0B6C71A5}"/>
                </a:ext>
              </a:extLst>
            </p:cNvPr>
            <p:cNvSpPr/>
            <p:nvPr/>
          </p:nvSpPr>
          <p:spPr>
            <a:xfrm>
              <a:off x="10845653" y="2666885"/>
              <a:ext cx="163028" cy="409657"/>
            </a:xfrm>
            <a:prstGeom prst="rect">
              <a:avLst/>
            </a:prstGeom>
            <a:solidFill>
              <a:srgbClr val="91BBF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5" name="矩形 14">
              <a:extLst>
                <a:ext uri="{FF2B5EF4-FFF2-40B4-BE49-F238E27FC236}">
                  <a16:creationId xmlns:a16="http://schemas.microsoft.com/office/drawing/2014/main" id="{BAE1B4D1-5921-1085-CE75-209F392034FA}"/>
                </a:ext>
              </a:extLst>
            </p:cNvPr>
            <p:cNvSpPr/>
            <p:nvPr/>
          </p:nvSpPr>
          <p:spPr>
            <a:xfrm>
              <a:off x="10693127" y="2666885"/>
              <a:ext cx="163028" cy="409657"/>
            </a:xfrm>
            <a:prstGeom prst="rect">
              <a:avLst/>
            </a:prstGeom>
            <a:solidFill>
              <a:srgbClr val="91BBF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6" name="矩形 15">
              <a:extLst>
                <a:ext uri="{FF2B5EF4-FFF2-40B4-BE49-F238E27FC236}">
                  <a16:creationId xmlns:a16="http://schemas.microsoft.com/office/drawing/2014/main" id="{59D025F0-E5C5-52A0-29C4-C6462B9CA135}"/>
                </a:ext>
              </a:extLst>
            </p:cNvPr>
            <p:cNvSpPr/>
            <p:nvPr/>
          </p:nvSpPr>
          <p:spPr>
            <a:xfrm>
              <a:off x="10533279" y="2666885"/>
              <a:ext cx="163028" cy="409657"/>
            </a:xfrm>
            <a:prstGeom prst="rect">
              <a:avLst/>
            </a:prstGeom>
            <a:solidFill>
              <a:srgbClr val="91BBF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grpSp>
    </p:spTree>
    <p:extLst>
      <p:ext uri="{BB962C8B-B14F-4D97-AF65-F5344CB8AC3E}">
        <p14:creationId xmlns:p14="http://schemas.microsoft.com/office/powerpoint/2010/main" val="2453770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righ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xit" presetSubtype="8" fill="hold" grpId="0" nodeType="clickEffect">
                                  <p:stCondLst>
                                    <p:cond delay="0"/>
                                  </p:stCondLst>
                                  <p:childTnLst>
                                    <p:animEffect transition="out" filter="wipe(left)">
                                      <p:cBhvr>
                                        <p:cTn id="11" dur="500"/>
                                        <p:tgtEl>
                                          <p:spTgt spid="19"/>
                                        </p:tgtEl>
                                      </p:cBhvr>
                                    </p:animEffect>
                                    <p:set>
                                      <p:cBhvr>
                                        <p:cTn id="12" dur="1" fill="hold">
                                          <p:stCondLst>
                                            <p:cond delay="499"/>
                                          </p:stCondLst>
                                        </p:cTn>
                                        <p:tgtEl>
                                          <p:spTgt spid="19"/>
                                        </p:tgtEl>
                                        <p:attrNameLst>
                                          <p:attrName>style.visibility</p:attrName>
                                        </p:attrNameLst>
                                      </p:cBhvr>
                                      <p:to>
                                        <p:strVal val="hidden"/>
                                      </p:to>
                                    </p:set>
                                  </p:childTnLst>
                                </p:cTn>
                              </p:par>
                              <p:par>
                                <p:cTn id="13" presetID="22" presetClass="entr" presetSubtype="2" fill="hold"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right)">
                                      <p:cBhvr>
                                        <p:cTn id="15"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E2D78-FD9C-5E2A-0725-48FC1F9CFCDD}"/>
            </a:ext>
          </a:extLst>
        </p:cNvPr>
        <p:cNvGrpSpPr/>
        <p:nvPr/>
      </p:nvGrpSpPr>
      <p:grpSpPr>
        <a:xfrm>
          <a:off x="0" y="0"/>
          <a:ext cx="0" cy="0"/>
          <a:chOff x="0" y="0"/>
          <a:chExt cx="0" cy="0"/>
        </a:xfrm>
      </p:grpSpPr>
      <p:sp>
        <p:nvSpPr>
          <p:cNvPr id="34" name="矩形 33">
            <a:extLst>
              <a:ext uri="{FF2B5EF4-FFF2-40B4-BE49-F238E27FC236}">
                <a16:creationId xmlns:a16="http://schemas.microsoft.com/office/drawing/2014/main" id="{4C7BF22A-C7A6-8315-ECAE-61CEFAE2A142}"/>
              </a:ext>
            </a:extLst>
          </p:cNvPr>
          <p:cNvSpPr/>
          <p:nvPr/>
        </p:nvSpPr>
        <p:spPr>
          <a:xfrm>
            <a:off x="6173614" y="2320940"/>
            <a:ext cx="540000" cy="4500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45" name="组合 1044">
            <a:extLst>
              <a:ext uri="{FF2B5EF4-FFF2-40B4-BE49-F238E27FC236}">
                <a16:creationId xmlns:a16="http://schemas.microsoft.com/office/drawing/2014/main" id="{88E8676F-2974-072C-5377-F3604CCC0817}"/>
              </a:ext>
            </a:extLst>
          </p:cNvPr>
          <p:cNvGrpSpPr/>
          <p:nvPr/>
        </p:nvGrpSpPr>
        <p:grpSpPr>
          <a:xfrm>
            <a:off x="6173662" y="2320940"/>
            <a:ext cx="611865" cy="450000"/>
            <a:chOff x="6173662" y="2320940"/>
            <a:chExt cx="611865" cy="450000"/>
          </a:xfrm>
        </p:grpSpPr>
        <p:sp>
          <p:nvSpPr>
            <p:cNvPr id="1059" name="矩形 1058">
              <a:extLst>
                <a:ext uri="{FF2B5EF4-FFF2-40B4-BE49-F238E27FC236}">
                  <a16:creationId xmlns:a16="http://schemas.microsoft.com/office/drawing/2014/main" id="{A0745574-05FC-E38C-1807-98DEC1355695}"/>
                </a:ext>
              </a:extLst>
            </p:cNvPr>
            <p:cNvSpPr/>
            <p:nvPr/>
          </p:nvSpPr>
          <p:spPr>
            <a:xfrm>
              <a:off x="6173662" y="2320940"/>
              <a:ext cx="540000" cy="450000"/>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F9E8D55B-1520-C308-D1FD-7349D403ABD2}"/>
                </a:ext>
              </a:extLst>
            </p:cNvPr>
            <p:cNvSpPr/>
            <p:nvPr/>
          </p:nvSpPr>
          <p:spPr>
            <a:xfrm rot="5232316">
              <a:off x="6569527" y="2456797"/>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a:extLst>
              <a:ext uri="{FF2B5EF4-FFF2-40B4-BE49-F238E27FC236}">
                <a16:creationId xmlns:a16="http://schemas.microsoft.com/office/drawing/2014/main" id="{23DBF3EE-9401-2D78-06BF-1D9774424775}"/>
              </a:ext>
            </a:extLst>
          </p:cNvPr>
          <p:cNvSpPr/>
          <p:nvPr/>
        </p:nvSpPr>
        <p:spPr>
          <a:xfrm>
            <a:off x="6173167" y="3654697"/>
            <a:ext cx="540000" cy="4500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E362F062-B8D6-F634-624C-266F90592660}"/>
              </a:ext>
            </a:extLst>
          </p:cNvPr>
          <p:cNvSpPr/>
          <p:nvPr/>
        </p:nvSpPr>
        <p:spPr>
          <a:xfrm>
            <a:off x="6199175" y="4935267"/>
            <a:ext cx="540000" cy="489572"/>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3" name="矩形 1072">
            <a:extLst>
              <a:ext uri="{FF2B5EF4-FFF2-40B4-BE49-F238E27FC236}">
                <a16:creationId xmlns:a16="http://schemas.microsoft.com/office/drawing/2014/main" id="{CB9362E9-96BE-8502-AFAB-03DF0A4C13F8}"/>
              </a:ext>
            </a:extLst>
          </p:cNvPr>
          <p:cNvSpPr/>
          <p:nvPr/>
        </p:nvSpPr>
        <p:spPr>
          <a:xfrm>
            <a:off x="4904498" y="2046079"/>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94530C0E-E311-2EEF-6B66-0300CF3C78AC}"/>
              </a:ext>
            </a:extLst>
          </p:cNvPr>
          <p:cNvSpPr/>
          <p:nvPr/>
        </p:nvSpPr>
        <p:spPr>
          <a:xfrm>
            <a:off x="7927924" y="3631304"/>
            <a:ext cx="540000" cy="4500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4" name="矩形 1063">
            <a:extLst>
              <a:ext uri="{FF2B5EF4-FFF2-40B4-BE49-F238E27FC236}">
                <a16:creationId xmlns:a16="http://schemas.microsoft.com/office/drawing/2014/main" id="{C9EDAEE3-F56A-7874-279D-7EAEED83A3F0}"/>
              </a:ext>
            </a:extLst>
          </p:cNvPr>
          <p:cNvSpPr/>
          <p:nvPr/>
        </p:nvSpPr>
        <p:spPr>
          <a:xfrm>
            <a:off x="7927924" y="3631304"/>
            <a:ext cx="540000" cy="450000"/>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a:extLst>
              <a:ext uri="{FF2B5EF4-FFF2-40B4-BE49-F238E27FC236}">
                <a16:creationId xmlns:a16="http://schemas.microsoft.com/office/drawing/2014/main" id="{A6496D07-0097-2B2F-2F5A-915865688C0C}"/>
              </a:ext>
            </a:extLst>
          </p:cNvPr>
          <p:cNvSpPr>
            <a:spLocks noGrp="1"/>
          </p:cNvSpPr>
          <p:nvPr>
            <p:ph type="sldNum" sz="quarter" idx="12"/>
          </p:nvPr>
        </p:nvSpPr>
        <p:spPr/>
        <p:txBody>
          <a:bodyPr/>
          <a:lstStyle/>
          <a:p>
            <a:fld id="{49AE70B2-8BF9-45C0-BB95-33D1B9D3A854}" type="slidenum">
              <a:rPr lang="zh-CN" altLang="en-US" smtClean="0"/>
              <a:t>24</a:t>
            </a:fld>
            <a:endParaRPr lang="zh-CN" altLang="en-US" dirty="0"/>
          </a:p>
        </p:txBody>
      </p:sp>
      <p:sp>
        <p:nvSpPr>
          <p:cNvPr id="5" name="标题 4">
            <a:extLst>
              <a:ext uri="{FF2B5EF4-FFF2-40B4-BE49-F238E27FC236}">
                <a16:creationId xmlns:a16="http://schemas.microsoft.com/office/drawing/2014/main" id="{504D4D3B-B5CF-B5C8-D591-DDD7BD4F96BB}"/>
              </a:ext>
            </a:extLst>
          </p:cNvPr>
          <p:cNvSpPr>
            <a:spLocks noGrp="1"/>
          </p:cNvSpPr>
          <p:nvPr>
            <p:ph type="title"/>
          </p:nvPr>
        </p:nvSpPr>
        <p:spPr/>
        <p:txBody>
          <a:bodyPr>
            <a:normAutofit/>
          </a:bodyPr>
          <a:lstStyle/>
          <a:p>
            <a:r>
              <a:rPr lang="en-US" altLang="zh-CN" dirty="0">
                <a:solidFill>
                  <a:srgbClr val="000000"/>
                </a:solidFill>
                <a:cs typeface="Arial" panose="020B0604020202020204"/>
              </a:rPr>
              <a:t>Pyrrha Design: Distributed Congestion Root Election</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cxnSp>
        <p:nvCxnSpPr>
          <p:cNvPr id="2" name="直接连接符 1">
            <a:extLst>
              <a:ext uri="{FF2B5EF4-FFF2-40B4-BE49-F238E27FC236}">
                <a16:creationId xmlns:a16="http://schemas.microsoft.com/office/drawing/2014/main" id="{BD8E8DF4-B5AF-F741-2685-33DAA032690C}"/>
              </a:ext>
            </a:extLst>
          </p:cNvPr>
          <p:cNvCxnSpPr/>
          <p:nvPr/>
        </p:nvCxnSpPr>
        <p:spPr>
          <a:xfrm flipH="1" flipV="1">
            <a:off x="6730293" y="2555822"/>
            <a:ext cx="1183929" cy="1312836"/>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B3B152EA-A5E6-AB70-9C83-21831AD956A3}"/>
              </a:ext>
            </a:extLst>
          </p:cNvPr>
          <p:cNvCxnSpPr>
            <a:cxnSpLocks/>
          </p:cNvCxnSpPr>
          <p:nvPr/>
        </p:nvCxnSpPr>
        <p:spPr>
          <a:xfrm>
            <a:off x="6716590" y="3864258"/>
            <a:ext cx="1197632" cy="4400"/>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620A2D32-084F-07C1-23FD-D290A152E9EA}"/>
              </a:ext>
            </a:extLst>
          </p:cNvPr>
          <p:cNvCxnSpPr/>
          <p:nvPr/>
        </p:nvCxnSpPr>
        <p:spPr>
          <a:xfrm flipV="1">
            <a:off x="6730293" y="3868658"/>
            <a:ext cx="1183929" cy="1302409"/>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EEFC4160-8C6A-6CBB-38BB-132B35CCB164}"/>
              </a:ext>
            </a:extLst>
          </p:cNvPr>
          <p:cNvCxnSpPr>
            <a:cxnSpLocks/>
          </p:cNvCxnSpPr>
          <p:nvPr/>
        </p:nvCxnSpPr>
        <p:spPr>
          <a:xfrm flipH="1" flipV="1">
            <a:off x="5364455" y="2256030"/>
            <a:ext cx="825838" cy="29979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3DA6328A-83D3-4A3B-FBDC-7E62086766D3}"/>
              </a:ext>
            </a:extLst>
          </p:cNvPr>
          <p:cNvCxnSpPr/>
          <p:nvPr/>
        </p:nvCxnSpPr>
        <p:spPr>
          <a:xfrm flipH="1">
            <a:off x="5361472" y="2555824"/>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 name="椭圆 31">
            <a:extLst>
              <a:ext uri="{FF2B5EF4-FFF2-40B4-BE49-F238E27FC236}">
                <a16:creationId xmlns:a16="http://schemas.microsoft.com/office/drawing/2014/main" id="{F518B6C6-579C-19CE-DA5F-080823F3A57B}"/>
              </a:ext>
            </a:extLst>
          </p:cNvPr>
          <p:cNvSpPr/>
          <p:nvPr/>
        </p:nvSpPr>
        <p:spPr>
          <a:xfrm rot="5232316">
            <a:off x="8362355" y="3657750"/>
            <a:ext cx="180000" cy="18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11">
            <a:extLst>
              <a:ext uri="{FF2B5EF4-FFF2-40B4-BE49-F238E27FC236}">
                <a16:creationId xmlns:a16="http://schemas.microsoft.com/office/drawing/2014/main" id="{36A532EA-71BB-5E6E-3ECA-8892F37C5A70}"/>
              </a:ext>
            </a:extLst>
          </p:cNvPr>
          <p:cNvSpPr/>
          <p:nvPr/>
        </p:nvSpPr>
        <p:spPr>
          <a:xfrm>
            <a:off x="7074321" y="2720623"/>
            <a:ext cx="1745830" cy="1039484"/>
          </a:xfrm>
          <a:custGeom>
            <a:avLst/>
            <a:gdLst>
              <a:gd name="connsiteX0" fmla="*/ 0 w 1743075"/>
              <a:gd name="connsiteY0" fmla="*/ 0 h 1081616"/>
              <a:gd name="connsiteX1" fmla="*/ 809625 w 1743075"/>
              <a:gd name="connsiteY1" fmla="*/ 933450 h 1081616"/>
              <a:gd name="connsiteX2" fmla="*/ 1743075 w 1743075"/>
              <a:gd name="connsiteY2" fmla="*/ 1066800 h 1081616"/>
            </a:gdLst>
            <a:ahLst/>
            <a:cxnLst>
              <a:cxn ang="0">
                <a:pos x="connsiteX0" y="connsiteY0"/>
              </a:cxn>
              <a:cxn ang="0">
                <a:pos x="connsiteX1" y="connsiteY1"/>
              </a:cxn>
              <a:cxn ang="0">
                <a:pos x="connsiteX2" y="connsiteY2"/>
              </a:cxn>
            </a:cxnLst>
            <a:rect l="l" t="t" r="r" b="b"/>
            <a:pathLst>
              <a:path w="1743075" h="1081616">
                <a:moveTo>
                  <a:pt x="0" y="0"/>
                </a:moveTo>
                <a:cubicBezTo>
                  <a:pt x="259556" y="377825"/>
                  <a:pt x="519113" y="755650"/>
                  <a:pt x="809625" y="933450"/>
                </a:cubicBezTo>
                <a:cubicBezTo>
                  <a:pt x="1100137" y="1111250"/>
                  <a:pt x="1421606" y="1089025"/>
                  <a:pt x="1743075" y="1066800"/>
                </a:cubicBezTo>
              </a:path>
            </a:pathLst>
          </a:cu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12">
            <a:extLst>
              <a:ext uri="{FF2B5EF4-FFF2-40B4-BE49-F238E27FC236}">
                <a16:creationId xmlns:a16="http://schemas.microsoft.com/office/drawing/2014/main" id="{B6301453-3168-363B-6034-4A3AFC21BEF6}"/>
              </a:ext>
            </a:extLst>
          </p:cNvPr>
          <p:cNvSpPr/>
          <p:nvPr/>
        </p:nvSpPr>
        <p:spPr>
          <a:xfrm>
            <a:off x="6962130" y="2936577"/>
            <a:ext cx="1858020" cy="987997"/>
          </a:xfrm>
          <a:custGeom>
            <a:avLst/>
            <a:gdLst>
              <a:gd name="connsiteX0" fmla="*/ 0 w 1971675"/>
              <a:gd name="connsiteY0" fmla="*/ 0 h 1184445"/>
              <a:gd name="connsiteX1" fmla="*/ 933450 w 1971675"/>
              <a:gd name="connsiteY1" fmla="*/ 1038225 h 1184445"/>
              <a:gd name="connsiteX2" fmla="*/ 1971675 w 1971675"/>
              <a:gd name="connsiteY2" fmla="*/ 1152525 h 1184445"/>
            </a:gdLst>
            <a:ahLst/>
            <a:cxnLst>
              <a:cxn ang="0">
                <a:pos x="connsiteX0" y="connsiteY0"/>
              </a:cxn>
              <a:cxn ang="0">
                <a:pos x="connsiteX1" y="connsiteY1"/>
              </a:cxn>
              <a:cxn ang="0">
                <a:pos x="connsiteX2" y="connsiteY2"/>
              </a:cxn>
            </a:cxnLst>
            <a:rect l="l" t="t" r="r" b="b"/>
            <a:pathLst>
              <a:path w="1971675" h="1184445">
                <a:moveTo>
                  <a:pt x="0" y="0"/>
                </a:moveTo>
                <a:cubicBezTo>
                  <a:pt x="302419" y="423069"/>
                  <a:pt x="604838" y="846138"/>
                  <a:pt x="933450" y="1038225"/>
                </a:cubicBezTo>
                <a:cubicBezTo>
                  <a:pt x="1262063" y="1230313"/>
                  <a:pt x="1616869" y="1191419"/>
                  <a:pt x="1971675" y="1152525"/>
                </a:cubicBezTo>
              </a:path>
            </a:pathLst>
          </a:custGeom>
          <a:ln w="1905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2" name="直接箭头连接符 41">
            <a:extLst>
              <a:ext uri="{FF2B5EF4-FFF2-40B4-BE49-F238E27FC236}">
                <a16:creationId xmlns:a16="http://schemas.microsoft.com/office/drawing/2014/main" id="{BCA3B72E-9EEC-FA5A-E9D7-E11D5FC30A4C}"/>
              </a:ext>
            </a:extLst>
          </p:cNvPr>
          <p:cNvCxnSpPr/>
          <p:nvPr/>
        </p:nvCxnSpPr>
        <p:spPr>
          <a:xfrm flipV="1">
            <a:off x="6908870" y="3966820"/>
            <a:ext cx="1911280" cy="21822"/>
          </a:xfrm>
          <a:prstGeom prst="straightConnector1">
            <a:avLst/>
          </a:pr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cxnSp>
      <p:sp>
        <p:nvSpPr>
          <p:cNvPr id="43" name="任意多边形 14">
            <a:extLst>
              <a:ext uri="{FF2B5EF4-FFF2-40B4-BE49-F238E27FC236}">
                <a16:creationId xmlns:a16="http://schemas.microsoft.com/office/drawing/2014/main" id="{8E9E4562-E910-9A9A-F93F-5E0AE64CB908}"/>
              </a:ext>
            </a:extLst>
          </p:cNvPr>
          <p:cNvSpPr/>
          <p:nvPr/>
        </p:nvSpPr>
        <p:spPr>
          <a:xfrm>
            <a:off x="7124700" y="4027109"/>
            <a:ext cx="1688371" cy="860676"/>
          </a:xfrm>
          <a:custGeom>
            <a:avLst/>
            <a:gdLst>
              <a:gd name="connsiteX0" fmla="*/ 0 w 1762125"/>
              <a:gd name="connsiteY0" fmla="*/ 1024832 h 1024832"/>
              <a:gd name="connsiteX1" fmla="*/ 771525 w 1762125"/>
              <a:gd name="connsiteY1" fmla="*/ 139007 h 1024832"/>
              <a:gd name="connsiteX2" fmla="*/ 1762125 w 1762125"/>
              <a:gd name="connsiteY2" fmla="*/ 15182 h 1024832"/>
            </a:gdLst>
            <a:ahLst/>
            <a:cxnLst>
              <a:cxn ang="0">
                <a:pos x="connsiteX0" y="connsiteY0"/>
              </a:cxn>
              <a:cxn ang="0">
                <a:pos x="connsiteX1" y="connsiteY1"/>
              </a:cxn>
              <a:cxn ang="0">
                <a:pos x="connsiteX2" y="connsiteY2"/>
              </a:cxn>
            </a:cxnLst>
            <a:rect l="l" t="t" r="r" b="b"/>
            <a:pathLst>
              <a:path w="1762125" h="1024832">
                <a:moveTo>
                  <a:pt x="0" y="1024832"/>
                </a:moveTo>
                <a:cubicBezTo>
                  <a:pt x="238919" y="666057"/>
                  <a:pt x="477838" y="307282"/>
                  <a:pt x="771525" y="139007"/>
                </a:cubicBezTo>
                <a:cubicBezTo>
                  <a:pt x="1065213" y="-29268"/>
                  <a:pt x="1413669" y="-7043"/>
                  <a:pt x="1762125" y="15182"/>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47" name="文本框 46">
            <a:extLst>
              <a:ext uri="{FF2B5EF4-FFF2-40B4-BE49-F238E27FC236}">
                <a16:creationId xmlns:a16="http://schemas.microsoft.com/office/drawing/2014/main" id="{8C7411B5-3362-F896-7745-66D7F9E1BCC2}"/>
              </a:ext>
            </a:extLst>
          </p:cNvPr>
          <p:cNvSpPr txBox="1"/>
          <p:nvPr/>
        </p:nvSpPr>
        <p:spPr>
          <a:xfrm>
            <a:off x="6484818" y="2695177"/>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P3</a:t>
            </a:r>
            <a:endParaRPr lang="zh-CN" altLang="en-US" b="1" dirty="0">
              <a:latin typeface="Calibri" panose="020F0502020204030204" pitchFamily="34" charset="0"/>
              <a:cs typeface="Calibri" panose="020F0502020204030204" pitchFamily="34" charset="0"/>
            </a:endParaRPr>
          </a:p>
        </p:txBody>
      </p:sp>
      <p:sp>
        <p:nvSpPr>
          <p:cNvPr id="48" name="文本框 47">
            <a:extLst>
              <a:ext uri="{FF2B5EF4-FFF2-40B4-BE49-F238E27FC236}">
                <a16:creationId xmlns:a16="http://schemas.microsoft.com/office/drawing/2014/main" id="{DF05126E-0EB2-2FCE-F6AD-65FF835CA2D9}"/>
              </a:ext>
            </a:extLst>
          </p:cNvPr>
          <p:cNvSpPr txBox="1"/>
          <p:nvPr/>
        </p:nvSpPr>
        <p:spPr>
          <a:xfrm>
            <a:off x="6469175" y="4039809"/>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P4</a:t>
            </a:r>
            <a:endParaRPr lang="zh-CN" altLang="en-US" b="1" dirty="0">
              <a:latin typeface="Calibri" panose="020F0502020204030204" pitchFamily="34" charset="0"/>
              <a:cs typeface="Calibri" panose="020F0502020204030204" pitchFamily="34" charset="0"/>
            </a:endParaRPr>
          </a:p>
        </p:txBody>
      </p:sp>
      <p:sp>
        <p:nvSpPr>
          <p:cNvPr id="49" name="文本框 48">
            <a:extLst>
              <a:ext uri="{FF2B5EF4-FFF2-40B4-BE49-F238E27FC236}">
                <a16:creationId xmlns:a16="http://schemas.microsoft.com/office/drawing/2014/main" id="{0A722711-C5BC-1BAA-57A5-CC6F37AECCF9}"/>
              </a:ext>
            </a:extLst>
          </p:cNvPr>
          <p:cNvSpPr txBox="1"/>
          <p:nvPr/>
        </p:nvSpPr>
        <p:spPr>
          <a:xfrm>
            <a:off x="8429098" y="3430575"/>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P1</a:t>
            </a:r>
            <a:endParaRPr lang="zh-CN" altLang="en-US" b="1" dirty="0">
              <a:latin typeface="Calibri" panose="020F0502020204030204" pitchFamily="34" charset="0"/>
              <a:cs typeface="Calibri" panose="020F0502020204030204" pitchFamily="34" charset="0"/>
            </a:endParaRPr>
          </a:p>
        </p:txBody>
      </p:sp>
      <p:sp>
        <p:nvSpPr>
          <p:cNvPr id="50" name="文本框 49">
            <a:extLst>
              <a:ext uri="{FF2B5EF4-FFF2-40B4-BE49-F238E27FC236}">
                <a16:creationId xmlns:a16="http://schemas.microsoft.com/office/drawing/2014/main" id="{63706ABF-FE60-52E5-32D7-690EE42A9499}"/>
              </a:ext>
            </a:extLst>
          </p:cNvPr>
          <p:cNvSpPr txBox="1"/>
          <p:nvPr/>
        </p:nvSpPr>
        <p:spPr>
          <a:xfrm>
            <a:off x="8429098" y="4003598"/>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P2</a:t>
            </a:r>
            <a:endParaRPr lang="zh-CN" altLang="en-US" b="1" dirty="0">
              <a:latin typeface="Calibri" panose="020F0502020204030204" pitchFamily="34" charset="0"/>
              <a:cs typeface="Calibri" panose="020F0502020204030204" pitchFamily="34" charset="0"/>
            </a:endParaRPr>
          </a:p>
        </p:txBody>
      </p:sp>
      <p:sp>
        <p:nvSpPr>
          <p:cNvPr id="63" name="圆角矩形 125">
            <a:extLst>
              <a:ext uri="{FF2B5EF4-FFF2-40B4-BE49-F238E27FC236}">
                <a16:creationId xmlns:a16="http://schemas.microsoft.com/office/drawing/2014/main" id="{49BA1A43-F40C-BC1F-90F4-D807EB235D8A}"/>
              </a:ext>
            </a:extLst>
          </p:cNvPr>
          <p:cNvSpPr/>
          <p:nvPr/>
        </p:nvSpPr>
        <p:spPr>
          <a:xfrm>
            <a:off x="2066733" y="1954846"/>
            <a:ext cx="1684623" cy="2759549"/>
          </a:xfrm>
          <a:prstGeom prst="roundRect">
            <a:avLst/>
          </a:prstGeom>
          <a:solidFill>
            <a:schemeClr val="bg1">
              <a:lumMod val="95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7" name="组合 1026">
            <a:extLst>
              <a:ext uri="{FF2B5EF4-FFF2-40B4-BE49-F238E27FC236}">
                <a16:creationId xmlns:a16="http://schemas.microsoft.com/office/drawing/2014/main" id="{E2D9B3E1-0711-D3C4-57F5-B024BE74D328}"/>
              </a:ext>
            </a:extLst>
          </p:cNvPr>
          <p:cNvGrpSpPr/>
          <p:nvPr/>
        </p:nvGrpSpPr>
        <p:grpSpPr>
          <a:xfrm>
            <a:off x="2227230" y="3130722"/>
            <a:ext cx="1448358" cy="432000"/>
            <a:chOff x="1602278" y="506840"/>
            <a:chExt cx="1448358" cy="432000"/>
          </a:xfrm>
        </p:grpSpPr>
        <p:sp>
          <p:nvSpPr>
            <p:cNvPr id="1038" name="椭圆 1037">
              <a:extLst>
                <a:ext uri="{FF2B5EF4-FFF2-40B4-BE49-F238E27FC236}">
                  <a16:creationId xmlns:a16="http://schemas.microsoft.com/office/drawing/2014/main" id="{AA076B0E-43CB-3090-9DAC-46B5A3EECDCE}"/>
                </a:ext>
              </a:extLst>
            </p:cNvPr>
            <p:cNvSpPr/>
            <p:nvPr/>
          </p:nvSpPr>
          <p:spPr>
            <a:xfrm rot="5400000">
              <a:off x="1602278" y="506840"/>
              <a:ext cx="432000" cy="43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文本框 1038">
              <a:extLst>
                <a:ext uri="{FF2B5EF4-FFF2-40B4-BE49-F238E27FC236}">
                  <a16:creationId xmlns:a16="http://schemas.microsoft.com/office/drawing/2014/main" id="{6195D51B-6400-7C55-1D07-39C8E4D998EE}"/>
                </a:ext>
              </a:extLst>
            </p:cNvPr>
            <p:cNvSpPr txBox="1"/>
            <p:nvPr/>
          </p:nvSpPr>
          <p:spPr>
            <a:xfrm>
              <a:off x="1747606" y="529787"/>
              <a:ext cx="1303030"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Root</a:t>
              </a:r>
              <a:endParaRPr lang="zh-CN" altLang="en-US" sz="1600" b="1" dirty="0">
                <a:latin typeface="Calibri" panose="020F0502020204030204" pitchFamily="34" charset="0"/>
                <a:cs typeface="Calibri" panose="020F0502020204030204" pitchFamily="34" charset="0"/>
              </a:endParaRPr>
            </a:p>
          </p:txBody>
        </p:sp>
      </p:grpSp>
      <p:sp>
        <p:nvSpPr>
          <p:cNvPr id="1028" name="文本框 1027">
            <a:extLst>
              <a:ext uri="{FF2B5EF4-FFF2-40B4-BE49-F238E27FC236}">
                <a16:creationId xmlns:a16="http://schemas.microsoft.com/office/drawing/2014/main" id="{8B967863-1148-ACCC-511E-F8491C5193F2}"/>
              </a:ext>
            </a:extLst>
          </p:cNvPr>
          <p:cNvSpPr txBox="1"/>
          <p:nvPr/>
        </p:nvSpPr>
        <p:spPr>
          <a:xfrm>
            <a:off x="2372558" y="3702802"/>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Hotspot</a:t>
            </a:r>
            <a:endParaRPr lang="zh-CN" altLang="en-US" b="1" dirty="0">
              <a:latin typeface="Calibri" panose="020F0502020204030204" pitchFamily="34" charset="0"/>
              <a:cs typeface="Calibri" panose="020F0502020204030204" pitchFamily="34" charset="0"/>
            </a:endParaRPr>
          </a:p>
        </p:txBody>
      </p:sp>
      <p:sp>
        <p:nvSpPr>
          <p:cNvPr id="1029" name="文本框 1028">
            <a:extLst>
              <a:ext uri="{FF2B5EF4-FFF2-40B4-BE49-F238E27FC236}">
                <a16:creationId xmlns:a16="http://schemas.microsoft.com/office/drawing/2014/main" id="{7A8E29C9-4E40-C109-B0EB-220A0892AE95}"/>
              </a:ext>
            </a:extLst>
          </p:cNvPr>
          <p:cNvSpPr txBox="1"/>
          <p:nvPr/>
        </p:nvSpPr>
        <p:spPr>
          <a:xfrm>
            <a:off x="2275514" y="4238182"/>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Leaf</a:t>
            </a:r>
            <a:endParaRPr lang="zh-CN" altLang="en-US" b="1" dirty="0">
              <a:latin typeface="Calibri" panose="020F0502020204030204" pitchFamily="34" charset="0"/>
              <a:cs typeface="Calibri" panose="020F0502020204030204" pitchFamily="34" charset="0"/>
            </a:endParaRPr>
          </a:p>
        </p:txBody>
      </p:sp>
      <p:sp>
        <p:nvSpPr>
          <p:cNvPr id="1030" name="椭圆 1029">
            <a:extLst>
              <a:ext uri="{FF2B5EF4-FFF2-40B4-BE49-F238E27FC236}">
                <a16:creationId xmlns:a16="http://schemas.microsoft.com/office/drawing/2014/main" id="{627FB562-A256-9219-FD07-B60FC37A1341}"/>
              </a:ext>
            </a:extLst>
          </p:cNvPr>
          <p:cNvSpPr/>
          <p:nvPr/>
        </p:nvSpPr>
        <p:spPr>
          <a:xfrm rot="5400000">
            <a:off x="2226192" y="4181436"/>
            <a:ext cx="432000" cy="432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椭圆 1030">
            <a:extLst>
              <a:ext uri="{FF2B5EF4-FFF2-40B4-BE49-F238E27FC236}">
                <a16:creationId xmlns:a16="http://schemas.microsoft.com/office/drawing/2014/main" id="{C606C7CF-CC7A-C33B-17C2-18782FCC942E}"/>
              </a:ext>
            </a:extLst>
          </p:cNvPr>
          <p:cNvSpPr/>
          <p:nvPr/>
        </p:nvSpPr>
        <p:spPr>
          <a:xfrm rot="5232316">
            <a:off x="2237505" y="3651210"/>
            <a:ext cx="432000" cy="432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2" name="组合 1031">
            <a:extLst>
              <a:ext uri="{FF2B5EF4-FFF2-40B4-BE49-F238E27FC236}">
                <a16:creationId xmlns:a16="http://schemas.microsoft.com/office/drawing/2014/main" id="{65BC786E-5A16-C2E2-762A-AFD40036FC45}"/>
              </a:ext>
            </a:extLst>
          </p:cNvPr>
          <p:cNvGrpSpPr/>
          <p:nvPr/>
        </p:nvGrpSpPr>
        <p:grpSpPr>
          <a:xfrm>
            <a:off x="2163315" y="2089329"/>
            <a:ext cx="1610930" cy="405388"/>
            <a:chOff x="1172916" y="800385"/>
            <a:chExt cx="1610930" cy="405388"/>
          </a:xfrm>
        </p:grpSpPr>
        <p:sp>
          <p:nvSpPr>
            <p:cNvPr id="1036" name="文本框 1035">
              <a:extLst>
                <a:ext uri="{FF2B5EF4-FFF2-40B4-BE49-F238E27FC236}">
                  <a16:creationId xmlns:a16="http://schemas.microsoft.com/office/drawing/2014/main" id="{EA051930-3175-8959-AB5A-E6BBFF81D7FF}"/>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chemeClr val="accent1">
                      <a:lumMod val="75000"/>
                    </a:schemeClr>
                  </a:solidFill>
                  <a:latin typeface="Calibri" panose="020F0502020204030204" pitchFamily="34" charset="0"/>
                  <a:cs typeface="Calibri" panose="020F0502020204030204" pitchFamily="34" charset="0"/>
                </a:rPr>
                <a:t>Vulnerable flows</a:t>
              </a:r>
              <a:endParaRPr lang="zh-CN" altLang="en-US" sz="1600" b="1" dirty="0">
                <a:solidFill>
                  <a:schemeClr val="accent1">
                    <a:lumMod val="75000"/>
                  </a:schemeClr>
                </a:solidFill>
                <a:latin typeface="Calibri" panose="020F0502020204030204" pitchFamily="34" charset="0"/>
                <a:cs typeface="Calibri" panose="020F0502020204030204" pitchFamily="34" charset="0"/>
              </a:endParaRPr>
            </a:p>
          </p:txBody>
        </p:sp>
        <p:cxnSp>
          <p:nvCxnSpPr>
            <p:cNvPr id="1037" name="直接箭头连接符 1036">
              <a:extLst>
                <a:ext uri="{FF2B5EF4-FFF2-40B4-BE49-F238E27FC236}">
                  <a16:creationId xmlns:a16="http://schemas.microsoft.com/office/drawing/2014/main" id="{03221808-8D2A-B6A8-0C0A-67B52A6E5F7D}"/>
                </a:ext>
              </a:extLst>
            </p:cNvPr>
            <p:cNvCxnSpPr/>
            <p:nvPr/>
          </p:nvCxnSpPr>
          <p:spPr>
            <a:xfrm>
              <a:off x="1285115" y="1205773"/>
              <a:ext cx="1299152" cy="0"/>
            </a:xfrm>
            <a:prstGeom prst="straightConnector1">
              <a:avLst/>
            </a:prstGeom>
            <a:noFill/>
            <a:ln w="2540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1033" name="组合 1032">
            <a:extLst>
              <a:ext uri="{FF2B5EF4-FFF2-40B4-BE49-F238E27FC236}">
                <a16:creationId xmlns:a16="http://schemas.microsoft.com/office/drawing/2014/main" id="{07D4D88D-55EA-2177-7D66-B84934D6C2D7}"/>
              </a:ext>
            </a:extLst>
          </p:cNvPr>
          <p:cNvGrpSpPr/>
          <p:nvPr/>
        </p:nvGrpSpPr>
        <p:grpSpPr>
          <a:xfrm>
            <a:off x="2156336" y="2523667"/>
            <a:ext cx="1610930" cy="405815"/>
            <a:chOff x="1172916" y="800385"/>
            <a:chExt cx="1610930" cy="405815"/>
          </a:xfrm>
        </p:grpSpPr>
        <p:sp>
          <p:nvSpPr>
            <p:cNvPr id="1034" name="文本框 1033">
              <a:extLst>
                <a:ext uri="{FF2B5EF4-FFF2-40B4-BE49-F238E27FC236}">
                  <a16:creationId xmlns:a16="http://schemas.microsoft.com/office/drawing/2014/main" id="{27EB3945-A9F2-7FA4-0624-01BA3B76E090}"/>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rgbClr val="E8774A"/>
                  </a:solidFill>
                  <a:latin typeface="Calibri" panose="020F0502020204030204" pitchFamily="34" charset="0"/>
                  <a:cs typeface="Calibri" panose="020F0502020204030204" pitchFamily="34" charset="0"/>
                </a:rPr>
                <a:t>Congested flows</a:t>
              </a:r>
              <a:endParaRPr lang="zh-CN" altLang="en-US" sz="1600" b="1" dirty="0">
                <a:solidFill>
                  <a:srgbClr val="E8774A"/>
                </a:solidFill>
                <a:latin typeface="Calibri" panose="020F0502020204030204" pitchFamily="34" charset="0"/>
                <a:cs typeface="Calibri" panose="020F0502020204030204" pitchFamily="34" charset="0"/>
              </a:endParaRPr>
            </a:p>
          </p:txBody>
        </p:sp>
        <p:cxnSp>
          <p:nvCxnSpPr>
            <p:cNvPr id="1035" name="直接箭头连接符 1034">
              <a:extLst>
                <a:ext uri="{FF2B5EF4-FFF2-40B4-BE49-F238E27FC236}">
                  <a16:creationId xmlns:a16="http://schemas.microsoft.com/office/drawing/2014/main" id="{0FEE839A-1B61-7FF8-82B7-74393A40B6E6}"/>
                </a:ext>
              </a:extLst>
            </p:cNvPr>
            <p:cNvCxnSpPr/>
            <p:nvPr/>
          </p:nvCxnSpPr>
          <p:spPr>
            <a:xfrm>
              <a:off x="1270571" y="1206200"/>
              <a:ext cx="1299152" cy="0"/>
            </a:xfrm>
            <a:prstGeom prst="straightConnector1">
              <a:avLst/>
            </a:prstGeom>
            <a:noFill/>
            <a:ln w="25400">
              <a:solidFill>
                <a:srgbClr val="E8774A"/>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1040" name="文本框 1039">
            <a:extLst>
              <a:ext uri="{FF2B5EF4-FFF2-40B4-BE49-F238E27FC236}">
                <a16:creationId xmlns:a16="http://schemas.microsoft.com/office/drawing/2014/main" id="{9C0E12BC-2C30-C25E-88C2-20A1F0C12FD6}"/>
              </a:ext>
            </a:extLst>
          </p:cNvPr>
          <p:cNvSpPr txBox="1"/>
          <p:nvPr/>
        </p:nvSpPr>
        <p:spPr>
          <a:xfrm>
            <a:off x="6423520" y="5367080"/>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P5</a:t>
            </a:r>
            <a:endParaRPr lang="zh-CN" altLang="en-US" b="1" dirty="0">
              <a:latin typeface="Calibri" panose="020F0502020204030204" pitchFamily="34" charset="0"/>
              <a:cs typeface="Calibri" panose="020F0502020204030204" pitchFamily="34" charset="0"/>
            </a:endParaRPr>
          </a:p>
        </p:txBody>
      </p:sp>
      <p:sp>
        <p:nvSpPr>
          <p:cNvPr id="1046" name="矩形 1045">
            <a:extLst>
              <a:ext uri="{FF2B5EF4-FFF2-40B4-BE49-F238E27FC236}">
                <a16:creationId xmlns:a16="http://schemas.microsoft.com/office/drawing/2014/main" id="{8F0E9BB6-AB03-4C5E-7EB0-601CCF943C30}"/>
              </a:ext>
            </a:extLst>
          </p:cNvPr>
          <p:cNvSpPr/>
          <p:nvPr/>
        </p:nvSpPr>
        <p:spPr>
          <a:xfrm>
            <a:off x="4904498" y="2677060"/>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矩形 1046">
            <a:extLst>
              <a:ext uri="{FF2B5EF4-FFF2-40B4-BE49-F238E27FC236}">
                <a16:creationId xmlns:a16="http://schemas.microsoft.com/office/drawing/2014/main" id="{68E88ABB-A364-9812-1EBA-C7D76AF84CE2}"/>
              </a:ext>
            </a:extLst>
          </p:cNvPr>
          <p:cNvSpPr/>
          <p:nvPr/>
        </p:nvSpPr>
        <p:spPr>
          <a:xfrm>
            <a:off x="4904498" y="3373172"/>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矩形 1047">
            <a:extLst>
              <a:ext uri="{FF2B5EF4-FFF2-40B4-BE49-F238E27FC236}">
                <a16:creationId xmlns:a16="http://schemas.microsoft.com/office/drawing/2014/main" id="{31F7D6B3-E36F-55B0-40B6-58D65A292F46}"/>
              </a:ext>
            </a:extLst>
          </p:cNvPr>
          <p:cNvSpPr/>
          <p:nvPr/>
        </p:nvSpPr>
        <p:spPr>
          <a:xfrm>
            <a:off x="4904498" y="3963617"/>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矩形 1048">
            <a:extLst>
              <a:ext uri="{FF2B5EF4-FFF2-40B4-BE49-F238E27FC236}">
                <a16:creationId xmlns:a16="http://schemas.microsoft.com/office/drawing/2014/main" id="{F4ACB7FB-D2FF-A8DE-1B72-2EB054959672}"/>
              </a:ext>
            </a:extLst>
          </p:cNvPr>
          <p:cNvSpPr/>
          <p:nvPr/>
        </p:nvSpPr>
        <p:spPr>
          <a:xfrm>
            <a:off x="4904498" y="4660486"/>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 name="矩形 1049">
            <a:extLst>
              <a:ext uri="{FF2B5EF4-FFF2-40B4-BE49-F238E27FC236}">
                <a16:creationId xmlns:a16="http://schemas.microsoft.com/office/drawing/2014/main" id="{2BAD4511-27B6-E0AC-CE0C-0B653505DAC5}"/>
              </a:ext>
            </a:extLst>
          </p:cNvPr>
          <p:cNvSpPr/>
          <p:nvPr/>
        </p:nvSpPr>
        <p:spPr>
          <a:xfrm>
            <a:off x="4904498" y="5250931"/>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70" name="组合 1069">
            <a:extLst>
              <a:ext uri="{FF2B5EF4-FFF2-40B4-BE49-F238E27FC236}">
                <a16:creationId xmlns:a16="http://schemas.microsoft.com/office/drawing/2014/main" id="{260A5CA8-C70C-8284-20D6-9162B0AA6F53}"/>
              </a:ext>
            </a:extLst>
          </p:cNvPr>
          <p:cNvGrpSpPr/>
          <p:nvPr/>
        </p:nvGrpSpPr>
        <p:grpSpPr>
          <a:xfrm>
            <a:off x="5253471" y="2156588"/>
            <a:ext cx="708914" cy="831240"/>
            <a:chOff x="5253471" y="2156588"/>
            <a:chExt cx="708914" cy="831240"/>
          </a:xfrm>
        </p:grpSpPr>
        <p:cxnSp>
          <p:nvCxnSpPr>
            <p:cNvPr id="1069" name="直接箭头连接符 1068">
              <a:extLst>
                <a:ext uri="{FF2B5EF4-FFF2-40B4-BE49-F238E27FC236}">
                  <a16:creationId xmlns:a16="http://schemas.microsoft.com/office/drawing/2014/main" id="{6F085911-FC14-90F3-6BF5-E36A62BA1B90}"/>
                </a:ext>
              </a:extLst>
            </p:cNvPr>
            <p:cNvCxnSpPr>
              <a:cxnSpLocks/>
            </p:cNvCxnSpPr>
            <p:nvPr/>
          </p:nvCxnSpPr>
          <p:spPr>
            <a:xfrm flipH="1">
              <a:off x="5553718" y="2663958"/>
              <a:ext cx="375022" cy="137777"/>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E1E3F3F2-A68A-AB6D-8CE2-AEA180C3ACB0}"/>
                </a:ext>
              </a:extLst>
            </p:cNvPr>
            <p:cNvCxnSpPr>
              <a:cxnSpLocks/>
            </p:cNvCxnSpPr>
            <p:nvPr/>
          </p:nvCxnSpPr>
          <p:spPr>
            <a:xfrm flipH="1" flipV="1">
              <a:off x="5569102" y="2327612"/>
              <a:ext cx="393283" cy="12451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51" name="椭圆 1050">
              <a:extLst>
                <a:ext uri="{FF2B5EF4-FFF2-40B4-BE49-F238E27FC236}">
                  <a16:creationId xmlns:a16="http://schemas.microsoft.com/office/drawing/2014/main" id="{79C25461-AF9C-81A2-BEB4-D5B23E89089C}"/>
                </a:ext>
              </a:extLst>
            </p:cNvPr>
            <p:cNvSpPr/>
            <p:nvPr/>
          </p:nvSpPr>
          <p:spPr>
            <a:xfrm rot="5232316">
              <a:off x="5253471" y="2771828"/>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8F62B2BE-1088-A285-5F31-EE1B3A63AD32}"/>
                </a:ext>
              </a:extLst>
            </p:cNvPr>
            <p:cNvSpPr/>
            <p:nvPr/>
          </p:nvSpPr>
          <p:spPr>
            <a:xfrm rot="5232316">
              <a:off x="5253471" y="2156588"/>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66" name="椭圆 1065">
            <a:extLst>
              <a:ext uri="{FF2B5EF4-FFF2-40B4-BE49-F238E27FC236}">
                <a16:creationId xmlns:a16="http://schemas.microsoft.com/office/drawing/2014/main" id="{CBDF4C5B-24EE-0063-B4C7-BAD1F5654D4D}"/>
              </a:ext>
            </a:extLst>
          </p:cNvPr>
          <p:cNvSpPr/>
          <p:nvPr/>
        </p:nvSpPr>
        <p:spPr>
          <a:xfrm rot="5400000">
            <a:off x="8344354" y="3861441"/>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71" name="组合 1070">
            <a:extLst>
              <a:ext uri="{FF2B5EF4-FFF2-40B4-BE49-F238E27FC236}">
                <a16:creationId xmlns:a16="http://schemas.microsoft.com/office/drawing/2014/main" id="{395B95D6-8DD6-C75D-01A2-22E91DAC5AAD}"/>
              </a:ext>
            </a:extLst>
          </p:cNvPr>
          <p:cNvGrpSpPr/>
          <p:nvPr/>
        </p:nvGrpSpPr>
        <p:grpSpPr>
          <a:xfrm>
            <a:off x="7569038" y="2205416"/>
            <a:ext cx="1613875" cy="622170"/>
            <a:chOff x="7689183" y="1928040"/>
            <a:chExt cx="1613875" cy="963381"/>
          </a:xfrm>
        </p:grpSpPr>
        <p:sp>
          <p:nvSpPr>
            <p:cNvPr id="1058" name="对话气泡: 圆角矩形 1057">
              <a:extLst>
                <a:ext uri="{FF2B5EF4-FFF2-40B4-BE49-F238E27FC236}">
                  <a16:creationId xmlns:a16="http://schemas.microsoft.com/office/drawing/2014/main" id="{AAE71EFB-15B2-A596-19EF-46DD7A6D1FDF}"/>
                </a:ext>
              </a:extLst>
            </p:cNvPr>
            <p:cNvSpPr/>
            <p:nvPr/>
          </p:nvSpPr>
          <p:spPr>
            <a:xfrm>
              <a:off x="7709119" y="1928040"/>
              <a:ext cx="1593939" cy="963381"/>
            </a:xfrm>
            <a:custGeom>
              <a:avLst/>
              <a:gdLst>
                <a:gd name="csX0" fmla="*/ 0 w 1593939"/>
                <a:gd name="csY0" fmla="*/ 160567 h 963381"/>
                <a:gd name="csX1" fmla="*/ 160567 w 1593939"/>
                <a:gd name="csY1" fmla="*/ 0 h 963381"/>
                <a:gd name="csX2" fmla="*/ 265657 w 1593939"/>
                <a:gd name="csY2" fmla="*/ 0 h 963381"/>
                <a:gd name="csX3" fmla="*/ 265657 w 1593939"/>
                <a:gd name="csY3" fmla="*/ 0 h 963381"/>
                <a:gd name="csX4" fmla="*/ 664141 w 1593939"/>
                <a:gd name="csY4" fmla="*/ 0 h 963381"/>
                <a:gd name="csX5" fmla="*/ 1041064 w 1593939"/>
                <a:gd name="csY5" fmla="*/ 0 h 963381"/>
                <a:gd name="csX6" fmla="*/ 1433372 w 1593939"/>
                <a:gd name="csY6" fmla="*/ 0 h 963381"/>
                <a:gd name="csX7" fmla="*/ 1593939 w 1593939"/>
                <a:gd name="csY7" fmla="*/ 160567 h 963381"/>
                <a:gd name="csX8" fmla="*/ 1593939 w 1593939"/>
                <a:gd name="csY8" fmla="*/ 561972 h 963381"/>
                <a:gd name="csX9" fmla="*/ 1593939 w 1593939"/>
                <a:gd name="csY9" fmla="*/ 561972 h 963381"/>
                <a:gd name="csX10" fmla="*/ 1593939 w 1593939"/>
                <a:gd name="csY10" fmla="*/ 802818 h 963381"/>
                <a:gd name="csX11" fmla="*/ 1593939 w 1593939"/>
                <a:gd name="csY11" fmla="*/ 802814 h 963381"/>
                <a:gd name="csX12" fmla="*/ 1433372 w 1593939"/>
                <a:gd name="csY12" fmla="*/ 963381 h 963381"/>
                <a:gd name="csX13" fmla="*/ 1071833 w 1593939"/>
                <a:gd name="csY13" fmla="*/ 963381 h 963381"/>
                <a:gd name="csX14" fmla="*/ 664141 w 1593939"/>
                <a:gd name="csY14" fmla="*/ 963381 h 963381"/>
                <a:gd name="csX15" fmla="*/ 265657 w 1593939"/>
                <a:gd name="csY15" fmla="*/ 963381 h 963381"/>
                <a:gd name="csX16" fmla="*/ 265657 w 1593939"/>
                <a:gd name="csY16" fmla="*/ 963381 h 963381"/>
                <a:gd name="csX17" fmla="*/ 160567 w 1593939"/>
                <a:gd name="csY17" fmla="*/ 963381 h 963381"/>
                <a:gd name="csX18" fmla="*/ 0 w 1593939"/>
                <a:gd name="csY18" fmla="*/ 802814 h 963381"/>
                <a:gd name="csX19" fmla="*/ 0 w 1593939"/>
                <a:gd name="csY19" fmla="*/ 802818 h 963381"/>
                <a:gd name="csX20" fmla="*/ -260682 w 1593939"/>
                <a:gd name="csY20" fmla="*/ 694582 h 963381"/>
                <a:gd name="csX21" fmla="*/ -554643 w 1593939"/>
                <a:gd name="csY21" fmla="*/ 572528 h 963381"/>
                <a:gd name="csX22" fmla="*/ 0 w 1593939"/>
                <a:gd name="csY22" fmla="*/ 561972 h 963381"/>
                <a:gd name="csX23" fmla="*/ 0 w 1593939"/>
                <a:gd name="csY23" fmla="*/ 160567 h 9633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1593939" h="963381" fill="none" extrusionOk="0">
                  <a:moveTo>
                    <a:pt x="0" y="160567"/>
                  </a:moveTo>
                  <a:cubicBezTo>
                    <a:pt x="10251" y="80713"/>
                    <a:pt x="66240" y="17053"/>
                    <a:pt x="160567" y="0"/>
                  </a:cubicBezTo>
                  <a:cubicBezTo>
                    <a:pt x="210000" y="-2864"/>
                    <a:pt x="213185" y="10359"/>
                    <a:pt x="265657" y="0"/>
                  </a:cubicBezTo>
                  <a:lnTo>
                    <a:pt x="265657" y="0"/>
                  </a:lnTo>
                  <a:cubicBezTo>
                    <a:pt x="421296" y="-40922"/>
                    <a:pt x="578253" y="13510"/>
                    <a:pt x="664141" y="0"/>
                  </a:cubicBezTo>
                  <a:cubicBezTo>
                    <a:pt x="762929" y="-4184"/>
                    <a:pt x="917625" y="4834"/>
                    <a:pt x="1041064" y="0"/>
                  </a:cubicBezTo>
                  <a:cubicBezTo>
                    <a:pt x="1164503" y="-4834"/>
                    <a:pt x="1274636" y="32669"/>
                    <a:pt x="1433372" y="0"/>
                  </a:cubicBezTo>
                  <a:cubicBezTo>
                    <a:pt x="1525410" y="-5831"/>
                    <a:pt x="1581745" y="67213"/>
                    <a:pt x="1593939" y="160567"/>
                  </a:cubicBezTo>
                  <a:cubicBezTo>
                    <a:pt x="1614581" y="287756"/>
                    <a:pt x="1572740" y="468504"/>
                    <a:pt x="1593939" y="561972"/>
                  </a:cubicBezTo>
                  <a:lnTo>
                    <a:pt x="1593939" y="561972"/>
                  </a:lnTo>
                  <a:cubicBezTo>
                    <a:pt x="1620061" y="636288"/>
                    <a:pt x="1570763" y="725984"/>
                    <a:pt x="1593939" y="802818"/>
                  </a:cubicBezTo>
                  <a:lnTo>
                    <a:pt x="1593939" y="802814"/>
                  </a:lnTo>
                  <a:cubicBezTo>
                    <a:pt x="1618114" y="898427"/>
                    <a:pt x="1518621" y="952199"/>
                    <a:pt x="1433372" y="963381"/>
                  </a:cubicBezTo>
                  <a:cubicBezTo>
                    <a:pt x="1324906" y="994076"/>
                    <a:pt x="1215064" y="924306"/>
                    <a:pt x="1071833" y="963381"/>
                  </a:cubicBezTo>
                  <a:cubicBezTo>
                    <a:pt x="928602" y="1002456"/>
                    <a:pt x="824193" y="950280"/>
                    <a:pt x="664141" y="963381"/>
                  </a:cubicBezTo>
                  <a:cubicBezTo>
                    <a:pt x="486105" y="986497"/>
                    <a:pt x="397116" y="952741"/>
                    <a:pt x="265657" y="963381"/>
                  </a:cubicBezTo>
                  <a:lnTo>
                    <a:pt x="265657" y="963381"/>
                  </a:lnTo>
                  <a:cubicBezTo>
                    <a:pt x="227588" y="972156"/>
                    <a:pt x="188841" y="956302"/>
                    <a:pt x="160567" y="963381"/>
                  </a:cubicBezTo>
                  <a:cubicBezTo>
                    <a:pt x="60996" y="943925"/>
                    <a:pt x="-6344" y="894441"/>
                    <a:pt x="0" y="802814"/>
                  </a:cubicBezTo>
                  <a:lnTo>
                    <a:pt x="0" y="802818"/>
                  </a:lnTo>
                  <a:cubicBezTo>
                    <a:pt x="-106568" y="785343"/>
                    <a:pt x="-152242" y="710616"/>
                    <a:pt x="-260682" y="694582"/>
                  </a:cubicBezTo>
                  <a:cubicBezTo>
                    <a:pt x="-369122" y="678548"/>
                    <a:pt x="-401066" y="596743"/>
                    <a:pt x="-554643" y="572528"/>
                  </a:cubicBezTo>
                  <a:cubicBezTo>
                    <a:pt x="-431781" y="530278"/>
                    <a:pt x="-243278" y="614342"/>
                    <a:pt x="0" y="561972"/>
                  </a:cubicBezTo>
                  <a:cubicBezTo>
                    <a:pt x="-6526" y="456544"/>
                    <a:pt x="34421" y="315012"/>
                    <a:pt x="0" y="160567"/>
                  </a:cubicBezTo>
                  <a:close/>
                </a:path>
                <a:path w="1593939" h="963381" stroke="0" extrusionOk="0">
                  <a:moveTo>
                    <a:pt x="0" y="160567"/>
                  </a:moveTo>
                  <a:cubicBezTo>
                    <a:pt x="-3074" y="69992"/>
                    <a:pt x="53599" y="6864"/>
                    <a:pt x="160567" y="0"/>
                  </a:cubicBezTo>
                  <a:cubicBezTo>
                    <a:pt x="206683" y="-9713"/>
                    <a:pt x="216289" y="10855"/>
                    <a:pt x="265657" y="0"/>
                  </a:cubicBezTo>
                  <a:lnTo>
                    <a:pt x="265657" y="0"/>
                  </a:lnTo>
                  <a:cubicBezTo>
                    <a:pt x="432787" y="-38148"/>
                    <a:pt x="517584" y="26381"/>
                    <a:pt x="664141" y="0"/>
                  </a:cubicBezTo>
                  <a:cubicBezTo>
                    <a:pt x="797453" y="-34158"/>
                    <a:pt x="956673" y="38918"/>
                    <a:pt x="1041064" y="0"/>
                  </a:cubicBezTo>
                  <a:cubicBezTo>
                    <a:pt x="1125455" y="-38918"/>
                    <a:pt x="1314692" y="18345"/>
                    <a:pt x="1433372" y="0"/>
                  </a:cubicBezTo>
                  <a:cubicBezTo>
                    <a:pt x="1514434" y="7171"/>
                    <a:pt x="1592362" y="56849"/>
                    <a:pt x="1593939" y="160567"/>
                  </a:cubicBezTo>
                  <a:cubicBezTo>
                    <a:pt x="1621606" y="291003"/>
                    <a:pt x="1571414" y="423444"/>
                    <a:pt x="1593939" y="561972"/>
                  </a:cubicBezTo>
                  <a:lnTo>
                    <a:pt x="1593939" y="561972"/>
                  </a:lnTo>
                  <a:cubicBezTo>
                    <a:pt x="1617514" y="649881"/>
                    <a:pt x="1587128" y="738291"/>
                    <a:pt x="1593939" y="802818"/>
                  </a:cubicBezTo>
                  <a:lnTo>
                    <a:pt x="1593939" y="802814"/>
                  </a:lnTo>
                  <a:cubicBezTo>
                    <a:pt x="1601170" y="902257"/>
                    <a:pt x="1523827" y="981772"/>
                    <a:pt x="1433372" y="963381"/>
                  </a:cubicBezTo>
                  <a:cubicBezTo>
                    <a:pt x="1318175" y="997657"/>
                    <a:pt x="1159441" y="930970"/>
                    <a:pt x="1071833" y="963381"/>
                  </a:cubicBezTo>
                  <a:cubicBezTo>
                    <a:pt x="984225" y="995792"/>
                    <a:pt x="789623" y="917284"/>
                    <a:pt x="664141" y="963381"/>
                  </a:cubicBezTo>
                  <a:cubicBezTo>
                    <a:pt x="486088" y="994595"/>
                    <a:pt x="432416" y="955877"/>
                    <a:pt x="265657" y="963381"/>
                  </a:cubicBezTo>
                  <a:lnTo>
                    <a:pt x="265657" y="963381"/>
                  </a:lnTo>
                  <a:cubicBezTo>
                    <a:pt x="243270" y="969456"/>
                    <a:pt x="194944" y="955270"/>
                    <a:pt x="160567" y="963381"/>
                  </a:cubicBezTo>
                  <a:cubicBezTo>
                    <a:pt x="57585" y="971732"/>
                    <a:pt x="-1965" y="895007"/>
                    <a:pt x="0" y="802814"/>
                  </a:cubicBezTo>
                  <a:lnTo>
                    <a:pt x="0" y="802818"/>
                  </a:lnTo>
                  <a:cubicBezTo>
                    <a:pt x="-133613" y="754216"/>
                    <a:pt x="-202353" y="692336"/>
                    <a:pt x="-266229" y="692279"/>
                  </a:cubicBezTo>
                  <a:cubicBezTo>
                    <a:pt x="-330105" y="692221"/>
                    <a:pt x="-441437" y="599684"/>
                    <a:pt x="-554643" y="572528"/>
                  </a:cubicBezTo>
                  <a:cubicBezTo>
                    <a:pt x="-427802" y="565577"/>
                    <a:pt x="-242543" y="602631"/>
                    <a:pt x="0" y="561972"/>
                  </a:cubicBezTo>
                  <a:cubicBezTo>
                    <a:pt x="-4278" y="451367"/>
                    <a:pt x="13910" y="299809"/>
                    <a:pt x="0" y="160567"/>
                  </a:cubicBezTo>
                  <a:close/>
                </a:path>
              </a:pathLst>
            </a:custGeom>
            <a:solidFill>
              <a:schemeClr val="bg1"/>
            </a:solidFill>
            <a:ln w="38100">
              <a:solidFill>
                <a:srgbClr val="FF0000"/>
              </a:solidFill>
              <a:extLst>
                <a:ext uri="{C807C97D-BFC1-408E-A445-0C87EB9F89A2}">
                  <ask:lineSketchStyleProps xmlns:ask="http://schemas.microsoft.com/office/drawing/2018/sketchyshapes" sd="1219033472">
                    <a:prstGeom prst="wedgeRoundRectCallout">
                      <a:avLst>
                        <a:gd name="adj1" fmla="val -84797"/>
                        <a:gd name="adj2" fmla="val 9429"/>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3" name="文本框 1062">
              <a:extLst>
                <a:ext uri="{FF2B5EF4-FFF2-40B4-BE49-F238E27FC236}">
                  <a16:creationId xmlns:a16="http://schemas.microsoft.com/office/drawing/2014/main" id="{352436C9-553C-A81A-BF75-F7C2A630934A}"/>
                </a:ext>
              </a:extLst>
            </p:cNvPr>
            <p:cNvSpPr txBox="1"/>
            <p:nvPr/>
          </p:nvSpPr>
          <p:spPr>
            <a:xfrm>
              <a:off x="7689183" y="2068835"/>
              <a:ext cx="1598965" cy="400110"/>
            </a:xfrm>
            <a:prstGeom prst="rect">
              <a:avLst/>
            </a:prstGeom>
            <a:noFill/>
          </p:spPr>
          <p:txBody>
            <a:bodyPr wrap="square" rtlCol="0">
              <a:spAutoFit/>
            </a:bodyPr>
            <a:lstStyle/>
            <a:p>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I am the root!</a:t>
              </a:r>
              <a:endParaRPr lang="zh-CN" altLang="en-US" sz="2000" b="1" dirty="0">
                <a:solidFill>
                  <a:srgbClr val="FF0000"/>
                </a:solidFill>
                <a:latin typeface="Calibri" panose="020F0502020204030204" pitchFamily="34" charset="0"/>
                <a:cs typeface="Calibri" panose="020F0502020204030204" pitchFamily="34" charset="0"/>
              </a:endParaRPr>
            </a:p>
          </p:txBody>
        </p:sp>
      </p:grpSp>
      <p:grpSp>
        <p:nvGrpSpPr>
          <p:cNvPr id="1078" name="组合 1077">
            <a:extLst>
              <a:ext uri="{FF2B5EF4-FFF2-40B4-BE49-F238E27FC236}">
                <a16:creationId xmlns:a16="http://schemas.microsoft.com/office/drawing/2014/main" id="{631EF3A0-E3E6-4437-67E4-EAEE13D9B67D}"/>
              </a:ext>
            </a:extLst>
          </p:cNvPr>
          <p:cNvGrpSpPr/>
          <p:nvPr/>
        </p:nvGrpSpPr>
        <p:grpSpPr>
          <a:xfrm>
            <a:off x="9466828" y="3594123"/>
            <a:ext cx="1613875" cy="622170"/>
            <a:chOff x="7689183" y="1928040"/>
            <a:chExt cx="1613875" cy="963381"/>
          </a:xfrm>
        </p:grpSpPr>
        <p:sp>
          <p:nvSpPr>
            <p:cNvPr id="1079" name="对话气泡: 圆角矩形 1078">
              <a:extLst>
                <a:ext uri="{FF2B5EF4-FFF2-40B4-BE49-F238E27FC236}">
                  <a16:creationId xmlns:a16="http://schemas.microsoft.com/office/drawing/2014/main" id="{02139EE2-4611-8375-2BC7-EAA22D891622}"/>
                </a:ext>
              </a:extLst>
            </p:cNvPr>
            <p:cNvSpPr/>
            <p:nvPr/>
          </p:nvSpPr>
          <p:spPr>
            <a:xfrm>
              <a:off x="7709119" y="1928040"/>
              <a:ext cx="1593939" cy="963381"/>
            </a:xfrm>
            <a:custGeom>
              <a:avLst/>
              <a:gdLst>
                <a:gd name="csX0" fmla="*/ 0 w 1593939"/>
                <a:gd name="csY0" fmla="*/ 160567 h 963381"/>
                <a:gd name="csX1" fmla="*/ 160567 w 1593939"/>
                <a:gd name="csY1" fmla="*/ 0 h 963381"/>
                <a:gd name="csX2" fmla="*/ 265657 w 1593939"/>
                <a:gd name="csY2" fmla="*/ 0 h 963381"/>
                <a:gd name="csX3" fmla="*/ 265657 w 1593939"/>
                <a:gd name="csY3" fmla="*/ 0 h 963381"/>
                <a:gd name="csX4" fmla="*/ 664141 w 1593939"/>
                <a:gd name="csY4" fmla="*/ 0 h 963381"/>
                <a:gd name="csX5" fmla="*/ 1041064 w 1593939"/>
                <a:gd name="csY5" fmla="*/ 0 h 963381"/>
                <a:gd name="csX6" fmla="*/ 1433372 w 1593939"/>
                <a:gd name="csY6" fmla="*/ 0 h 963381"/>
                <a:gd name="csX7" fmla="*/ 1593939 w 1593939"/>
                <a:gd name="csY7" fmla="*/ 160567 h 963381"/>
                <a:gd name="csX8" fmla="*/ 1593939 w 1593939"/>
                <a:gd name="csY8" fmla="*/ 561972 h 963381"/>
                <a:gd name="csX9" fmla="*/ 1593939 w 1593939"/>
                <a:gd name="csY9" fmla="*/ 561972 h 963381"/>
                <a:gd name="csX10" fmla="*/ 1593939 w 1593939"/>
                <a:gd name="csY10" fmla="*/ 802818 h 963381"/>
                <a:gd name="csX11" fmla="*/ 1593939 w 1593939"/>
                <a:gd name="csY11" fmla="*/ 802814 h 963381"/>
                <a:gd name="csX12" fmla="*/ 1433372 w 1593939"/>
                <a:gd name="csY12" fmla="*/ 963381 h 963381"/>
                <a:gd name="csX13" fmla="*/ 1071833 w 1593939"/>
                <a:gd name="csY13" fmla="*/ 963381 h 963381"/>
                <a:gd name="csX14" fmla="*/ 664141 w 1593939"/>
                <a:gd name="csY14" fmla="*/ 963381 h 963381"/>
                <a:gd name="csX15" fmla="*/ 265657 w 1593939"/>
                <a:gd name="csY15" fmla="*/ 963381 h 963381"/>
                <a:gd name="csX16" fmla="*/ 265657 w 1593939"/>
                <a:gd name="csY16" fmla="*/ 963381 h 963381"/>
                <a:gd name="csX17" fmla="*/ 160567 w 1593939"/>
                <a:gd name="csY17" fmla="*/ 963381 h 963381"/>
                <a:gd name="csX18" fmla="*/ 0 w 1593939"/>
                <a:gd name="csY18" fmla="*/ 802814 h 963381"/>
                <a:gd name="csX19" fmla="*/ 0 w 1593939"/>
                <a:gd name="csY19" fmla="*/ 802818 h 963381"/>
                <a:gd name="csX20" fmla="*/ -260682 w 1593939"/>
                <a:gd name="csY20" fmla="*/ 694582 h 963381"/>
                <a:gd name="csX21" fmla="*/ -554643 w 1593939"/>
                <a:gd name="csY21" fmla="*/ 572528 h 963381"/>
                <a:gd name="csX22" fmla="*/ 0 w 1593939"/>
                <a:gd name="csY22" fmla="*/ 561972 h 963381"/>
                <a:gd name="csX23" fmla="*/ 0 w 1593939"/>
                <a:gd name="csY23" fmla="*/ 160567 h 9633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1593939" h="963381" fill="none" extrusionOk="0">
                  <a:moveTo>
                    <a:pt x="0" y="160567"/>
                  </a:moveTo>
                  <a:cubicBezTo>
                    <a:pt x="10251" y="80713"/>
                    <a:pt x="66240" y="17053"/>
                    <a:pt x="160567" y="0"/>
                  </a:cubicBezTo>
                  <a:cubicBezTo>
                    <a:pt x="210000" y="-2864"/>
                    <a:pt x="213185" y="10359"/>
                    <a:pt x="265657" y="0"/>
                  </a:cubicBezTo>
                  <a:lnTo>
                    <a:pt x="265657" y="0"/>
                  </a:lnTo>
                  <a:cubicBezTo>
                    <a:pt x="421296" y="-40922"/>
                    <a:pt x="578253" y="13510"/>
                    <a:pt x="664141" y="0"/>
                  </a:cubicBezTo>
                  <a:cubicBezTo>
                    <a:pt x="762929" y="-4184"/>
                    <a:pt x="917625" y="4834"/>
                    <a:pt x="1041064" y="0"/>
                  </a:cubicBezTo>
                  <a:cubicBezTo>
                    <a:pt x="1164503" y="-4834"/>
                    <a:pt x="1274636" y="32669"/>
                    <a:pt x="1433372" y="0"/>
                  </a:cubicBezTo>
                  <a:cubicBezTo>
                    <a:pt x="1525410" y="-5831"/>
                    <a:pt x="1581745" y="67213"/>
                    <a:pt x="1593939" y="160567"/>
                  </a:cubicBezTo>
                  <a:cubicBezTo>
                    <a:pt x="1614581" y="287756"/>
                    <a:pt x="1572740" y="468504"/>
                    <a:pt x="1593939" y="561972"/>
                  </a:cubicBezTo>
                  <a:lnTo>
                    <a:pt x="1593939" y="561972"/>
                  </a:lnTo>
                  <a:cubicBezTo>
                    <a:pt x="1620061" y="636288"/>
                    <a:pt x="1570763" y="725984"/>
                    <a:pt x="1593939" y="802818"/>
                  </a:cubicBezTo>
                  <a:lnTo>
                    <a:pt x="1593939" y="802814"/>
                  </a:lnTo>
                  <a:cubicBezTo>
                    <a:pt x="1618114" y="898427"/>
                    <a:pt x="1518621" y="952199"/>
                    <a:pt x="1433372" y="963381"/>
                  </a:cubicBezTo>
                  <a:cubicBezTo>
                    <a:pt x="1324906" y="994076"/>
                    <a:pt x="1215064" y="924306"/>
                    <a:pt x="1071833" y="963381"/>
                  </a:cubicBezTo>
                  <a:cubicBezTo>
                    <a:pt x="928602" y="1002456"/>
                    <a:pt x="824193" y="950280"/>
                    <a:pt x="664141" y="963381"/>
                  </a:cubicBezTo>
                  <a:cubicBezTo>
                    <a:pt x="486105" y="986497"/>
                    <a:pt x="397116" y="952741"/>
                    <a:pt x="265657" y="963381"/>
                  </a:cubicBezTo>
                  <a:lnTo>
                    <a:pt x="265657" y="963381"/>
                  </a:lnTo>
                  <a:cubicBezTo>
                    <a:pt x="227588" y="972156"/>
                    <a:pt x="188841" y="956302"/>
                    <a:pt x="160567" y="963381"/>
                  </a:cubicBezTo>
                  <a:cubicBezTo>
                    <a:pt x="60996" y="943925"/>
                    <a:pt x="-6344" y="894441"/>
                    <a:pt x="0" y="802814"/>
                  </a:cubicBezTo>
                  <a:lnTo>
                    <a:pt x="0" y="802818"/>
                  </a:lnTo>
                  <a:cubicBezTo>
                    <a:pt x="-106568" y="785343"/>
                    <a:pt x="-152242" y="710616"/>
                    <a:pt x="-260682" y="694582"/>
                  </a:cubicBezTo>
                  <a:cubicBezTo>
                    <a:pt x="-369122" y="678548"/>
                    <a:pt x="-401066" y="596743"/>
                    <a:pt x="-554643" y="572528"/>
                  </a:cubicBezTo>
                  <a:cubicBezTo>
                    <a:pt x="-431781" y="530278"/>
                    <a:pt x="-243278" y="614342"/>
                    <a:pt x="0" y="561972"/>
                  </a:cubicBezTo>
                  <a:cubicBezTo>
                    <a:pt x="-6526" y="456544"/>
                    <a:pt x="34421" y="315012"/>
                    <a:pt x="0" y="160567"/>
                  </a:cubicBezTo>
                  <a:close/>
                </a:path>
                <a:path w="1593939" h="963381" stroke="0" extrusionOk="0">
                  <a:moveTo>
                    <a:pt x="0" y="160567"/>
                  </a:moveTo>
                  <a:cubicBezTo>
                    <a:pt x="-3074" y="69992"/>
                    <a:pt x="53599" y="6864"/>
                    <a:pt x="160567" y="0"/>
                  </a:cubicBezTo>
                  <a:cubicBezTo>
                    <a:pt x="206683" y="-9713"/>
                    <a:pt x="216289" y="10855"/>
                    <a:pt x="265657" y="0"/>
                  </a:cubicBezTo>
                  <a:lnTo>
                    <a:pt x="265657" y="0"/>
                  </a:lnTo>
                  <a:cubicBezTo>
                    <a:pt x="432787" y="-38148"/>
                    <a:pt x="517584" y="26381"/>
                    <a:pt x="664141" y="0"/>
                  </a:cubicBezTo>
                  <a:cubicBezTo>
                    <a:pt x="797453" y="-34158"/>
                    <a:pt x="956673" y="38918"/>
                    <a:pt x="1041064" y="0"/>
                  </a:cubicBezTo>
                  <a:cubicBezTo>
                    <a:pt x="1125455" y="-38918"/>
                    <a:pt x="1314692" y="18345"/>
                    <a:pt x="1433372" y="0"/>
                  </a:cubicBezTo>
                  <a:cubicBezTo>
                    <a:pt x="1514434" y="7171"/>
                    <a:pt x="1592362" y="56849"/>
                    <a:pt x="1593939" y="160567"/>
                  </a:cubicBezTo>
                  <a:cubicBezTo>
                    <a:pt x="1621606" y="291003"/>
                    <a:pt x="1571414" y="423444"/>
                    <a:pt x="1593939" y="561972"/>
                  </a:cubicBezTo>
                  <a:lnTo>
                    <a:pt x="1593939" y="561972"/>
                  </a:lnTo>
                  <a:cubicBezTo>
                    <a:pt x="1617514" y="649881"/>
                    <a:pt x="1587128" y="738291"/>
                    <a:pt x="1593939" y="802818"/>
                  </a:cubicBezTo>
                  <a:lnTo>
                    <a:pt x="1593939" y="802814"/>
                  </a:lnTo>
                  <a:cubicBezTo>
                    <a:pt x="1601170" y="902257"/>
                    <a:pt x="1523827" y="981772"/>
                    <a:pt x="1433372" y="963381"/>
                  </a:cubicBezTo>
                  <a:cubicBezTo>
                    <a:pt x="1318175" y="997657"/>
                    <a:pt x="1159441" y="930970"/>
                    <a:pt x="1071833" y="963381"/>
                  </a:cubicBezTo>
                  <a:cubicBezTo>
                    <a:pt x="984225" y="995792"/>
                    <a:pt x="789623" y="917284"/>
                    <a:pt x="664141" y="963381"/>
                  </a:cubicBezTo>
                  <a:cubicBezTo>
                    <a:pt x="486088" y="994595"/>
                    <a:pt x="432416" y="955877"/>
                    <a:pt x="265657" y="963381"/>
                  </a:cubicBezTo>
                  <a:lnTo>
                    <a:pt x="265657" y="963381"/>
                  </a:lnTo>
                  <a:cubicBezTo>
                    <a:pt x="243270" y="969456"/>
                    <a:pt x="194944" y="955270"/>
                    <a:pt x="160567" y="963381"/>
                  </a:cubicBezTo>
                  <a:cubicBezTo>
                    <a:pt x="57585" y="971732"/>
                    <a:pt x="-1965" y="895007"/>
                    <a:pt x="0" y="802814"/>
                  </a:cubicBezTo>
                  <a:lnTo>
                    <a:pt x="0" y="802818"/>
                  </a:lnTo>
                  <a:cubicBezTo>
                    <a:pt x="-133613" y="754216"/>
                    <a:pt x="-202353" y="692336"/>
                    <a:pt x="-266229" y="692279"/>
                  </a:cubicBezTo>
                  <a:cubicBezTo>
                    <a:pt x="-330105" y="692221"/>
                    <a:pt x="-441437" y="599684"/>
                    <a:pt x="-554643" y="572528"/>
                  </a:cubicBezTo>
                  <a:cubicBezTo>
                    <a:pt x="-427802" y="565577"/>
                    <a:pt x="-242543" y="602631"/>
                    <a:pt x="0" y="561972"/>
                  </a:cubicBezTo>
                  <a:cubicBezTo>
                    <a:pt x="-4278" y="451367"/>
                    <a:pt x="13910" y="299809"/>
                    <a:pt x="0" y="160567"/>
                  </a:cubicBezTo>
                  <a:close/>
                </a:path>
              </a:pathLst>
            </a:custGeom>
            <a:solidFill>
              <a:schemeClr val="bg1"/>
            </a:solidFill>
            <a:ln w="38100">
              <a:solidFill>
                <a:srgbClr val="FF0000"/>
              </a:solidFill>
              <a:extLst>
                <a:ext uri="{C807C97D-BFC1-408E-A445-0C87EB9F89A2}">
                  <ask:lineSketchStyleProps xmlns:ask="http://schemas.microsoft.com/office/drawing/2018/sketchyshapes" sd="1219033472">
                    <a:prstGeom prst="wedgeRoundRectCallout">
                      <a:avLst>
                        <a:gd name="adj1" fmla="val -84797"/>
                        <a:gd name="adj2" fmla="val 9429"/>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0" name="文本框 1079">
              <a:extLst>
                <a:ext uri="{FF2B5EF4-FFF2-40B4-BE49-F238E27FC236}">
                  <a16:creationId xmlns:a16="http://schemas.microsoft.com/office/drawing/2014/main" id="{D22A2272-86D2-E48C-1E78-693EBE9B2AE1}"/>
                </a:ext>
              </a:extLst>
            </p:cNvPr>
            <p:cNvSpPr txBox="1"/>
            <p:nvPr/>
          </p:nvSpPr>
          <p:spPr>
            <a:xfrm>
              <a:off x="7689183" y="2068835"/>
              <a:ext cx="1598965" cy="400110"/>
            </a:xfrm>
            <a:prstGeom prst="rect">
              <a:avLst/>
            </a:prstGeom>
            <a:noFill/>
          </p:spPr>
          <p:txBody>
            <a:bodyPr wrap="square" rtlCol="0">
              <a:spAutoFit/>
            </a:bodyPr>
            <a:lstStyle/>
            <a:p>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I am the root!</a:t>
              </a:r>
              <a:endParaRPr lang="zh-CN" altLang="en-US" sz="2000" b="1" dirty="0">
                <a:solidFill>
                  <a:srgbClr val="FF0000"/>
                </a:solidFill>
                <a:latin typeface="Calibri" panose="020F0502020204030204" pitchFamily="34" charset="0"/>
                <a:cs typeface="Calibri" panose="020F0502020204030204" pitchFamily="34" charset="0"/>
              </a:endParaRPr>
            </a:p>
          </p:txBody>
        </p:sp>
      </p:grpSp>
      <p:sp>
        <p:nvSpPr>
          <p:cNvPr id="1083" name="文本框 1082">
            <a:extLst>
              <a:ext uri="{FF2B5EF4-FFF2-40B4-BE49-F238E27FC236}">
                <a16:creationId xmlns:a16="http://schemas.microsoft.com/office/drawing/2014/main" id="{D5F5D3A1-093A-77D5-E5A2-6BD4E21B5C31}"/>
              </a:ext>
            </a:extLst>
          </p:cNvPr>
          <p:cNvSpPr txBox="1"/>
          <p:nvPr/>
        </p:nvSpPr>
        <p:spPr>
          <a:xfrm>
            <a:off x="5402558" y="2940024"/>
            <a:ext cx="735971" cy="369332"/>
          </a:xfrm>
          <a:prstGeom prst="rect">
            <a:avLst/>
          </a:prstGeom>
          <a:noFill/>
        </p:spPr>
        <p:txBody>
          <a:bodyPr wrap="none" rtlCol="0">
            <a:spAutoFit/>
          </a:bodyPr>
          <a:lstStyle/>
          <a:p>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Pause</a:t>
            </a:r>
            <a:endParaRPr lang="zh-CN" altLang="en-US" dirty="0">
              <a:solidFill>
                <a:srgbClr val="FF0000"/>
              </a:solidFill>
              <a:latin typeface="Calibri" panose="020F0502020204030204" pitchFamily="34" charset="0"/>
              <a:cs typeface="Calibri" panose="020F0502020204030204" pitchFamily="34" charset="0"/>
            </a:endParaRPr>
          </a:p>
        </p:txBody>
      </p:sp>
      <p:sp>
        <p:nvSpPr>
          <p:cNvPr id="1095" name="文本框 1094">
            <a:extLst>
              <a:ext uri="{FF2B5EF4-FFF2-40B4-BE49-F238E27FC236}">
                <a16:creationId xmlns:a16="http://schemas.microsoft.com/office/drawing/2014/main" id="{A7884F5D-715D-6D87-2DEE-68C93FF188C0}"/>
              </a:ext>
            </a:extLst>
          </p:cNvPr>
          <p:cNvSpPr txBox="1"/>
          <p:nvPr/>
        </p:nvSpPr>
        <p:spPr>
          <a:xfrm>
            <a:off x="6858646" y="3419657"/>
            <a:ext cx="735971" cy="369332"/>
          </a:xfrm>
          <a:prstGeom prst="rect">
            <a:avLst/>
          </a:prstGeom>
          <a:noFill/>
        </p:spPr>
        <p:txBody>
          <a:bodyPr wrap="none" rtlCol="0">
            <a:spAutoFit/>
          </a:bodyPr>
          <a:lstStyle/>
          <a:p>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Pause</a:t>
            </a:r>
            <a:endParaRPr lang="zh-CN" altLang="en-US" dirty="0">
              <a:solidFill>
                <a:srgbClr val="FF0000"/>
              </a:solidFill>
              <a:latin typeface="Calibri" panose="020F0502020204030204" pitchFamily="34" charset="0"/>
              <a:cs typeface="Calibri" panose="020F0502020204030204" pitchFamily="34" charset="0"/>
            </a:endParaRPr>
          </a:p>
        </p:txBody>
      </p:sp>
      <p:grpSp>
        <p:nvGrpSpPr>
          <p:cNvPr id="17" name="组合 16">
            <a:extLst>
              <a:ext uri="{FF2B5EF4-FFF2-40B4-BE49-F238E27FC236}">
                <a16:creationId xmlns:a16="http://schemas.microsoft.com/office/drawing/2014/main" id="{F450A749-7A65-A817-8C57-45C67E0CD3DC}"/>
              </a:ext>
            </a:extLst>
          </p:cNvPr>
          <p:cNvGrpSpPr/>
          <p:nvPr/>
        </p:nvGrpSpPr>
        <p:grpSpPr>
          <a:xfrm>
            <a:off x="6173971" y="2320129"/>
            <a:ext cx="566008" cy="3103899"/>
            <a:chOff x="6180321" y="2320940"/>
            <a:chExt cx="566008" cy="3103899"/>
          </a:xfrm>
        </p:grpSpPr>
        <p:sp>
          <p:nvSpPr>
            <p:cNvPr id="14" name="矩形 13">
              <a:extLst>
                <a:ext uri="{FF2B5EF4-FFF2-40B4-BE49-F238E27FC236}">
                  <a16:creationId xmlns:a16="http://schemas.microsoft.com/office/drawing/2014/main" id="{90FDAD25-13CC-EB18-7D8D-D97C7C2B6D67}"/>
                </a:ext>
              </a:extLst>
            </p:cNvPr>
            <p:cNvSpPr/>
            <p:nvPr/>
          </p:nvSpPr>
          <p:spPr>
            <a:xfrm>
              <a:off x="6180768" y="2320940"/>
              <a:ext cx="540000" cy="450000"/>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A688"/>
                </a:solidFill>
              </a:endParaRPr>
            </a:p>
          </p:txBody>
        </p:sp>
        <p:sp>
          <p:nvSpPr>
            <p:cNvPr id="15" name="矩形 14">
              <a:extLst>
                <a:ext uri="{FF2B5EF4-FFF2-40B4-BE49-F238E27FC236}">
                  <a16:creationId xmlns:a16="http://schemas.microsoft.com/office/drawing/2014/main" id="{2FA31C2D-1461-8A71-517D-DB5D4BA2F2A4}"/>
                </a:ext>
              </a:extLst>
            </p:cNvPr>
            <p:cNvSpPr/>
            <p:nvPr/>
          </p:nvSpPr>
          <p:spPr>
            <a:xfrm>
              <a:off x="6180321" y="3654697"/>
              <a:ext cx="540000" cy="450000"/>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A688"/>
                </a:solidFill>
              </a:endParaRPr>
            </a:p>
          </p:txBody>
        </p:sp>
        <p:sp>
          <p:nvSpPr>
            <p:cNvPr id="16" name="矩形 15">
              <a:extLst>
                <a:ext uri="{FF2B5EF4-FFF2-40B4-BE49-F238E27FC236}">
                  <a16:creationId xmlns:a16="http://schemas.microsoft.com/office/drawing/2014/main" id="{F4CBF892-7A8C-4EA3-2D1E-44451CDA41EB}"/>
                </a:ext>
              </a:extLst>
            </p:cNvPr>
            <p:cNvSpPr/>
            <p:nvPr/>
          </p:nvSpPr>
          <p:spPr>
            <a:xfrm>
              <a:off x="6206329" y="4935267"/>
              <a:ext cx="540000" cy="489572"/>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a:extLst>
              <a:ext uri="{FF2B5EF4-FFF2-40B4-BE49-F238E27FC236}">
                <a16:creationId xmlns:a16="http://schemas.microsoft.com/office/drawing/2014/main" id="{EDE6A4CC-EA46-9177-C760-8B42E784D7C5}"/>
              </a:ext>
            </a:extLst>
          </p:cNvPr>
          <p:cNvGrpSpPr/>
          <p:nvPr/>
        </p:nvGrpSpPr>
        <p:grpSpPr>
          <a:xfrm>
            <a:off x="5378836" y="2173660"/>
            <a:ext cx="1594596" cy="3422579"/>
            <a:chOff x="5378836" y="2173660"/>
            <a:chExt cx="1594596" cy="3422579"/>
          </a:xfrm>
        </p:grpSpPr>
        <p:sp>
          <p:nvSpPr>
            <p:cNvPr id="44" name="任意多边形 16">
              <a:extLst>
                <a:ext uri="{FF2B5EF4-FFF2-40B4-BE49-F238E27FC236}">
                  <a16:creationId xmlns:a16="http://schemas.microsoft.com/office/drawing/2014/main" id="{63486DE2-767C-66B4-5E94-F7C3A5A5CB74}"/>
                </a:ext>
              </a:extLst>
            </p:cNvPr>
            <p:cNvSpPr/>
            <p:nvPr/>
          </p:nvSpPr>
          <p:spPr>
            <a:xfrm>
              <a:off x="5459259" y="2173660"/>
              <a:ext cx="1495425" cy="392427"/>
            </a:xfrm>
            <a:custGeom>
              <a:avLst/>
              <a:gdLst>
                <a:gd name="connsiteX0" fmla="*/ 0 w 1495425"/>
                <a:gd name="connsiteY0" fmla="*/ 0 h 392427"/>
                <a:gd name="connsiteX1" fmla="*/ 876300 w 1495425"/>
                <a:gd name="connsiteY1" fmla="*/ 333375 h 392427"/>
                <a:gd name="connsiteX2" fmla="*/ 1495425 w 1495425"/>
                <a:gd name="connsiteY2" fmla="*/ 390525 h 392427"/>
              </a:gdLst>
              <a:ahLst/>
              <a:cxnLst>
                <a:cxn ang="0">
                  <a:pos x="connsiteX0" y="connsiteY0"/>
                </a:cxn>
                <a:cxn ang="0">
                  <a:pos x="connsiteX1" y="connsiteY1"/>
                </a:cxn>
                <a:cxn ang="0">
                  <a:pos x="connsiteX2" y="connsiteY2"/>
                </a:cxn>
              </a:cxnLst>
              <a:rect l="l" t="t" r="r" b="b"/>
              <a:pathLst>
                <a:path w="1495425" h="392427">
                  <a:moveTo>
                    <a:pt x="0" y="0"/>
                  </a:moveTo>
                  <a:cubicBezTo>
                    <a:pt x="313531" y="134144"/>
                    <a:pt x="627063" y="268288"/>
                    <a:pt x="876300" y="333375"/>
                  </a:cubicBezTo>
                  <a:cubicBezTo>
                    <a:pt x="1125537" y="398462"/>
                    <a:pt x="1310481" y="394493"/>
                    <a:pt x="1495425" y="390525"/>
                  </a:cubicBezTo>
                </a:path>
              </a:pathLst>
            </a:custGeom>
            <a:noFill/>
            <a:ln w="3810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3">
              <a:extLst>
                <a:ext uri="{FF2B5EF4-FFF2-40B4-BE49-F238E27FC236}">
                  <a16:creationId xmlns:a16="http://schemas.microsoft.com/office/drawing/2014/main" id="{CC86E29B-71B9-41F8-5DB4-93A541E931DB}"/>
                </a:ext>
              </a:extLst>
            </p:cNvPr>
            <p:cNvSpPr/>
            <p:nvPr/>
          </p:nvSpPr>
          <p:spPr>
            <a:xfrm>
              <a:off x="5414518" y="3488175"/>
              <a:ext cx="1520208" cy="322737"/>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60" name="任意多边形 81">
              <a:extLst>
                <a:ext uri="{FF2B5EF4-FFF2-40B4-BE49-F238E27FC236}">
                  <a16:creationId xmlns:a16="http://schemas.microsoft.com/office/drawing/2014/main" id="{2115CE25-BC0E-D8B2-1B46-7F2B0B71F5FD}"/>
                </a:ext>
              </a:extLst>
            </p:cNvPr>
            <p:cNvSpPr/>
            <p:nvPr/>
          </p:nvSpPr>
          <p:spPr>
            <a:xfrm>
              <a:off x="5402109" y="3905208"/>
              <a:ext cx="1532617"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任意多边形 83">
              <a:extLst>
                <a:ext uri="{FF2B5EF4-FFF2-40B4-BE49-F238E27FC236}">
                  <a16:creationId xmlns:a16="http://schemas.microsoft.com/office/drawing/2014/main" id="{F4CA0170-DBCA-F0FF-E3C2-1241A0E09122}"/>
                </a:ext>
              </a:extLst>
            </p:cNvPr>
            <p:cNvSpPr/>
            <p:nvPr/>
          </p:nvSpPr>
          <p:spPr>
            <a:xfrm>
              <a:off x="5414518" y="4806426"/>
              <a:ext cx="1525249" cy="350791"/>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45" name="任意多边形 17">
              <a:extLst>
                <a:ext uri="{FF2B5EF4-FFF2-40B4-BE49-F238E27FC236}">
                  <a16:creationId xmlns:a16="http://schemas.microsoft.com/office/drawing/2014/main" id="{60350568-24FF-BBD0-9AAA-64A902419507}"/>
                </a:ext>
              </a:extLst>
            </p:cNvPr>
            <p:cNvSpPr/>
            <p:nvPr/>
          </p:nvSpPr>
          <p:spPr>
            <a:xfrm>
              <a:off x="5420857" y="2600689"/>
              <a:ext cx="1552575"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1" name="任意多边形 81">
              <a:extLst>
                <a:ext uri="{FF2B5EF4-FFF2-40B4-BE49-F238E27FC236}">
                  <a16:creationId xmlns:a16="http://schemas.microsoft.com/office/drawing/2014/main" id="{FA86C8E3-2E08-B7DC-5BAC-1DD614DA7CF9}"/>
                </a:ext>
              </a:extLst>
            </p:cNvPr>
            <p:cNvSpPr/>
            <p:nvPr/>
          </p:nvSpPr>
          <p:spPr>
            <a:xfrm>
              <a:off x="5378836" y="5220344"/>
              <a:ext cx="1532617"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086" name="组合 1085">
            <a:extLst>
              <a:ext uri="{FF2B5EF4-FFF2-40B4-BE49-F238E27FC236}">
                <a16:creationId xmlns:a16="http://schemas.microsoft.com/office/drawing/2014/main" id="{6EA0DE3E-2ECD-DEA1-F909-E4C95325FA26}"/>
              </a:ext>
            </a:extLst>
          </p:cNvPr>
          <p:cNvGrpSpPr/>
          <p:nvPr/>
        </p:nvGrpSpPr>
        <p:grpSpPr>
          <a:xfrm>
            <a:off x="6563177" y="2455986"/>
            <a:ext cx="1117171" cy="2828145"/>
            <a:chOff x="6569527" y="2456797"/>
            <a:chExt cx="1117171" cy="2828145"/>
          </a:xfrm>
        </p:grpSpPr>
        <p:grpSp>
          <p:nvGrpSpPr>
            <p:cNvPr id="1087" name="组合 1086">
              <a:extLst>
                <a:ext uri="{FF2B5EF4-FFF2-40B4-BE49-F238E27FC236}">
                  <a16:creationId xmlns:a16="http://schemas.microsoft.com/office/drawing/2014/main" id="{0C7AF43B-05B9-CB59-A4AA-5C1F60E05552}"/>
                </a:ext>
              </a:extLst>
            </p:cNvPr>
            <p:cNvGrpSpPr/>
            <p:nvPr/>
          </p:nvGrpSpPr>
          <p:grpSpPr>
            <a:xfrm>
              <a:off x="6569527" y="2456797"/>
              <a:ext cx="253587" cy="2828145"/>
              <a:chOff x="6569527" y="2456797"/>
              <a:chExt cx="253587" cy="2828145"/>
            </a:xfrm>
          </p:grpSpPr>
          <p:sp>
            <p:nvSpPr>
              <p:cNvPr id="1092" name="椭圆 1091">
                <a:extLst>
                  <a:ext uri="{FF2B5EF4-FFF2-40B4-BE49-F238E27FC236}">
                    <a16:creationId xmlns:a16="http://schemas.microsoft.com/office/drawing/2014/main" id="{4B2079CA-E1C8-7735-E54C-5C0212655509}"/>
                  </a:ext>
                </a:extLst>
              </p:cNvPr>
              <p:cNvSpPr/>
              <p:nvPr/>
            </p:nvSpPr>
            <p:spPr>
              <a:xfrm rot="5232316">
                <a:off x="6569527" y="2456797"/>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3" name="椭圆 1092">
                <a:extLst>
                  <a:ext uri="{FF2B5EF4-FFF2-40B4-BE49-F238E27FC236}">
                    <a16:creationId xmlns:a16="http://schemas.microsoft.com/office/drawing/2014/main" id="{E7550FEE-4A41-3600-3F92-16446B6E56F9}"/>
                  </a:ext>
                </a:extLst>
              </p:cNvPr>
              <p:cNvSpPr/>
              <p:nvPr/>
            </p:nvSpPr>
            <p:spPr>
              <a:xfrm rot="5232316">
                <a:off x="6570030" y="3750563"/>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4" name="椭圆 1093">
                <a:extLst>
                  <a:ext uri="{FF2B5EF4-FFF2-40B4-BE49-F238E27FC236}">
                    <a16:creationId xmlns:a16="http://schemas.microsoft.com/office/drawing/2014/main" id="{52D7F437-141B-6DAE-DA30-C968218A1DBB}"/>
                  </a:ext>
                </a:extLst>
              </p:cNvPr>
              <p:cNvSpPr/>
              <p:nvPr/>
            </p:nvSpPr>
            <p:spPr>
              <a:xfrm rot="5232316">
                <a:off x="6607114" y="5068942"/>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88" name="组合 1087">
              <a:extLst>
                <a:ext uri="{FF2B5EF4-FFF2-40B4-BE49-F238E27FC236}">
                  <a16:creationId xmlns:a16="http://schemas.microsoft.com/office/drawing/2014/main" id="{790ED209-77A3-D715-1F6F-A45F7F9B1B26}"/>
                </a:ext>
              </a:extLst>
            </p:cNvPr>
            <p:cNvGrpSpPr/>
            <p:nvPr/>
          </p:nvGrpSpPr>
          <p:grpSpPr>
            <a:xfrm>
              <a:off x="6940328" y="2905316"/>
              <a:ext cx="746370" cy="1930472"/>
              <a:chOff x="6940328" y="2905316"/>
              <a:chExt cx="746370" cy="1930472"/>
            </a:xfrm>
          </p:grpSpPr>
          <p:cxnSp>
            <p:nvCxnSpPr>
              <p:cNvPr id="1089" name="直接箭头连接符 1088">
                <a:extLst>
                  <a:ext uri="{FF2B5EF4-FFF2-40B4-BE49-F238E27FC236}">
                    <a16:creationId xmlns:a16="http://schemas.microsoft.com/office/drawing/2014/main" id="{F95CC151-5BC7-363A-9094-CDEA21523BD9}"/>
                  </a:ext>
                </a:extLst>
              </p:cNvPr>
              <p:cNvCxnSpPr>
                <a:cxnSpLocks/>
              </p:cNvCxnSpPr>
              <p:nvPr/>
            </p:nvCxnSpPr>
            <p:spPr>
              <a:xfrm flipH="1" flipV="1">
                <a:off x="7035815" y="2905316"/>
                <a:ext cx="555396" cy="577316"/>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90" name="直接箭头连接符 1089">
                <a:extLst>
                  <a:ext uri="{FF2B5EF4-FFF2-40B4-BE49-F238E27FC236}">
                    <a16:creationId xmlns:a16="http://schemas.microsoft.com/office/drawing/2014/main" id="{963E93A5-4199-23E4-35A5-462A15225F21}"/>
                  </a:ext>
                </a:extLst>
              </p:cNvPr>
              <p:cNvCxnSpPr>
                <a:cxnSpLocks/>
              </p:cNvCxnSpPr>
              <p:nvPr/>
            </p:nvCxnSpPr>
            <p:spPr>
              <a:xfrm flipH="1">
                <a:off x="6940328" y="3856985"/>
                <a:ext cx="746370"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91" name="直接箭头连接符 1090">
                <a:extLst>
                  <a:ext uri="{FF2B5EF4-FFF2-40B4-BE49-F238E27FC236}">
                    <a16:creationId xmlns:a16="http://schemas.microsoft.com/office/drawing/2014/main" id="{1B5C1539-0D65-C69B-8319-00792E9AC7B6}"/>
                  </a:ext>
                </a:extLst>
              </p:cNvPr>
              <p:cNvCxnSpPr>
                <a:cxnSpLocks/>
              </p:cNvCxnSpPr>
              <p:nvPr/>
            </p:nvCxnSpPr>
            <p:spPr>
              <a:xfrm flipH="1">
                <a:off x="7035258" y="4183773"/>
                <a:ext cx="614670" cy="65201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26" name="直接连接符 25">
            <a:extLst>
              <a:ext uri="{FF2B5EF4-FFF2-40B4-BE49-F238E27FC236}">
                <a16:creationId xmlns:a16="http://schemas.microsoft.com/office/drawing/2014/main" id="{E9C33A05-9D38-F11D-6092-84B3C412750B}"/>
              </a:ext>
            </a:extLst>
          </p:cNvPr>
          <p:cNvCxnSpPr>
            <a:cxnSpLocks/>
          </p:cNvCxnSpPr>
          <p:nvPr/>
        </p:nvCxnSpPr>
        <p:spPr>
          <a:xfrm flipH="1" flipV="1">
            <a:off x="5350752" y="3564466"/>
            <a:ext cx="825838" cy="29979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FFF02958-5632-70DE-73D9-BBE4AEB2677A}"/>
              </a:ext>
            </a:extLst>
          </p:cNvPr>
          <p:cNvCxnSpPr>
            <a:cxnSpLocks/>
          </p:cNvCxnSpPr>
          <p:nvPr/>
        </p:nvCxnSpPr>
        <p:spPr>
          <a:xfrm flipH="1">
            <a:off x="5347769" y="3864260"/>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CFFCEB6E-2710-CD87-5706-DFDEF7BD1EA5}"/>
              </a:ext>
            </a:extLst>
          </p:cNvPr>
          <p:cNvCxnSpPr>
            <a:cxnSpLocks/>
          </p:cNvCxnSpPr>
          <p:nvPr/>
        </p:nvCxnSpPr>
        <p:spPr>
          <a:xfrm flipH="1" flipV="1">
            <a:off x="5364455" y="4894135"/>
            <a:ext cx="825838" cy="27693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828DE17B-55EB-063D-16C3-A63E488E455D}"/>
              </a:ext>
            </a:extLst>
          </p:cNvPr>
          <p:cNvCxnSpPr/>
          <p:nvPr/>
        </p:nvCxnSpPr>
        <p:spPr>
          <a:xfrm flipH="1">
            <a:off x="5361472" y="5171072"/>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 name="文本框 6">
            <a:extLst>
              <a:ext uri="{FF2B5EF4-FFF2-40B4-BE49-F238E27FC236}">
                <a16:creationId xmlns:a16="http://schemas.microsoft.com/office/drawing/2014/main" id="{60AC7985-943C-7F65-E11E-241C30A534FB}"/>
              </a:ext>
            </a:extLst>
          </p:cNvPr>
          <p:cNvSpPr txBox="1"/>
          <p:nvPr/>
        </p:nvSpPr>
        <p:spPr>
          <a:xfrm>
            <a:off x="5009764" y="1667996"/>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P6</a:t>
            </a:r>
            <a:endParaRPr lang="zh-CN" alt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756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06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6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07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nodeType="clickEffect">
                                  <p:stCondLst>
                                    <p:cond delay="0"/>
                                  </p:stCondLst>
                                  <p:childTnLst>
                                    <p:set>
                                      <p:cBhvr>
                                        <p:cTn id="14" dur="1" fill="hold">
                                          <p:stCondLst>
                                            <p:cond delay="0"/>
                                          </p:stCondLst>
                                        </p:cTn>
                                        <p:tgtEl>
                                          <p:spTgt spid="1086"/>
                                        </p:tgtEl>
                                        <p:attrNameLst>
                                          <p:attrName>style.visibility</p:attrName>
                                        </p:attrNameLst>
                                      </p:cBhvr>
                                      <p:to>
                                        <p:strVal val="visible"/>
                                      </p:to>
                                    </p:set>
                                    <p:animEffect transition="in" filter="wipe(right)">
                                      <p:cBhvr>
                                        <p:cTn id="15" dur="500"/>
                                        <p:tgtEl>
                                          <p:spTgt spid="1086"/>
                                        </p:tgtEl>
                                      </p:cBhvr>
                                    </p:animEffect>
                                  </p:childTnLst>
                                </p:cTn>
                              </p:par>
                              <p:par>
                                <p:cTn id="16" presetID="1" presetClass="entr" presetSubtype="0" fill="hold" grpId="0" nodeType="withEffect">
                                  <p:stCondLst>
                                    <p:cond delay="0"/>
                                  </p:stCondLst>
                                  <p:childTnLst>
                                    <p:set>
                                      <p:cBhvr>
                                        <p:cTn id="17" dur="1" fill="hold">
                                          <p:stCondLst>
                                            <p:cond delay="0"/>
                                          </p:stCondLst>
                                        </p:cTn>
                                        <p:tgtEl>
                                          <p:spTgt spid="1095"/>
                                        </p:tgtEl>
                                        <p:attrNameLst>
                                          <p:attrName>style.visibility</p:attrName>
                                        </p:attrNameLst>
                                      </p:cBhvr>
                                      <p:to>
                                        <p:strVal val="visible"/>
                                      </p:to>
                                    </p:set>
                                  </p:childTnLst>
                                </p:cTn>
                              </p:par>
                            </p:childTnLst>
                          </p:cTn>
                        </p:par>
                        <p:par>
                          <p:cTn id="18" fill="hold">
                            <p:stCondLst>
                              <p:cond delay="500"/>
                            </p:stCondLst>
                            <p:childTnLst>
                              <p:par>
                                <p:cTn id="19" presetID="22" presetClass="entr" presetSubtype="2"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right)">
                                      <p:cBhvr>
                                        <p:cTn id="2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64" grpId="0" animBg="1"/>
      <p:bldP spid="1066" grpId="0" animBg="1"/>
      <p:bldP spid="109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9A544-3E4A-BAB2-D679-947E84CF4373}"/>
            </a:ext>
          </a:extLst>
        </p:cNvPr>
        <p:cNvGrpSpPr/>
        <p:nvPr/>
      </p:nvGrpSpPr>
      <p:grpSpPr>
        <a:xfrm>
          <a:off x="0" y="0"/>
          <a:ext cx="0" cy="0"/>
          <a:chOff x="0" y="0"/>
          <a:chExt cx="0" cy="0"/>
        </a:xfrm>
      </p:grpSpPr>
      <p:sp>
        <p:nvSpPr>
          <p:cNvPr id="34" name="矩形 33">
            <a:extLst>
              <a:ext uri="{FF2B5EF4-FFF2-40B4-BE49-F238E27FC236}">
                <a16:creationId xmlns:a16="http://schemas.microsoft.com/office/drawing/2014/main" id="{7F26B67A-F129-F811-ADC6-25DBECA577EF}"/>
              </a:ext>
            </a:extLst>
          </p:cNvPr>
          <p:cNvSpPr/>
          <p:nvPr/>
        </p:nvSpPr>
        <p:spPr>
          <a:xfrm>
            <a:off x="6173614" y="2320940"/>
            <a:ext cx="540000" cy="4500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45" name="组合 1044">
            <a:extLst>
              <a:ext uri="{FF2B5EF4-FFF2-40B4-BE49-F238E27FC236}">
                <a16:creationId xmlns:a16="http://schemas.microsoft.com/office/drawing/2014/main" id="{D6FE35EE-13EE-FD4E-CA15-826DE0DAE6FE}"/>
              </a:ext>
            </a:extLst>
          </p:cNvPr>
          <p:cNvGrpSpPr/>
          <p:nvPr/>
        </p:nvGrpSpPr>
        <p:grpSpPr>
          <a:xfrm>
            <a:off x="6173662" y="2320940"/>
            <a:ext cx="611865" cy="450000"/>
            <a:chOff x="6173662" y="2320940"/>
            <a:chExt cx="611865" cy="450000"/>
          </a:xfrm>
        </p:grpSpPr>
        <p:sp>
          <p:nvSpPr>
            <p:cNvPr id="1059" name="矩形 1058">
              <a:extLst>
                <a:ext uri="{FF2B5EF4-FFF2-40B4-BE49-F238E27FC236}">
                  <a16:creationId xmlns:a16="http://schemas.microsoft.com/office/drawing/2014/main" id="{334D5E4D-BB76-5B4D-0569-C82A35D68EED}"/>
                </a:ext>
              </a:extLst>
            </p:cNvPr>
            <p:cNvSpPr/>
            <p:nvPr/>
          </p:nvSpPr>
          <p:spPr>
            <a:xfrm>
              <a:off x="6173662" y="2320940"/>
              <a:ext cx="540000" cy="450000"/>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5141686B-E38C-58E2-B655-6DF3B8C63761}"/>
                </a:ext>
              </a:extLst>
            </p:cNvPr>
            <p:cNvSpPr/>
            <p:nvPr/>
          </p:nvSpPr>
          <p:spPr>
            <a:xfrm rot="5232316">
              <a:off x="6569527" y="2456797"/>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矩形 35">
            <a:extLst>
              <a:ext uri="{FF2B5EF4-FFF2-40B4-BE49-F238E27FC236}">
                <a16:creationId xmlns:a16="http://schemas.microsoft.com/office/drawing/2014/main" id="{3044A1CE-0001-3D01-63B7-1099C77C96EB}"/>
              </a:ext>
            </a:extLst>
          </p:cNvPr>
          <p:cNvSpPr/>
          <p:nvPr/>
        </p:nvSpPr>
        <p:spPr>
          <a:xfrm>
            <a:off x="6173167" y="3654697"/>
            <a:ext cx="540000" cy="4500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7" name="矩形 36">
            <a:extLst>
              <a:ext uri="{FF2B5EF4-FFF2-40B4-BE49-F238E27FC236}">
                <a16:creationId xmlns:a16="http://schemas.microsoft.com/office/drawing/2014/main" id="{9A7E77A2-1865-6A22-9491-967B6963B7EC}"/>
              </a:ext>
            </a:extLst>
          </p:cNvPr>
          <p:cNvSpPr/>
          <p:nvPr/>
        </p:nvSpPr>
        <p:spPr>
          <a:xfrm>
            <a:off x="6199175" y="4935267"/>
            <a:ext cx="540000" cy="489572"/>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73" name="矩形 1072">
            <a:extLst>
              <a:ext uri="{FF2B5EF4-FFF2-40B4-BE49-F238E27FC236}">
                <a16:creationId xmlns:a16="http://schemas.microsoft.com/office/drawing/2014/main" id="{85C1D953-2400-E1D3-6C2E-A149D8727B45}"/>
              </a:ext>
            </a:extLst>
          </p:cNvPr>
          <p:cNvSpPr/>
          <p:nvPr/>
        </p:nvSpPr>
        <p:spPr>
          <a:xfrm>
            <a:off x="4904498" y="2046079"/>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93AD0DE1-55C7-B3C8-6256-03CCE082C9A2}"/>
              </a:ext>
            </a:extLst>
          </p:cNvPr>
          <p:cNvSpPr/>
          <p:nvPr/>
        </p:nvSpPr>
        <p:spPr>
          <a:xfrm>
            <a:off x="7927924" y="3631304"/>
            <a:ext cx="540000" cy="4500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4" name="矩形 1063">
            <a:extLst>
              <a:ext uri="{FF2B5EF4-FFF2-40B4-BE49-F238E27FC236}">
                <a16:creationId xmlns:a16="http://schemas.microsoft.com/office/drawing/2014/main" id="{A01E0B7C-6582-3DAC-ED9F-2700FE82B4BB}"/>
              </a:ext>
            </a:extLst>
          </p:cNvPr>
          <p:cNvSpPr/>
          <p:nvPr/>
        </p:nvSpPr>
        <p:spPr>
          <a:xfrm>
            <a:off x="7927924" y="3631304"/>
            <a:ext cx="540000" cy="450000"/>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a:extLst>
              <a:ext uri="{FF2B5EF4-FFF2-40B4-BE49-F238E27FC236}">
                <a16:creationId xmlns:a16="http://schemas.microsoft.com/office/drawing/2014/main" id="{9ED1D48A-DECC-AACA-DD3F-2CFAF2D658BF}"/>
              </a:ext>
            </a:extLst>
          </p:cNvPr>
          <p:cNvSpPr>
            <a:spLocks noGrp="1"/>
          </p:cNvSpPr>
          <p:nvPr>
            <p:ph type="sldNum" sz="quarter" idx="12"/>
          </p:nvPr>
        </p:nvSpPr>
        <p:spPr/>
        <p:txBody>
          <a:bodyPr/>
          <a:lstStyle/>
          <a:p>
            <a:fld id="{49AE70B2-8BF9-45C0-BB95-33D1B9D3A854}" type="slidenum">
              <a:rPr lang="zh-CN" altLang="en-US" smtClean="0"/>
              <a:t>25</a:t>
            </a:fld>
            <a:endParaRPr lang="zh-CN" altLang="en-US" dirty="0"/>
          </a:p>
        </p:txBody>
      </p:sp>
      <p:sp>
        <p:nvSpPr>
          <p:cNvPr id="5" name="标题 4">
            <a:extLst>
              <a:ext uri="{FF2B5EF4-FFF2-40B4-BE49-F238E27FC236}">
                <a16:creationId xmlns:a16="http://schemas.microsoft.com/office/drawing/2014/main" id="{18C12CC9-E4C5-843D-671C-32295D13FC54}"/>
              </a:ext>
            </a:extLst>
          </p:cNvPr>
          <p:cNvSpPr>
            <a:spLocks noGrp="1"/>
          </p:cNvSpPr>
          <p:nvPr>
            <p:ph type="title"/>
          </p:nvPr>
        </p:nvSpPr>
        <p:spPr/>
        <p:txBody>
          <a:bodyPr>
            <a:normAutofit/>
          </a:bodyPr>
          <a:lstStyle/>
          <a:p>
            <a:r>
              <a:rPr lang="en-US" altLang="zh-CN" dirty="0">
                <a:solidFill>
                  <a:srgbClr val="000000"/>
                </a:solidFill>
                <a:cs typeface="Arial" panose="020B0604020202020204"/>
              </a:rPr>
              <a:t>Pyrrha Design: Distributed Congestion Root Election</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cxnSp>
        <p:nvCxnSpPr>
          <p:cNvPr id="2" name="直接连接符 1">
            <a:extLst>
              <a:ext uri="{FF2B5EF4-FFF2-40B4-BE49-F238E27FC236}">
                <a16:creationId xmlns:a16="http://schemas.microsoft.com/office/drawing/2014/main" id="{2121840F-FDEF-11AD-BC0B-1077C0E408E9}"/>
              </a:ext>
            </a:extLst>
          </p:cNvPr>
          <p:cNvCxnSpPr/>
          <p:nvPr/>
        </p:nvCxnSpPr>
        <p:spPr>
          <a:xfrm flipH="1" flipV="1">
            <a:off x="6730293" y="2555822"/>
            <a:ext cx="1183929" cy="1312836"/>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6CF97F1B-3628-D63C-517E-9BA158446117}"/>
              </a:ext>
            </a:extLst>
          </p:cNvPr>
          <p:cNvCxnSpPr>
            <a:cxnSpLocks/>
          </p:cNvCxnSpPr>
          <p:nvPr/>
        </p:nvCxnSpPr>
        <p:spPr>
          <a:xfrm>
            <a:off x="6716590" y="3864258"/>
            <a:ext cx="1197632" cy="4400"/>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3B485D83-2C9A-AA30-4835-FE8A53857DEF}"/>
              </a:ext>
            </a:extLst>
          </p:cNvPr>
          <p:cNvCxnSpPr/>
          <p:nvPr/>
        </p:nvCxnSpPr>
        <p:spPr>
          <a:xfrm flipV="1">
            <a:off x="6730293" y="3868658"/>
            <a:ext cx="1183929" cy="1302409"/>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4CBAC455-8A2F-1AEA-5352-865301B75D81}"/>
              </a:ext>
            </a:extLst>
          </p:cNvPr>
          <p:cNvCxnSpPr>
            <a:cxnSpLocks/>
          </p:cNvCxnSpPr>
          <p:nvPr/>
        </p:nvCxnSpPr>
        <p:spPr>
          <a:xfrm flipH="1" flipV="1">
            <a:off x="5364455" y="2256030"/>
            <a:ext cx="825838" cy="29979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847C3B8E-9EB0-4112-B349-E7DA03193E51}"/>
              </a:ext>
            </a:extLst>
          </p:cNvPr>
          <p:cNvCxnSpPr/>
          <p:nvPr/>
        </p:nvCxnSpPr>
        <p:spPr>
          <a:xfrm flipH="1">
            <a:off x="5361472" y="2555824"/>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 name="椭圆 31">
            <a:extLst>
              <a:ext uri="{FF2B5EF4-FFF2-40B4-BE49-F238E27FC236}">
                <a16:creationId xmlns:a16="http://schemas.microsoft.com/office/drawing/2014/main" id="{DC2150CF-C6BB-7ABC-1180-C110C09CFB84}"/>
              </a:ext>
            </a:extLst>
          </p:cNvPr>
          <p:cNvSpPr/>
          <p:nvPr/>
        </p:nvSpPr>
        <p:spPr>
          <a:xfrm rot="5232316">
            <a:off x="8362355" y="3657750"/>
            <a:ext cx="180000" cy="18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11">
            <a:extLst>
              <a:ext uri="{FF2B5EF4-FFF2-40B4-BE49-F238E27FC236}">
                <a16:creationId xmlns:a16="http://schemas.microsoft.com/office/drawing/2014/main" id="{1F48B5B7-5DD5-4AF9-1940-0F55ED8DEC87}"/>
              </a:ext>
            </a:extLst>
          </p:cNvPr>
          <p:cNvSpPr/>
          <p:nvPr/>
        </p:nvSpPr>
        <p:spPr>
          <a:xfrm>
            <a:off x="7074321" y="2720623"/>
            <a:ext cx="1745830" cy="1039484"/>
          </a:xfrm>
          <a:custGeom>
            <a:avLst/>
            <a:gdLst>
              <a:gd name="connsiteX0" fmla="*/ 0 w 1743075"/>
              <a:gd name="connsiteY0" fmla="*/ 0 h 1081616"/>
              <a:gd name="connsiteX1" fmla="*/ 809625 w 1743075"/>
              <a:gd name="connsiteY1" fmla="*/ 933450 h 1081616"/>
              <a:gd name="connsiteX2" fmla="*/ 1743075 w 1743075"/>
              <a:gd name="connsiteY2" fmla="*/ 1066800 h 1081616"/>
            </a:gdLst>
            <a:ahLst/>
            <a:cxnLst>
              <a:cxn ang="0">
                <a:pos x="connsiteX0" y="connsiteY0"/>
              </a:cxn>
              <a:cxn ang="0">
                <a:pos x="connsiteX1" y="connsiteY1"/>
              </a:cxn>
              <a:cxn ang="0">
                <a:pos x="connsiteX2" y="connsiteY2"/>
              </a:cxn>
            </a:cxnLst>
            <a:rect l="l" t="t" r="r" b="b"/>
            <a:pathLst>
              <a:path w="1743075" h="1081616">
                <a:moveTo>
                  <a:pt x="0" y="0"/>
                </a:moveTo>
                <a:cubicBezTo>
                  <a:pt x="259556" y="377825"/>
                  <a:pt x="519113" y="755650"/>
                  <a:pt x="809625" y="933450"/>
                </a:cubicBezTo>
                <a:cubicBezTo>
                  <a:pt x="1100137" y="1111250"/>
                  <a:pt x="1421606" y="1089025"/>
                  <a:pt x="1743075" y="1066800"/>
                </a:cubicBezTo>
              </a:path>
            </a:pathLst>
          </a:cu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12">
            <a:extLst>
              <a:ext uri="{FF2B5EF4-FFF2-40B4-BE49-F238E27FC236}">
                <a16:creationId xmlns:a16="http://schemas.microsoft.com/office/drawing/2014/main" id="{61A7B864-92CB-BC16-AC60-AB08C9007DF0}"/>
              </a:ext>
            </a:extLst>
          </p:cNvPr>
          <p:cNvSpPr/>
          <p:nvPr/>
        </p:nvSpPr>
        <p:spPr>
          <a:xfrm>
            <a:off x="6962130" y="2936577"/>
            <a:ext cx="1858020" cy="987997"/>
          </a:xfrm>
          <a:custGeom>
            <a:avLst/>
            <a:gdLst>
              <a:gd name="connsiteX0" fmla="*/ 0 w 1971675"/>
              <a:gd name="connsiteY0" fmla="*/ 0 h 1184445"/>
              <a:gd name="connsiteX1" fmla="*/ 933450 w 1971675"/>
              <a:gd name="connsiteY1" fmla="*/ 1038225 h 1184445"/>
              <a:gd name="connsiteX2" fmla="*/ 1971675 w 1971675"/>
              <a:gd name="connsiteY2" fmla="*/ 1152525 h 1184445"/>
            </a:gdLst>
            <a:ahLst/>
            <a:cxnLst>
              <a:cxn ang="0">
                <a:pos x="connsiteX0" y="connsiteY0"/>
              </a:cxn>
              <a:cxn ang="0">
                <a:pos x="connsiteX1" y="connsiteY1"/>
              </a:cxn>
              <a:cxn ang="0">
                <a:pos x="connsiteX2" y="connsiteY2"/>
              </a:cxn>
            </a:cxnLst>
            <a:rect l="l" t="t" r="r" b="b"/>
            <a:pathLst>
              <a:path w="1971675" h="1184445">
                <a:moveTo>
                  <a:pt x="0" y="0"/>
                </a:moveTo>
                <a:cubicBezTo>
                  <a:pt x="302419" y="423069"/>
                  <a:pt x="604838" y="846138"/>
                  <a:pt x="933450" y="1038225"/>
                </a:cubicBezTo>
                <a:cubicBezTo>
                  <a:pt x="1262063" y="1230313"/>
                  <a:pt x="1616869" y="1191419"/>
                  <a:pt x="1971675" y="1152525"/>
                </a:cubicBezTo>
              </a:path>
            </a:pathLst>
          </a:custGeom>
          <a:ln w="1905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2" name="直接箭头连接符 41">
            <a:extLst>
              <a:ext uri="{FF2B5EF4-FFF2-40B4-BE49-F238E27FC236}">
                <a16:creationId xmlns:a16="http://schemas.microsoft.com/office/drawing/2014/main" id="{460E9265-F867-7156-4BCF-C1E710594801}"/>
              </a:ext>
            </a:extLst>
          </p:cNvPr>
          <p:cNvCxnSpPr/>
          <p:nvPr/>
        </p:nvCxnSpPr>
        <p:spPr>
          <a:xfrm flipV="1">
            <a:off x="6908870" y="3966820"/>
            <a:ext cx="1911280" cy="21822"/>
          </a:xfrm>
          <a:prstGeom prst="straightConnector1">
            <a:avLst/>
          </a:pr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cxnSp>
      <p:sp>
        <p:nvSpPr>
          <p:cNvPr id="43" name="任意多边形 14">
            <a:extLst>
              <a:ext uri="{FF2B5EF4-FFF2-40B4-BE49-F238E27FC236}">
                <a16:creationId xmlns:a16="http://schemas.microsoft.com/office/drawing/2014/main" id="{DAB6FDD0-DF27-D4DE-D4F2-E3C38F835B28}"/>
              </a:ext>
            </a:extLst>
          </p:cNvPr>
          <p:cNvSpPr/>
          <p:nvPr/>
        </p:nvSpPr>
        <p:spPr>
          <a:xfrm>
            <a:off x="7124700" y="4027109"/>
            <a:ext cx="1688371" cy="860676"/>
          </a:xfrm>
          <a:custGeom>
            <a:avLst/>
            <a:gdLst>
              <a:gd name="connsiteX0" fmla="*/ 0 w 1762125"/>
              <a:gd name="connsiteY0" fmla="*/ 1024832 h 1024832"/>
              <a:gd name="connsiteX1" fmla="*/ 771525 w 1762125"/>
              <a:gd name="connsiteY1" fmla="*/ 139007 h 1024832"/>
              <a:gd name="connsiteX2" fmla="*/ 1762125 w 1762125"/>
              <a:gd name="connsiteY2" fmla="*/ 15182 h 1024832"/>
            </a:gdLst>
            <a:ahLst/>
            <a:cxnLst>
              <a:cxn ang="0">
                <a:pos x="connsiteX0" y="connsiteY0"/>
              </a:cxn>
              <a:cxn ang="0">
                <a:pos x="connsiteX1" y="connsiteY1"/>
              </a:cxn>
              <a:cxn ang="0">
                <a:pos x="connsiteX2" y="connsiteY2"/>
              </a:cxn>
            </a:cxnLst>
            <a:rect l="l" t="t" r="r" b="b"/>
            <a:pathLst>
              <a:path w="1762125" h="1024832">
                <a:moveTo>
                  <a:pt x="0" y="1024832"/>
                </a:moveTo>
                <a:cubicBezTo>
                  <a:pt x="238919" y="666057"/>
                  <a:pt x="477838" y="307282"/>
                  <a:pt x="771525" y="139007"/>
                </a:cubicBezTo>
                <a:cubicBezTo>
                  <a:pt x="1065213" y="-29268"/>
                  <a:pt x="1413669" y="-7043"/>
                  <a:pt x="1762125" y="15182"/>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47" name="文本框 46">
            <a:extLst>
              <a:ext uri="{FF2B5EF4-FFF2-40B4-BE49-F238E27FC236}">
                <a16:creationId xmlns:a16="http://schemas.microsoft.com/office/drawing/2014/main" id="{04F3C2BD-73A1-0B5C-4944-AA9D1C5D424B}"/>
              </a:ext>
            </a:extLst>
          </p:cNvPr>
          <p:cNvSpPr txBox="1"/>
          <p:nvPr/>
        </p:nvSpPr>
        <p:spPr>
          <a:xfrm>
            <a:off x="6484818" y="2695177"/>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P3</a:t>
            </a:r>
            <a:endParaRPr lang="zh-CN" altLang="en-US" b="1" dirty="0">
              <a:latin typeface="Calibri" panose="020F0502020204030204" pitchFamily="34" charset="0"/>
              <a:cs typeface="Calibri" panose="020F0502020204030204" pitchFamily="34" charset="0"/>
            </a:endParaRPr>
          </a:p>
        </p:txBody>
      </p:sp>
      <p:sp>
        <p:nvSpPr>
          <p:cNvPr id="48" name="文本框 47">
            <a:extLst>
              <a:ext uri="{FF2B5EF4-FFF2-40B4-BE49-F238E27FC236}">
                <a16:creationId xmlns:a16="http://schemas.microsoft.com/office/drawing/2014/main" id="{BE8B8AE9-0248-8F84-E79D-77B321380D3F}"/>
              </a:ext>
            </a:extLst>
          </p:cNvPr>
          <p:cNvSpPr txBox="1"/>
          <p:nvPr/>
        </p:nvSpPr>
        <p:spPr>
          <a:xfrm>
            <a:off x="6469175" y="4039809"/>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P4</a:t>
            </a:r>
            <a:endParaRPr lang="zh-CN" altLang="en-US" b="1" dirty="0">
              <a:latin typeface="Calibri" panose="020F0502020204030204" pitchFamily="34" charset="0"/>
              <a:cs typeface="Calibri" panose="020F0502020204030204" pitchFamily="34" charset="0"/>
            </a:endParaRPr>
          </a:p>
        </p:txBody>
      </p:sp>
      <p:sp>
        <p:nvSpPr>
          <p:cNvPr id="49" name="文本框 48">
            <a:extLst>
              <a:ext uri="{FF2B5EF4-FFF2-40B4-BE49-F238E27FC236}">
                <a16:creationId xmlns:a16="http://schemas.microsoft.com/office/drawing/2014/main" id="{3D3F754C-5819-CA08-9F29-F836936AFEF3}"/>
              </a:ext>
            </a:extLst>
          </p:cNvPr>
          <p:cNvSpPr txBox="1"/>
          <p:nvPr/>
        </p:nvSpPr>
        <p:spPr>
          <a:xfrm>
            <a:off x="8429098" y="3430575"/>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P1</a:t>
            </a:r>
            <a:endParaRPr lang="zh-CN" altLang="en-US" b="1" dirty="0">
              <a:latin typeface="Calibri" panose="020F0502020204030204" pitchFamily="34" charset="0"/>
              <a:cs typeface="Calibri" panose="020F0502020204030204" pitchFamily="34" charset="0"/>
            </a:endParaRPr>
          </a:p>
        </p:txBody>
      </p:sp>
      <p:sp>
        <p:nvSpPr>
          <p:cNvPr id="50" name="文本框 49">
            <a:extLst>
              <a:ext uri="{FF2B5EF4-FFF2-40B4-BE49-F238E27FC236}">
                <a16:creationId xmlns:a16="http://schemas.microsoft.com/office/drawing/2014/main" id="{BD17DFA1-EA09-0834-2C5A-38306EA069B5}"/>
              </a:ext>
            </a:extLst>
          </p:cNvPr>
          <p:cNvSpPr txBox="1"/>
          <p:nvPr/>
        </p:nvSpPr>
        <p:spPr>
          <a:xfrm>
            <a:off x="8429098" y="4003598"/>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P2</a:t>
            </a:r>
            <a:endParaRPr lang="zh-CN" altLang="en-US" b="1" dirty="0">
              <a:latin typeface="Calibri" panose="020F0502020204030204" pitchFamily="34" charset="0"/>
              <a:cs typeface="Calibri" panose="020F0502020204030204" pitchFamily="34" charset="0"/>
            </a:endParaRPr>
          </a:p>
        </p:txBody>
      </p:sp>
      <p:sp>
        <p:nvSpPr>
          <p:cNvPr id="63" name="圆角矩形 125">
            <a:extLst>
              <a:ext uri="{FF2B5EF4-FFF2-40B4-BE49-F238E27FC236}">
                <a16:creationId xmlns:a16="http://schemas.microsoft.com/office/drawing/2014/main" id="{96FFEA4A-91A9-76F3-9E3F-18621DC79561}"/>
              </a:ext>
            </a:extLst>
          </p:cNvPr>
          <p:cNvSpPr/>
          <p:nvPr/>
        </p:nvSpPr>
        <p:spPr>
          <a:xfrm>
            <a:off x="2066733" y="1954846"/>
            <a:ext cx="1684623" cy="2759549"/>
          </a:xfrm>
          <a:prstGeom prst="roundRect">
            <a:avLst/>
          </a:prstGeom>
          <a:solidFill>
            <a:schemeClr val="bg1">
              <a:lumMod val="95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7" name="组合 1026">
            <a:extLst>
              <a:ext uri="{FF2B5EF4-FFF2-40B4-BE49-F238E27FC236}">
                <a16:creationId xmlns:a16="http://schemas.microsoft.com/office/drawing/2014/main" id="{310B221D-7064-E91A-29AA-2C6F0A026376}"/>
              </a:ext>
            </a:extLst>
          </p:cNvPr>
          <p:cNvGrpSpPr/>
          <p:nvPr/>
        </p:nvGrpSpPr>
        <p:grpSpPr>
          <a:xfrm>
            <a:off x="2227230" y="3130722"/>
            <a:ext cx="1448358" cy="432000"/>
            <a:chOff x="1602278" y="506840"/>
            <a:chExt cx="1448358" cy="432000"/>
          </a:xfrm>
        </p:grpSpPr>
        <p:sp>
          <p:nvSpPr>
            <p:cNvPr id="1038" name="椭圆 1037">
              <a:extLst>
                <a:ext uri="{FF2B5EF4-FFF2-40B4-BE49-F238E27FC236}">
                  <a16:creationId xmlns:a16="http://schemas.microsoft.com/office/drawing/2014/main" id="{49FFCFB9-3076-0336-353E-921CDB4FB4AA}"/>
                </a:ext>
              </a:extLst>
            </p:cNvPr>
            <p:cNvSpPr/>
            <p:nvPr/>
          </p:nvSpPr>
          <p:spPr>
            <a:xfrm rot="5400000">
              <a:off x="1602278" y="506840"/>
              <a:ext cx="432000" cy="43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文本框 1038">
              <a:extLst>
                <a:ext uri="{FF2B5EF4-FFF2-40B4-BE49-F238E27FC236}">
                  <a16:creationId xmlns:a16="http://schemas.microsoft.com/office/drawing/2014/main" id="{573D2033-2AD7-CD4D-EE8D-78FC496BB12D}"/>
                </a:ext>
              </a:extLst>
            </p:cNvPr>
            <p:cNvSpPr txBox="1"/>
            <p:nvPr/>
          </p:nvSpPr>
          <p:spPr>
            <a:xfrm>
              <a:off x="1747606" y="529787"/>
              <a:ext cx="1303030"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Root</a:t>
              </a:r>
              <a:endParaRPr lang="zh-CN" altLang="en-US" sz="1600" b="1" dirty="0">
                <a:latin typeface="Calibri" panose="020F0502020204030204" pitchFamily="34" charset="0"/>
                <a:cs typeface="Calibri" panose="020F0502020204030204" pitchFamily="34" charset="0"/>
              </a:endParaRPr>
            </a:p>
          </p:txBody>
        </p:sp>
      </p:grpSp>
      <p:sp>
        <p:nvSpPr>
          <p:cNvPr id="1028" name="文本框 1027">
            <a:extLst>
              <a:ext uri="{FF2B5EF4-FFF2-40B4-BE49-F238E27FC236}">
                <a16:creationId xmlns:a16="http://schemas.microsoft.com/office/drawing/2014/main" id="{3C361CF6-B1D0-B851-F2D3-1D7EA2EE12A1}"/>
              </a:ext>
            </a:extLst>
          </p:cNvPr>
          <p:cNvSpPr txBox="1"/>
          <p:nvPr/>
        </p:nvSpPr>
        <p:spPr>
          <a:xfrm>
            <a:off x="2372558" y="3702802"/>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Hotspot</a:t>
            </a:r>
            <a:endParaRPr lang="zh-CN" altLang="en-US" b="1" dirty="0">
              <a:latin typeface="Calibri" panose="020F0502020204030204" pitchFamily="34" charset="0"/>
              <a:cs typeface="Calibri" panose="020F0502020204030204" pitchFamily="34" charset="0"/>
            </a:endParaRPr>
          </a:p>
        </p:txBody>
      </p:sp>
      <p:sp>
        <p:nvSpPr>
          <p:cNvPr id="1029" name="文本框 1028">
            <a:extLst>
              <a:ext uri="{FF2B5EF4-FFF2-40B4-BE49-F238E27FC236}">
                <a16:creationId xmlns:a16="http://schemas.microsoft.com/office/drawing/2014/main" id="{EFD9D579-F13D-5B6C-DBDD-0A5853838431}"/>
              </a:ext>
            </a:extLst>
          </p:cNvPr>
          <p:cNvSpPr txBox="1"/>
          <p:nvPr/>
        </p:nvSpPr>
        <p:spPr>
          <a:xfrm>
            <a:off x="2275514" y="4238182"/>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Leaf</a:t>
            </a:r>
            <a:endParaRPr lang="zh-CN" altLang="en-US" b="1" dirty="0">
              <a:latin typeface="Calibri" panose="020F0502020204030204" pitchFamily="34" charset="0"/>
              <a:cs typeface="Calibri" panose="020F0502020204030204" pitchFamily="34" charset="0"/>
            </a:endParaRPr>
          </a:p>
        </p:txBody>
      </p:sp>
      <p:sp>
        <p:nvSpPr>
          <p:cNvPr id="1030" name="椭圆 1029">
            <a:extLst>
              <a:ext uri="{FF2B5EF4-FFF2-40B4-BE49-F238E27FC236}">
                <a16:creationId xmlns:a16="http://schemas.microsoft.com/office/drawing/2014/main" id="{C0459BEC-9BDC-C49A-FDA0-5015AA598B48}"/>
              </a:ext>
            </a:extLst>
          </p:cNvPr>
          <p:cNvSpPr/>
          <p:nvPr/>
        </p:nvSpPr>
        <p:spPr>
          <a:xfrm rot="5400000">
            <a:off x="2226192" y="4181436"/>
            <a:ext cx="432000" cy="432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椭圆 1030">
            <a:extLst>
              <a:ext uri="{FF2B5EF4-FFF2-40B4-BE49-F238E27FC236}">
                <a16:creationId xmlns:a16="http://schemas.microsoft.com/office/drawing/2014/main" id="{0ED818E4-541E-CF6D-DD3F-39187FBF6FEC}"/>
              </a:ext>
            </a:extLst>
          </p:cNvPr>
          <p:cNvSpPr/>
          <p:nvPr/>
        </p:nvSpPr>
        <p:spPr>
          <a:xfrm rot="5232316">
            <a:off x="2237505" y="3651210"/>
            <a:ext cx="432000" cy="432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2" name="组合 1031">
            <a:extLst>
              <a:ext uri="{FF2B5EF4-FFF2-40B4-BE49-F238E27FC236}">
                <a16:creationId xmlns:a16="http://schemas.microsoft.com/office/drawing/2014/main" id="{694F2576-9151-EAF7-A856-D9999CBEC889}"/>
              </a:ext>
            </a:extLst>
          </p:cNvPr>
          <p:cNvGrpSpPr/>
          <p:nvPr/>
        </p:nvGrpSpPr>
        <p:grpSpPr>
          <a:xfrm>
            <a:off x="2163315" y="2089329"/>
            <a:ext cx="1610930" cy="405388"/>
            <a:chOff x="1172916" y="800385"/>
            <a:chExt cx="1610930" cy="405388"/>
          </a:xfrm>
        </p:grpSpPr>
        <p:sp>
          <p:nvSpPr>
            <p:cNvPr id="1036" name="文本框 1035">
              <a:extLst>
                <a:ext uri="{FF2B5EF4-FFF2-40B4-BE49-F238E27FC236}">
                  <a16:creationId xmlns:a16="http://schemas.microsoft.com/office/drawing/2014/main" id="{FAD78768-A4ED-882D-EF32-C808A9FB5B03}"/>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chemeClr val="accent1">
                      <a:lumMod val="75000"/>
                    </a:schemeClr>
                  </a:solidFill>
                  <a:latin typeface="Calibri" panose="020F0502020204030204" pitchFamily="34" charset="0"/>
                  <a:cs typeface="Calibri" panose="020F0502020204030204" pitchFamily="34" charset="0"/>
                </a:rPr>
                <a:t>Vulnerable flows</a:t>
              </a:r>
              <a:endParaRPr lang="zh-CN" altLang="en-US" sz="1600" b="1" dirty="0">
                <a:solidFill>
                  <a:schemeClr val="accent1">
                    <a:lumMod val="75000"/>
                  </a:schemeClr>
                </a:solidFill>
                <a:latin typeface="Calibri" panose="020F0502020204030204" pitchFamily="34" charset="0"/>
                <a:cs typeface="Calibri" panose="020F0502020204030204" pitchFamily="34" charset="0"/>
              </a:endParaRPr>
            </a:p>
          </p:txBody>
        </p:sp>
        <p:cxnSp>
          <p:nvCxnSpPr>
            <p:cNvPr id="1037" name="直接箭头连接符 1036">
              <a:extLst>
                <a:ext uri="{FF2B5EF4-FFF2-40B4-BE49-F238E27FC236}">
                  <a16:creationId xmlns:a16="http://schemas.microsoft.com/office/drawing/2014/main" id="{CACCF8A2-00B9-E664-0583-C395DA3363A6}"/>
                </a:ext>
              </a:extLst>
            </p:cNvPr>
            <p:cNvCxnSpPr/>
            <p:nvPr/>
          </p:nvCxnSpPr>
          <p:spPr>
            <a:xfrm>
              <a:off x="1285115" y="1205773"/>
              <a:ext cx="1299152" cy="0"/>
            </a:xfrm>
            <a:prstGeom prst="straightConnector1">
              <a:avLst/>
            </a:prstGeom>
            <a:noFill/>
            <a:ln w="2540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1033" name="组合 1032">
            <a:extLst>
              <a:ext uri="{FF2B5EF4-FFF2-40B4-BE49-F238E27FC236}">
                <a16:creationId xmlns:a16="http://schemas.microsoft.com/office/drawing/2014/main" id="{6F136DEF-0A74-A522-89E7-7041FA40B014}"/>
              </a:ext>
            </a:extLst>
          </p:cNvPr>
          <p:cNvGrpSpPr/>
          <p:nvPr/>
        </p:nvGrpSpPr>
        <p:grpSpPr>
          <a:xfrm>
            <a:off x="2156336" y="2523667"/>
            <a:ext cx="1610930" cy="405815"/>
            <a:chOff x="1172916" y="800385"/>
            <a:chExt cx="1610930" cy="405815"/>
          </a:xfrm>
        </p:grpSpPr>
        <p:sp>
          <p:nvSpPr>
            <p:cNvPr id="1034" name="文本框 1033">
              <a:extLst>
                <a:ext uri="{FF2B5EF4-FFF2-40B4-BE49-F238E27FC236}">
                  <a16:creationId xmlns:a16="http://schemas.microsoft.com/office/drawing/2014/main" id="{53B8A2EE-8EFE-8943-2158-0063C837702D}"/>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rgbClr val="E8774A"/>
                  </a:solidFill>
                  <a:latin typeface="Calibri" panose="020F0502020204030204" pitchFamily="34" charset="0"/>
                  <a:cs typeface="Calibri" panose="020F0502020204030204" pitchFamily="34" charset="0"/>
                </a:rPr>
                <a:t>Congested flows</a:t>
              </a:r>
              <a:endParaRPr lang="zh-CN" altLang="en-US" sz="1600" b="1" dirty="0">
                <a:solidFill>
                  <a:srgbClr val="E8774A"/>
                </a:solidFill>
                <a:latin typeface="Calibri" panose="020F0502020204030204" pitchFamily="34" charset="0"/>
                <a:cs typeface="Calibri" panose="020F0502020204030204" pitchFamily="34" charset="0"/>
              </a:endParaRPr>
            </a:p>
          </p:txBody>
        </p:sp>
        <p:cxnSp>
          <p:nvCxnSpPr>
            <p:cNvPr id="1035" name="直接箭头连接符 1034">
              <a:extLst>
                <a:ext uri="{FF2B5EF4-FFF2-40B4-BE49-F238E27FC236}">
                  <a16:creationId xmlns:a16="http://schemas.microsoft.com/office/drawing/2014/main" id="{BB95EE9C-9846-2DDF-E1B4-FF3F1A3BCCCC}"/>
                </a:ext>
              </a:extLst>
            </p:cNvPr>
            <p:cNvCxnSpPr/>
            <p:nvPr/>
          </p:nvCxnSpPr>
          <p:spPr>
            <a:xfrm>
              <a:off x="1270571" y="1206200"/>
              <a:ext cx="1299152" cy="0"/>
            </a:xfrm>
            <a:prstGeom prst="straightConnector1">
              <a:avLst/>
            </a:prstGeom>
            <a:noFill/>
            <a:ln w="25400">
              <a:solidFill>
                <a:srgbClr val="E8774A"/>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cxnSp>
      </p:grpSp>
      <p:sp>
        <p:nvSpPr>
          <p:cNvPr id="1040" name="文本框 1039">
            <a:extLst>
              <a:ext uri="{FF2B5EF4-FFF2-40B4-BE49-F238E27FC236}">
                <a16:creationId xmlns:a16="http://schemas.microsoft.com/office/drawing/2014/main" id="{1DEBFA54-B550-F0AF-9545-820C783A54CD}"/>
              </a:ext>
            </a:extLst>
          </p:cNvPr>
          <p:cNvSpPr txBox="1"/>
          <p:nvPr/>
        </p:nvSpPr>
        <p:spPr>
          <a:xfrm>
            <a:off x="6423520" y="5367080"/>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P5</a:t>
            </a:r>
            <a:endParaRPr lang="zh-CN" altLang="en-US" b="1" dirty="0">
              <a:latin typeface="Calibri" panose="020F0502020204030204" pitchFamily="34" charset="0"/>
              <a:cs typeface="Calibri" panose="020F0502020204030204" pitchFamily="34" charset="0"/>
            </a:endParaRPr>
          </a:p>
        </p:txBody>
      </p:sp>
      <p:sp>
        <p:nvSpPr>
          <p:cNvPr id="1046" name="矩形 1045">
            <a:extLst>
              <a:ext uri="{FF2B5EF4-FFF2-40B4-BE49-F238E27FC236}">
                <a16:creationId xmlns:a16="http://schemas.microsoft.com/office/drawing/2014/main" id="{DBFE3732-FB3B-EF46-2B19-26AF9B0B4E25}"/>
              </a:ext>
            </a:extLst>
          </p:cNvPr>
          <p:cNvSpPr/>
          <p:nvPr/>
        </p:nvSpPr>
        <p:spPr>
          <a:xfrm>
            <a:off x="4904498" y="2677060"/>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矩形 1046">
            <a:extLst>
              <a:ext uri="{FF2B5EF4-FFF2-40B4-BE49-F238E27FC236}">
                <a16:creationId xmlns:a16="http://schemas.microsoft.com/office/drawing/2014/main" id="{8B427548-6B94-5A55-6DB9-48E8DAAD3D08}"/>
              </a:ext>
            </a:extLst>
          </p:cNvPr>
          <p:cNvSpPr/>
          <p:nvPr/>
        </p:nvSpPr>
        <p:spPr>
          <a:xfrm>
            <a:off x="4904498" y="3373172"/>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矩形 1047">
            <a:extLst>
              <a:ext uri="{FF2B5EF4-FFF2-40B4-BE49-F238E27FC236}">
                <a16:creationId xmlns:a16="http://schemas.microsoft.com/office/drawing/2014/main" id="{50EA2ADD-F05C-2293-CF62-4A0068089FA8}"/>
              </a:ext>
            </a:extLst>
          </p:cNvPr>
          <p:cNvSpPr/>
          <p:nvPr/>
        </p:nvSpPr>
        <p:spPr>
          <a:xfrm>
            <a:off x="4904498" y="3963617"/>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矩形 1048">
            <a:extLst>
              <a:ext uri="{FF2B5EF4-FFF2-40B4-BE49-F238E27FC236}">
                <a16:creationId xmlns:a16="http://schemas.microsoft.com/office/drawing/2014/main" id="{C7CA2D09-FDE5-64C1-0586-9F572CBB4B39}"/>
              </a:ext>
            </a:extLst>
          </p:cNvPr>
          <p:cNvSpPr/>
          <p:nvPr/>
        </p:nvSpPr>
        <p:spPr>
          <a:xfrm>
            <a:off x="4904498" y="4660486"/>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 name="矩形 1049">
            <a:extLst>
              <a:ext uri="{FF2B5EF4-FFF2-40B4-BE49-F238E27FC236}">
                <a16:creationId xmlns:a16="http://schemas.microsoft.com/office/drawing/2014/main" id="{6827313C-9724-DE16-D0A1-87B8C24C21BB}"/>
              </a:ext>
            </a:extLst>
          </p:cNvPr>
          <p:cNvSpPr/>
          <p:nvPr/>
        </p:nvSpPr>
        <p:spPr>
          <a:xfrm>
            <a:off x="4904498" y="5250931"/>
            <a:ext cx="478757" cy="399600"/>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2" name="组合 21">
            <a:extLst>
              <a:ext uri="{FF2B5EF4-FFF2-40B4-BE49-F238E27FC236}">
                <a16:creationId xmlns:a16="http://schemas.microsoft.com/office/drawing/2014/main" id="{2E08A0B5-F99A-8C45-0F19-89AA67F8329A}"/>
              </a:ext>
            </a:extLst>
          </p:cNvPr>
          <p:cNvGrpSpPr/>
          <p:nvPr/>
        </p:nvGrpSpPr>
        <p:grpSpPr>
          <a:xfrm>
            <a:off x="5553718" y="2327612"/>
            <a:ext cx="408667" cy="474123"/>
            <a:chOff x="5553718" y="2327612"/>
            <a:chExt cx="408667" cy="474123"/>
          </a:xfrm>
        </p:grpSpPr>
        <p:cxnSp>
          <p:nvCxnSpPr>
            <p:cNvPr id="1069" name="直接箭头连接符 1068">
              <a:extLst>
                <a:ext uri="{FF2B5EF4-FFF2-40B4-BE49-F238E27FC236}">
                  <a16:creationId xmlns:a16="http://schemas.microsoft.com/office/drawing/2014/main" id="{5A456976-352F-FF39-5E21-3DBF555A7357}"/>
                </a:ext>
              </a:extLst>
            </p:cNvPr>
            <p:cNvCxnSpPr>
              <a:cxnSpLocks/>
            </p:cNvCxnSpPr>
            <p:nvPr/>
          </p:nvCxnSpPr>
          <p:spPr>
            <a:xfrm flipH="1">
              <a:off x="5553718" y="2663958"/>
              <a:ext cx="375022" cy="137777"/>
            </a:xfrm>
            <a:prstGeom prst="straightConnector1">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0" name="直接箭头连接符 9">
              <a:extLst>
                <a:ext uri="{FF2B5EF4-FFF2-40B4-BE49-F238E27FC236}">
                  <a16:creationId xmlns:a16="http://schemas.microsoft.com/office/drawing/2014/main" id="{4CF18E8F-B629-75C8-65C9-27400246424F}"/>
                </a:ext>
              </a:extLst>
            </p:cNvPr>
            <p:cNvCxnSpPr>
              <a:cxnSpLocks/>
            </p:cNvCxnSpPr>
            <p:nvPr/>
          </p:nvCxnSpPr>
          <p:spPr>
            <a:xfrm flipH="1" flipV="1">
              <a:off x="5569102" y="2327612"/>
              <a:ext cx="393283" cy="124513"/>
            </a:xfrm>
            <a:prstGeom prst="straightConnector1">
              <a:avLst/>
            </a:prstGeom>
            <a:ln w="34925">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sp>
        <p:nvSpPr>
          <p:cNvPr id="1051" name="椭圆 1050">
            <a:extLst>
              <a:ext uri="{FF2B5EF4-FFF2-40B4-BE49-F238E27FC236}">
                <a16:creationId xmlns:a16="http://schemas.microsoft.com/office/drawing/2014/main" id="{09276988-E7AA-A054-882E-8D5D5583F6AC}"/>
              </a:ext>
            </a:extLst>
          </p:cNvPr>
          <p:cNvSpPr/>
          <p:nvPr/>
        </p:nvSpPr>
        <p:spPr>
          <a:xfrm rot="5232316">
            <a:off x="5253471" y="2771828"/>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6" name="椭圆 1065">
            <a:extLst>
              <a:ext uri="{FF2B5EF4-FFF2-40B4-BE49-F238E27FC236}">
                <a16:creationId xmlns:a16="http://schemas.microsoft.com/office/drawing/2014/main" id="{8B763A85-1CFD-28FB-172F-D4FBD1B33951}"/>
              </a:ext>
            </a:extLst>
          </p:cNvPr>
          <p:cNvSpPr/>
          <p:nvPr/>
        </p:nvSpPr>
        <p:spPr>
          <a:xfrm rot="5400000">
            <a:off x="8344354" y="3861441"/>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78" name="组合 1077">
            <a:extLst>
              <a:ext uri="{FF2B5EF4-FFF2-40B4-BE49-F238E27FC236}">
                <a16:creationId xmlns:a16="http://schemas.microsoft.com/office/drawing/2014/main" id="{76758EC5-4D4A-1610-AA6A-453023AAAB5D}"/>
              </a:ext>
            </a:extLst>
          </p:cNvPr>
          <p:cNvGrpSpPr/>
          <p:nvPr/>
        </p:nvGrpSpPr>
        <p:grpSpPr>
          <a:xfrm>
            <a:off x="9466828" y="3594123"/>
            <a:ext cx="1613875" cy="622170"/>
            <a:chOff x="7689183" y="1928040"/>
            <a:chExt cx="1613875" cy="963381"/>
          </a:xfrm>
        </p:grpSpPr>
        <p:sp>
          <p:nvSpPr>
            <p:cNvPr id="1079" name="对话气泡: 圆角矩形 1078">
              <a:extLst>
                <a:ext uri="{FF2B5EF4-FFF2-40B4-BE49-F238E27FC236}">
                  <a16:creationId xmlns:a16="http://schemas.microsoft.com/office/drawing/2014/main" id="{471704DB-80A4-046A-5C09-9AE45643DA81}"/>
                </a:ext>
              </a:extLst>
            </p:cNvPr>
            <p:cNvSpPr/>
            <p:nvPr/>
          </p:nvSpPr>
          <p:spPr>
            <a:xfrm>
              <a:off x="7709119" y="1928040"/>
              <a:ext cx="1593939" cy="963381"/>
            </a:xfrm>
            <a:custGeom>
              <a:avLst/>
              <a:gdLst>
                <a:gd name="csX0" fmla="*/ 0 w 1593939"/>
                <a:gd name="csY0" fmla="*/ 160567 h 963381"/>
                <a:gd name="csX1" fmla="*/ 160567 w 1593939"/>
                <a:gd name="csY1" fmla="*/ 0 h 963381"/>
                <a:gd name="csX2" fmla="*/ 265657 w 1593939"/>
                <a:gd name="csY2" fmla="*/ 0 h 963381"/>
                <a:gd name="csX3" fmla="*/ 265657 w 1593939"/>
                <a:gd name="csY3" fmla="*/ 0 h 963381"/>
                <a:gd name="csX4" fmla="*/ 664141 w 1593939"/>
                <a:gd name="csY4" fmla="*/ 0 h 963381"/>
                <a:gd name="csX5" fmla="*/ 1041064 w 1593939"/>
                <a:gd name="csY5" fmla="*/ 0 h 963381"/>
                <a:gd name="csX6" fmla="*/ 1433372 w 1593939"/>
                <a:gd name="csY6" fmla="*/ 0 h 963381"/>
                <a:gd name="csX7" fmla="*/ 1593939 w 1593939"/>
                <a:gd name="csY7" fmla="*/ 160567 h 963381"/>
                <a:gd name="csX8" fmla="*/ 1593939 w 1593939"/>
                <a:gd name="csY8" fmla="*/ 561972 h 963381"/>
                <a:gd name="csX9" fmla="*/ 1593939 w 1593939"/>
                <a:gd name="csY9" fmla="*/ 561972 h 963381"/>
                <a:gd name="csX10" fmla="*/ 1593939 w 1593939"/>
                <a:gd name="csY10" fmla="*/ 802818 h 963381"/>
                <a:gd name="csX11" fmla="*/ 1593939 w 1593939"/>
                <a:gd name="csY11" fmla="*/ 802814 h 963381"/>
                <a:gd name="csX12" fmla="*/ 1433372 w 1593939"/>
                <a:gd name="csY12" fmla="*/ 963381 h 963381"/>
                <a:gd name="csX13" fmla="*/ 1071833 w 1593939"/>
                <a:gd name="csY13" fmla="*/ 963381 h 963381"/>
                <a:gd name="csX14" fmla="*/ 664141 w 1593939"/>
                <a:gd name="csY14" fmla="*/ 963381 h 963381"/>
                <a:gd name="csX15" fmla="*/ 265657 w 1593939"/>
                <a:gd name="csY15" fmla="*/ 963381 h 963381"/>
                <a:gd name="csX16" fmla="*/ 265657 w 1593939"/>
                <a:gd name="csY16" fmla="*/ 963381 h 963381"/>
                <a:gd name="csX17" fmla="*/ 160567 w 1593939"/>
                <a:gd name="csY17" fmla="*/ 963381 h 963381"/>
                <a:gd name="csX18" fmla="*/ 0 w 1593939"/>
                <a:gd name="csY18" fmla="*/ 802814 h 963381"/>
                <a:gd name="csX19" fmla="*/ 0 w 1593939"/>
                <a:gd name="csY19" fmla="*/ 802818 h 963381"/>
                <a:gd name="csX20" fmla="*/ -260682 w 1593939"/>
                <a:gd name="csY20" fmla="*/ 694582 h 963381"/>
                <a:gd name="csX21" fmla="*/ -554643 w 1593939"/>
                <a:gd name="csY21" fmla="*/ 572528 h 963381"/>
                <a:gd name="csX22" fmla="*/ 0 w 1593939"/>
                <a:gd name="csY22" fmla="*/ 561972 h 963381"/>
                <a:gd name="csX23" fmla="*/ 0 w 1593939"/>
                <a:gd name="csY23" fmla="*/ 160567 h 963381"/>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 ang="0">
                  <a:pos x="csX23" y="csY23"/>
                </a:cxn>
              </a:cxnLst>
              <a:rect l="l" t="t" r="r" b="b"/>
              <a:pathLst>
                <a:path w="1593939" h="963381" fill="none" extrusionOk="0">
                  <a:moveTo>
                    <a:pt x="0" y="160567"/>
                  </a:moveTo>
                  <a:cubicBezTo>
                    <a:pt x="10251" y="80713"/>
                    <a:pt x="66240" y="17053"/>
                    <a:pt x="160567" y="0"/>
                  </a:cubicBezTo>
                  <a:cubicBezTo>
                    <a:pt x="210000" y="-2864"/>
                    <a:pt x="213185" y="10359"/>
                    <a:pt x="265657" y="0"/>
                  </a:cubicBezTo>
                  <a:lnTo>
                    <a:pt x="265657" y="0"/>
                  </a:lnTo>
                  <a:cubicBezTo>
                    <a:pt x="421296" y="-40922"/>
                    <a:pt x="578253" y="13510"/>
                    <a:pt x="664141" y="0"/>
                  </a:cubicBezTo>
                  <a:cubicBezTo>
                    <a:pt x="762929" y="-4184"/>
                    <a:pt x="917625" y="4834"/>
                    <a:pt x="1041064" y="0"/>
                  </a:cubicBezTo>
                  <a:cubicBezTo>
                    <a:pt x="1164503" y="-4834"/>
                    <a:pt x="1274636" y="32669"/>
                    <a:pt x="1433372" y="0"/>
                  </a:cubicBezTo>
                  <a:cubicBezTo>
                    <a:pt x="1525410" y="-5831"/>
                    <a:pt x="1581745" y="67213"/>
                    <a:pt x="1593939" y="160567"/>
                  </a:cubicBezTo>
                  <a:cubicBezTo>
                    <a:pt x="1614581" y="287756"/>
                    <a:pt x="1572740" y="468504"/>
                    <a:pt x="1593939" y="561972"/>
                  </a:cubicBezTo>
                  <a:lnTo>
                    <a:pt x="1593939" y="561972"/>
                  </a:lnTo>
                  <a:cubicBezTo>
                    <a:pt x="1620061" y="636288"/>
                    <a:pt x="1570763" y="725984"/>
                    <a:pt x="1593939" y="802818"/>
                  </a:cubicBezTo>
                  <a:lnTo>
                    <a:pt x="1593939" y="802814"/>
                  </a:lnTo>
                  <a:cubicBezTo>
                    <a:pt x="1618114" y="898427"/>
                    <a:pt x="1518621" y="952199"/>
                    <a:pt x="1433372" y="963381"/>
                  </a:cubicBezTo>
                  <a:cubicBezTo>
                    <a:pt x="1324906" y="994076"/>
                    <a:pt x="1215064" y="924306"/>
                    <a:pt x="1071833" y="963381"/>
                  </a:cubicBezTo>
                  <a:cubicBezTo>
                    <a:pt x="928602" y="1002456"/>
                    <a:pt x="824193" y="950280"/>
                    <a:pt x="664141" y="963381"/>
                  </a:cubicBezTo>
                  <a:cubicBezTo>
                    <a:pt x="486105" y="986497"/>
                    <a:pt x="397116" y="952741"/>
                    <a:pt x="265657" y="963381"/>
                  </a:cubicBezTo>
                  <a:lnTo>
                    <a:pt x="265657" y="963381"/>
                  </a:lnTo>
                  <a:cubicBezTo>
                    <a:pt x="227588" y="972156"/>
                    <a:pt x="188841" y="956302"/>
                    <a:pt x="160567" y="963381"/>
                  </a:cubicBezTo>
                  <a:cubicBezTo>
                    <a:pt x="60996" y="943925"/>
                    <a:pt x="-6344" y="894441"/>
                    <a:pt x="0" y="802814"/>
                  </a:cubicBezTo>
                  <a:lnTo>
                    <a:pt x="0" y="802818"/>
                  </a:lnTo>
                  <a:cubicBezTo>
                    <a:pt x="-106568" y="785343"/>
                    <a:pt x="-152242" y="710616"/>
                    <a:pt x="-260682" y="694582"/>
                  </a:cubicBezTo>
                  <a:cubicBezTo>
                    <a:pt x="-369122" y="678548"/>
                    <a:pt x="-401066" y="596743"/>
                    <a:pt x="-554643" y="572528"/>
                  </a:cubicBezTo>
                  <a:cubicBezTo>
                    <a:pt x="-431781" y="530278"/>
                    <a:pt x="-243278" y="614342"/>
                    <a:pt x="0" y="561972"/>
                  </a:cubicBezTo>
                  <a:cubicBezTo>
                    <a:pt x="-6526" y="456544"/>
                    <a:pt x="34421" y="315012"/>
                    <a:pt x="0" y="160567"/>
                  </a:cubicBezTo>
                  <a:close/>
                </a:path>
                <a:path w="1593939" h="963381" stroke="0" extrusionOk="0">
                  <a:moveTo>
                    <a:pt x="0" y="160567"/>
                  </a:moveTo>
                  <a:cubicBezTo>
                    <a:pt x="-3074" y="69992"/>
                    <a:pt x="53599" y="6864"/>
                    <a:pt x="160567" y="0"/>
                  </a:cubicBezTo>
                  <a:cubicBezTo>
                    <a:pt x="206683" y="-9713"/>
                    <a:pt x="216289" y="10855"/>
                    <a:pt x="265657" y="0"/>
                  </a:cubicBezTo>
                  <a:lnTo>
                    <a:pt x="265657" y="0"/>
                  </a:lnTo>
                  <a:cubicBezTo>
                    <a:pt x="432787" y="-38148"/>
                    <a:pt x="517584" y="26381"/>
                    <a:pt x="664141" y="0"/>
                  </a:cubicBezTo>
                  <a:cubicBezTo>
                    <a:pt x="797453" y="-34158"/>
                    <a:pt x="956673" y="38918"/>
                    <a:pt x="1041064" y="0"/>
                  </a:cubicBezTo>
                  <a:cubicBezTo>
                    <a:pt x="1125455" y="-38918"/>
                    <a:pt x="1314692" y="18345"/>
                    <a:pt x="1433372" y="0"/>
                  </a:cubicBezTo>
                  <a:cubicBezTo>
                    <a:pt x="1514434" y="7171"/>
                    <a:pt x="1592362" y="56849"/>
                    <a:pt x="1593939" y="160567"/>
                  </a:cubicBezTo>
                  <a:cubicBezTo>
                    <a:pt x="1621606" y="291003"/>
                    <a:pt x="1571414" y="423444"/>
                    <a:pt x="1593939" y="561972"/>
                  </a:cubicBezTo>
                  <a:lnTo>
                    <a:pt x="1593939" y="561972"/>
                  </a:lnTo>
                  <a:cubicBezTo>
                    <a:pt x="1617514" y="649881"/>
                    <a:pt x="1587128" y="738291"/>
                    <a:pt x="1593939" y="802818"/>
                  </a:cubicBezTo>
                  <a:lnTo>
                    <a:pt x="1593939" y="802814"/>
                  </a:lnTo>
                  <a:cubicBezTo>
                    <a:pt x="1601170" y="902257"/>
                    <a:pt x="1523827" y="981772"/>
                    <a:pt x="1433372" y="963381"/>
                  </a:cubicBezTo>
                  <a:cubicBezTo>
                    <a:pt x="1318175" y="997657"/>
                    <a:pt x="1159441" y="930970"/>
                    <a:pt x="1071833" y="963381"/>
                  </a:cubicBezTo>
                  <a:cubicBezTo>
                    <a:pt x="984225" y="995792"/>
                    <a:pt x="789623" y="917284"/>
                    <a:pt x="664141" y="963381"/>
                  </a:cubicBezTo>
                  <a:cubicBezTo>
                    <a:pt x="486088" y="994595"/>
                    <a:pt x="432416" y="955877"/>
                    <a:pt x="265657" y="963381"/>
                  </a:cubicBezTo>
                  <a:lnTo>
                    <a:pt x="265657" y="963381"/>
                  </a:lnTo>
                  <a:cubicBezTo>
                    <a:pt x="243270" y="969456"/>
                    <a:pt x="194944" y="955270"/>
                    <a:pt x="160567" y="963381"/>
                  </a:cubicBezTo>
                  <a:cubicBezTo>
                    <a:pt x="57585" y="971732"/>
                    <a:pt x="-1965" y="895007"/>
                    <a:pt x="0" y="802814"/>
                  </a:cubicBezTo>
                  <a:lnTo>
                    <a:pt x="0" y="802818"/>
                  </a:lnTo>
                  <a:cubicBezTo>
                    <a:pt x="-133613" y="754216"/>
                    <a:pt x="-202353" y="692336"/>
                    <a:pt x="-266229" y="692279"/>
                  </a:cubicBezTo>
                  <a:cubicBezTo>
                    <a:pt x="-330105" y="692221"/>
                    <a:pt x="-441437" y="599684"/>
                    <a:pt x="-554643" y="572528"/>
                  </a:cubicBezTo>
                  <a:cubicBezTo>
                    <a:pt x="-427802" y="565577"/>
                    <a:pt x="-242543" y="602631"/>
                    <a:pt x="0" y="561972"/>
                  </a:cubicBezTo>
                  <a:cubicBezTo>
                    <a:pt x="-4278" y="451367"/>
                    <a:pt x="13910" y="299809"/>
                    <a:pt x="0" y="160567"/>
                  </a:cubicBezTo>
                  <a:close/>
                </a:path>
              </a:pathLst>
            </a:custGeom>
            <a:solidFill>
              <a:schemeClr val="bg1"/>
            </a:solidFill>
            <a:ln w="38100">
              <a:solidFill>
                <a:srgbClr val="FF0000"/>
              </a:solidFill>
              <a:extLst>
                <a:ext uri="{C807C97D-BFC1-408E-A445-0C87EB9F89A2}">
                  <ask:lineSketchStyleProps xmlns:ask="http://schemas.microsoft.com/office/drawing/2018/sketchyshapes" sd="1219033472">
                    <a:prstGeom prst="wedgeRoundRectCallout">
                      <a:avLst>
                        <a:gd name="adj1" fmla="val -84797"/>
                        <a:gd name="adj2" fmla="val 9429"/>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0" name="文本框 1079">
              <a:extLst>
                <a:ext uri="{FF2B5EF4-FFF2-40B4-BE49-F238E27FC236}">
                  <a16:creationId xmlns:a16="http://schemas.microsoft.com/office/drawing/2014/main" id="{44D9366F-247B-2D34-EF6B-F32DE597343C}"/>
                </a:ext>
              </a:extLst>
            </p:cNvPr>
            <p:cNvSpPr txBox="1"/>
            <p:nvPr/>
          </p:nvSpPr>
          <p:spPr>
            <a:xfrm>
              <a:off x="7689183" y="2068835"/>
              <a:ext cx="1598965" cy="400110"/>
            </a:xfrm>
            <a:prstGeom prst="rect">
              <a:avLst/>
            </a:prstGeom>
            <a:noFill/>
          </p:spPr>
          <p:txBody>
            <a:bodyPr wrap="square" rtlCol="0">
              <a:spAutoFit/>
            </a:bodyPr>
            <a:lstStyle/>
            <a:p>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I am the root!</a:t>
              </a:r>
              <a:endParaRPr lang="zh-CN" altLang="en-US" sz="2000" b="1" dirty="0">
                <a:solidFill>
                  <a:srgbClr val="FF0000"/>
                </a:solidFill>
                <a:latin typeface="Calibri" panose="020F0502020204030204" pitchFamily="34" charset="0"/>
                <a:cs typeface="Calibri" panose="020F0502020204030204" pitchFamily="34" charset="0"/>
              </a:endParaRPr>
            </a:p>
          </p:txBody>
        </p:sp>
      </p:grpSp>
      <p:sp>
        <p:nvSpPr>
          <p:cNvPr id="1083" name="文本框 1082">
            <a:extLst>
              <a:ext uri="{FF2B5EF4-FFF2-40B4-BE49-F238E27FC236}">
                <a16:creationId xmlns:a16="http://schemas.microsoft.com/office/drawing/2014/main" id="{5BF3D3BD-1543-BCF8-B8A1-0BDBAF0DDC8C}"/>
              </a:ext>
            </a:extLst>
          </p:cNvPr>
          <p:cNvSpPr txBox="1"/>
          <p:nvPr/>
        </p:nvSpPr>
        <p:spPr>
          <a:xfrm>
            <a:off x="5402558" y="2940024"/>
            <a:ext cx="796757" cy="369332"/>
          </a:xfrm>
          <a:prstGeom prst="rect">
            <a:avLst/>
          </a:prstGeom>
          <a:noFill/>
        </p:spPr>
        <p:txBody>
          <a:bodyPr wrap="none" rtlCol="0">
            <a:spAutoFit/>
          </a:bodyPr>
          <a:lstStyle/>
          <a:p>
            <a:r>
              <a:rPr lang="en-US" altLang="zh-CN"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Merge</a:t>
            </a:r>
            <a:endParaRPr lang="zh-CN" altLang="en-US" dirty="0">
              <a:solidFill>
                <a:schemeClr val="accent4">
                  <a:lumMod val="75000"/>
                </a:schemeClr>
              </a:solidFill>
              <a:latin typeface="Calibri" panose="020F0502020204030204" pitchFamily="34" charset="0"/>
              <a:cs typeface="Calibri" panose="020F0502020204030204" pitchFamily="34" charset="0"/>
            </a:endParaRPr>
          </a:p>
        </p:txBody>
      </p:sp>
      <p:sp>
        <p:nvSpPr>
          <p:cNvPr id="1095" name="文本框 1094">
            <a:extLst>
              <a:ext uri="{FF2B5EF4-FFF2-40B4-BE49-F238E27FC236}">
                <a16:creationId xmlns:a16="http://schemas.microsoft.com/office/drawing/2014/main" id="{57D840F6-9428-BD46-7A02-8B52DEDEA5FF}"/>
              </a:ext>
            </a:extLst>
          </p:cNvPr>
          <p:cNvSpPr txBox="1"/>
          <p:nvPr/>
        </p:nvSpPr>
        <p:spPr>
          <a:xfrm>
            <a:off x="6858646" y="3419657"/>
            <a:ext cx="735971" cy="369332"/>
          </a:xfrm>
          <a:prstGeom prst="rect">
            <a:avLst/>
          </a:prstGeom>
          <a:noFill/>
        </p:spPr>
        <p:txBody>
          <a:bodyPr wrap="none" rtlCol="0">
            <a:spAutoFit/>
          </a:bodyPr>
          <a:lstStyle/>
          <a:p>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Pause</a:t>
            </a:r>
            <a:endParaRPr lang="zh-CN" altLang="en-US" dirty="0">
              <a:solidFill>
                <a:srgbClr val="FF0000"/>
              </a:solidFill>
              <a:latin typeface="Calibri" panose="020F0502020204030204" pitchFamily="34" charset="0"/>
              <a:cs typeface="Calibri" panose="020F0502020204030204" pitchFamily="34" charset="0"/>
            </a:endParaRPr>
          </a:p>
        </p:txBody>
      </p:sp>
      <p:grpSp>
        <p:nvGrpSpPr>
          <p:cNvPr id="17" name="组合 16">
            <a:extLst>
              <a:ext uri="{FF2B5EF4-FFF2-40B4-BE49-F238E27FC236}">
                <a16:creationId xmlns:a16="http://schemas.microsoft.com/office/drawing/2014/main" id="{99574290-55C8-7747-AFBD-73368057DE01}"/>
              </a:ext>
            </a:extLst>
          </p:cNvPr>
          <p:cNvGrpSpPr/>
          <p:nvPr/>
        </p:nvGrpSpPr>
        <p:grpSpPr>
          <a:xfrm>
            <a:off x="6173971" y="2320129"/>
            <a:ext cx="566008" cy="3103899"/>
            <a:chOff x="6180321" y="2320940"/>
            <a:chExt cx="566008" cy="3103899"/>
          </a:xfrm>
        </p:grpSpPr>
        <p:sp>
          <p:nvSpPr>
            <p:cNvPr id="14" name="矩形 13">
              <a:extLst>
                <a:ext uri="{FF2B5EF4-FFF2-40B4-BE49-F238E27FC236}">
                  <a16:creationId xmlns:a16="http://schemas.microsoft.com/office/drawing/2014/main" id="{D2C08B05-E60B-D31A-E3DB-D6F1A84E7EE7}"/>
                </a:ext>
              </a:extLst>
            </p:cNvPr>
            <p:cNvSpPr/>
            <p:nvPr/>
          </p:nvSpPr>
          <p:spPr>
            <a:xfrm>
              <a:off x="6180768" y="2320940"/>
              <a:ext cx="540000" cy="450000"/>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A688"/>
                </a:solidFill>
              </a:endParaRPr>
            </a:p>
          </p:txBody>
        </p:sp>
        <p:sp>
          <p:nvSpPr>
            <p:cNvPr id="15" name="矩形 14">
              <a:extLst>
                <a:ext uri="{FF2B5EF4-FFF2-40B4-BE49-F238E27FC236}">
                  <a16:creationId xmlns:a16="http://schemas.microsoft.com/office/drawing/2014/main" id="{6083C507-C6AB-84F6-29B3-2AF3F79E2158}"/>
                </a:ext>
              </a:extLst>
            </p:cNvPr>
            <p:cNvSpPr/>
            <p:nvPr/>
          </p:nvSpPr>
          <p:spPr>
            <a:xfrm>
              <a:off x="6180321" y="3654697"/>
              <a:ext cx="540000" cy="450000"/>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A688"/>
                </a:solidFill>
              </a:endParaRPr>
            </a:p>
          </p:txBody>
        </p:sp>
        <p:sp>
          <p:nvSpPr>
            <p:cNvPr id="16" name="矩形 15">
              <a:extLst>
                <a:ext uri="{FF2B5EF4-FFF2-40B4-BE49-F238E27FC236}">
                  <a16:creationId xmlns:a16="http://schemas.microsoft.com/office/drawing/2014/main" id="{4D1E7895-E57F-B9D0-4B82-9FDCB5489635}"/>
                </a:ext>
              </a:extLst>
            </p:cNvPr>
            <p:cNvSpPr/>
            <p:nvPr/>
          </p:nvSpPr>
          <p:spPr>
            <a:xfrm>
              <a:off x="6206329" y="4935267"/>
              <a:ext cx="540000" cy="489572"/>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3" name="组合 22">
            <a:extLst>
              <a:ext uri="{FF2B5EF4-FFF2-40B4-BE49-F238E27FC236}">
                <a16:creationId xmlns:a16="http://schemas.microsoft.com/office/drawing/2014/main" id="{D91FD5C2-3165-F635-200C-E9FA0EBE54B6}"/>
              </a:ext>
            </a:extLst>
          </p:cNvPr>
          <p:cNvGrpSpPr/>
          <p:nvPr/>
        </p:nvGrpSpPr>
        <p:grpSpPr>
          <a:xfrm>
            <a:off x="5378836" y="2173660"/>
            <a:ext cx="1594596" cy="3422579"/>
            <a:chOff x="5378836" y="2173660"/>
            <a:chExt cx="1594596" cy="3422579"/>
          </a:xfrm>
        </p:grpSpPr>
        <p:sp>
          <p:nvSpPr>
            <p:cNvPr id="44" name="任意多边形 16">
              <a:extLst>
                <a:ext uri="{FF2B5EF4-FFF2-40B4-BE49-F238E27FC236}">
                  <a16:creationId xmlns:a16="http://schemas.microsoft.com/office/drawing/2014/main" id="{FEFC6A23-82EE-2C21-5354-F17AEB0213FB}"/>
                </a:ext>
              </a:extLst>
            </p:cNvPr>
            <p:cNvSpPr/>
            <p:nvPr/>
          </p:nvSpPr>
          <p:spPr>
            <a:xfrm>
              <a:off x="5459259" y="2173660"/>
              <a:ext cx="1495425" cy="392427"/>
            </a:xfrm>
            <a:custGeom>
              <a:avLst/>
              <a:gdLst>
                <a:gd name="connsiteX0" fmla="*/ 0 w 1495425"/>
                <a:gd name="connsiteY0" fmla="*/ 0 h 392427"/>
                <a:gd name="connsiteX1" fmla="*/ 876300 w 1495425"/>
                <a:gd name="connsiteY1" fmla="*/ 333375 h 392427"/>
                <a:gd name="connsiteX2" fmla="*/ 1495425 w 1495425"/>
                <a:gd name="connsiteY2" fmla="*/ 390525 h 392427"/>
              </a:gdLst>
              <a:ahLst/>
              <a:cxnLst>
                <a:cxn ang="0">
                  <a:pos x="connsiteX0" y="connsiteY0"/>
                </a:cxn>
                <a:cxn ang="0">
                  <a:pos x="connsiteX1" y="connsiteY1"/>
                </a:cxn>
                <a:cxn ang="0">
                  <a:pos x="connsiteX2" y="connsiteY2"/>
                </a:cxn>
              </a:cxnLst>
              <a:rect l="l" t="t" r="r" b="b"/>
              <a:pathLst>
                <a:path w="1495425" h="392427">
                  <a:moveTo>
                    <a:pt x="0" y="0"/>
                  </a:moveTo>
                  <a:cubicBezTo>
                    <a:pt x="313531" y="134144"/>
                    <a:pt x="627063" y="268288"/>
                    <a:pt x="876300" y="333375"/>
                  </a:cubicBezTo>
                  <a:cubicBezTo>
                    <a:pt x="1125537" y="398462"/>
                    <a:pt x="1310481" y="394493"/>
                    <a:pt x="1495425" y="390525"/>
                  </a:cubicBezTo>
                </a:path>
              </a:pathLst>
            </a:custGeom>
            <a:noFill/>
            <a:ln w="3810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9" name="任意多边形 3">
              <a:extLst>
                <a:ext uri="{FF2B5EF4-FFF2-40B4-BE49-F238E27FC236}">
                  <a16:creationId xmlns:a16="http://schemas.microsoft.com/office/drawing/2014/main" id="{2F27EC1F-3BED-EB8F-F24C-ABE98F23F443}"/>
                </a:ext>
              </a:extLst>
            </p:cNvPr>
            <p:cNvSpPr/>
            <p:nvPr/>
          </p:nvSpPr>
          <p:spPr>
            <a:xfrm>
              <a:off x="5414518" y="3488175"/>
              <a:ext cx="1520208" cy="322737"/>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60" name="任意多边形 81">
              <a:extLst>
                <a:ext uri="{FF2B5EF4-FFF2-40B4-BE49-F238E27FC236}">
                  <a16:creationId xmlns:a16="http://schemas.microsoft.com/office/drawing/2014/main" id="{D3CF84EC-FE4C-2D94-9B72-3B884548886B}"/>
                </a:ext>
              </a:extLst>
            </p:cNvPr>
            <p:cNvSpPr/>
            <p:nvPr/>
          </p:nvSpPr>
          <p:spPr>
            <a:xfrm>
              <a:off x="5402109" y="3905208"/>
              <a:ext cx="1532617"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任意多边形 83">
              <a:extLst>
                <a:ext uri="{FF2B5EF4-FFF2-40B4-BE49-F238E27FC236}">
                  <a16:creationId xmlns:a16="http://schemas.microsoft.com/office/drawing/2014/main" id="{5CFE3871-E4F5-BBBE-D836-E22F813C1BD0}"/>
                </a:ext>
              </a:extLst>
            </p:cNvPr>
            <p:cNvSpPr/>
            <p:nvPr/>
          </p:nvSpPr>
          <p:spPr>
            <a:xfrm>
              <a:off x="5414518" y="4806426"/>
              <a:ext cx="1525249" cy="350791"/>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45" name="任意多边形 17">
              <a:extLst>
                <a:ext uri="{FF2B5EF4-FFF2-40B4-BE49-F238E27FC236}">
                  <a16:creationId xmlns:a16="http://schemas.microsoft.com/office/drawing/2014/main" id="{22BD287B-1DF1-CFE7-F380-A0EF83853514}"/>
                </a:ext>
              </a:extLst>
            </p:cNvPr>
            <p:cNvSpPr/>
            <p:nvPr/>
          </p:nvSpPr>
          <p:spPr>
            <a:xfrm>
              <a:off x="5420857" y="2600689"/>
              <a:ext cx="1552575"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1" name="任意多边形 81">
              <a:extLst>
                <a:ext uri="{FF2B5EF4-FFF2-40B4-BE49-F238E27FC236}">
                  <a16:creationId xmlns:a16="http://schemas.microsoft.com/office/drawing/2014/main" id="{F83BCC15-FA51-E42F-D1DD-F82AF2EB68DF}"/>
                </a:ext>
              </a:extLst>
            </p:cNvPr>
            <p:cNvSpPr/>
            <p:nvPr/>
          </p:nvSpPr>
          <p:spPr>
            <a:xfrm>
              <a:off x="5378836" y="5220344"/>
              <a:ext cx="1532617" cy="375895"/>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grpSp>
        <p:nvGrpSpPr>
          <p:cNvPr id="1086" name="组合 1085">
            <a:extLst>
              <a:ext uri="{FF2B5EF4-FFF2-40B4-BE49-F238E27FC236}">
                <a16:creationId xmlns:a16="http://schemas.microsoft.com/office/drawing/2014/main" id="{8159C44C-737E-0967-B7C0-9EF5B1E25AAE}"/>
              </a:ext>
            </a:extLst>
          </p:cNvPr>
          <p:cNvGrpSpPr/>
          <p:nvPr/>
        </p:nvGrpSpPr>
        <p:grpSpPr>
          <a:xfrm>
            <a:off x="6563177" y="2455986"/>
            <a:ext cx="1117171" cy="2828145"/>
            <a:chOff x="6569527" y="2456797"/>
            <a:chExt cx="1117171" cy="2828145"/>
          </a:xfrm>
        </p:grpSpPr>
        <p:grpSp>
          <p:nvGrpSpPr>
            <p:cNvPr id="1087" name="组合 1086">
              <a:extLst>
                <a:ext uri="{FF2B5EF4-FFF2-40B4-BE49-F238E27FC236}">
                  <a16:creationId xmlns:a16="http://schemas.microsoft.com/office/drawing/2014/main" id="{3ADA89C7-BE4B-E1AA-A19C-1C0201D0DC81}"/>
                </a:ext>
              </a:extLst>
            </p:cNvPr>
            <p:cNvGrpSpPr/>
            <p:nvPr/>
          </p:nvGrpSpPr>
          <p:grpSpPr>
            <a:xfrm>
              <a:off x="6569527" y="2456797"/>
              <a:ext cx="253587" cy="2828145"/>
              <a:chOff x="6569527" y="2456797"/>
              <a:chExt cx="253587" cy="2828145"/>
            </a:xfrm>
          </p:grpSpPr>
          <p:sp>
            <p:nvSpPr>
              <p:cNvPr id="1092" name="椭圆 1091">
                <a:extLst>
                  <a:ext uri="{FF2B5EF4-FFF2-40B4-BE49-F238E27FC236}">
                    <a16:creationId xmlns:a16="http://schemas.microsoft.com/office/drawing/2014/main" id="{C7BFEA37-3184-0D1E-24DE-40D65FC42D1E}"/>
                  </a:ext>
                </a:extLst>
              </p:cNvPr>
              <p:cNvSpPr/>
              <p:nvPr/>
            </p:nvSpPr>
            <p:spPr>
              <a:xfrm rot="5232316">
                <a:off x="6569527" y="2456797"/>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3" name="椭圆 1092">
                <a:extLst>
                  <a:ext uri="{FF2B5EF4-FFF2-40B4-BE49-F238E27FC236}">
                    <a16:creationId xmlns:a16="http://schemas.microsoft.com/office/drawing/2014/main" id="{88ECAE8E-4566-0354-9B58-E544AD0580A6}"/>
                  </a:ext>
                </a:extLst>
              </p:cNvPr>
              <p:cNvSpPr/>
              <p:nvPr/>
            </p:nvSpPr>
            <p:spPr>
              <a:xfrm rot="5232316">
                <a:off x="6570030" y="3750563"/>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94" name="椭圆 1093">
                <a:extLst>
                  <a:ext uri="{FF2B5EF4-FFF2-40B4-BE49-F238E27FC236}">
                    <a16:creationId xmlns:a16="http://schemas.microsoft.com/office/drawing/2014/main" id="{3FFE47E6-7A16-095B-DCB1-C544197F4EE0}"/>
                  </a:ext>
                </a:extLst>
              </p:cNvPr>
              <p:cNvSpPr/>
              <p:nvPr/>
            </p:nvSpPr>
            <p:spPr>
              <a:xfrm rot="5232316">
                <a:off x="6607114" y="5068942"/>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88" name="组合 1087">
              <a:extLst>
                <a:ext uri="{FF2B5EF4-FFF2-40B4-BE49-F238E27FC236}">
                  <a16:creationId xmlns:a16="http://schemas.microsoft.com/office/drawing/2014/main" id="{073E8E8F-1844-D3AC-AE69-E619B974A04A}"/>
                </a:ext>
              </a:extLst>
            </p:cNvPr>
            <p:cNvGrpSpPr/>
            <p:nvPr/>
          </p:nvGrpSpPr>
          <p:grpSpPr>
            <a:xfrm>
              <a:off x="6940328" y="2905316"/>
              <a:ext cx="746370" cy="1930472"/>
              <a:chOff x="6940328" y="2905316"/>
              <a:chExt cx="746370" cy="1930472"/>
            </a:xfrm>
          </p:grpSpPr>
          <p:cxnSp>
            <p:nvCxnSpPr>
              <p:cNvPr id="1089" name="直接箭头连接符 1088">
                <a:extLst>
                  <a:ext uri="{FF2B5EF4-FFF2-40B4-BE49-F238E27FC236}">
                    <a16:creationId xmlns:a16="http://schemas.microsoft.com/office/drawing/2014/main" id="{9EF76FE3-546E-4431-3352-29B511A94AE5}"/>
                  </a:ext>
                </a:extLst>
              </p:cNvPr>
              <p:cNvCxnSpPr>
                <a:cxnSpLocks/>
              </p:cNvCxnSpPr>
              <p:nvPr/>
            </p:nvCxnSpPr>
            <p:spPr>
              <a:xfrm flipH="1" flipV="1">
                <a:off x="7035815" y="2905316"/>
                <a:ext cx="555396" cy="577316"/>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90" name="直接箭头连接符 1089">
                <a:extLst>
                  <a:ext uri="{FF2B5EF4-FFF2-40B4-BE49-F238E27FC236}">
                    <a16:creationId xmlns:a16="http://schemas.microsoft.com/office/drawing/2014/main" id="{16E4E161-0C73-D2D9-5FCD-4EB103D6BF67}"/>
                  </a:ext>
                </a:extLst>
              </p:cNvPr>
              <p:cNvCxnSpPr>
                <a:cxnSpLocks/>
              </p:cNvCxnSpPr>
              <p:nvPr/>
            </p:nvCxnSpPr>
            <p:spPr>
              <a:xfrm flipH="1">
                <a:off x="6940328" y="3856985"/>
                <a:ext cx="746370"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91" name="直接箭头连接符 1090">
                <a:extLst>
                  <a:ext uri="{FF2B5EF4-FFF2-40B4-BE49-F238E27FC236}">
                    <a16:creationId xmlns:a16="http://schemas.microsoft.com/office/drawing/2014/main" id="{0B0747CC-9A08-E653-BB44-BCD04276FABC}"/>
                  </a:ext>
                </a:extLst>
              </p:cNvPr>
              <p:cNvCxnSpPr>
                <a:cxnSpLocks/>
              </p:cNvCxnSpPr>
              <p:nvPr/>
            </p:nvCxnSpPr>
            <p:spPr>
              <a:xfrm flipH="1">
                <a:off x="7035258" y="4183773"/>
                <a:ext cx="614670" cy="65201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grpSp>
      <p:cxnSp>
        <p:nvCxnSpPr>
          <p:cNvPr id="26" name="直接连接符 25">
            <a:extLst>
              <a:ext uri="{FF2B5EF4-FFF2-40B4-BE49-F238E27FC236}">
                <a16:creationId xmlns:a16="http://schemas.microsoft.com/office/drawing/2014/main" id="{864C4DB4-03B1-6508-5A21-92F277D5CBEA}"/>
              </a:ext>
            </a:extLst>
          </p:cNvPr>
          <p:cNvCxnSpPr>
            <a:cxnSpLocks/>
          </p:cNvCxnSpPr>
          <p:nvPr/>
        </p:nvCxnSpPr>
        <p:spPr>
          <a:xfrm flipH="1" flipV="1">
            <a:off x="5350752" y="3564466"/>
            <a:ext cx="825838" cy="29979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BD77A913-5610-7A2B-CBB3-6D0996FE995B}"/>
              </a:ext>
            </a:extLst>
          </p:cNvPr>
          <p:cNvCxnSpPr>
            <a:cxnSpLocks/>
          </p:cNvCxnSpPr>
          <p:nvPr/>
        </p:nvCxnSpPr>
        <p:spPr>
          <a:xfrm flipH="1">
            <a:off x="5347769" y="3864260"/>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直接连接符 37">
            <a:extLst>
              <a:ext uri="{FF2B5EF4-FFF2-40B4-BE49-F238E27FC236}">
                <a16:creationId xmlns:a16="http://schemas.microsoft.com/office/drawing/2014/main" id="{17ACD8A9-FC2A-15E6-4D84-0422701F93C6}"/>
              </a:ext>
            </a:extLst>
          </p:cNvPr>
          <p:cNvCxnSpPr>
            <a:cxnSpLocks/>
          </p:cNvCxnSpPr>
          <p:nvPr/>
        </p:nvCxnSpPr>
        <p:spPr>
          <a:xfrm flipH="1" flipV="1">
            <a:off x="5364455" y="4894135"/>
            <a:ext cx="825838" cy="27693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39" name="直接连接符 38">
            <a:extLst>
              <a:ext uri="{FF2B5EF4-FFF2-40B4-BE49-F238E27FC236}">
                <a16:creationId xmlns:a16="http://schemas.microsoft.com/office/drawing/2014/main" id="{042077DD-78A1-70B1-83C3-805BD05C3609}"/>
              </a:ext>
            </a:extLst>
          </p:cNvPr>
          <p:cNvCxnSpPr/>
          <p:nvPr/>
        </p:nvCxnSpPr>
        <p:spPr>
          <a:xfrm flipH="1">
            <a:off x="5361472" y="5171072"/>
            <a:ext cx="828821" cy="324004"/>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组合 6">
            <a:extLst>
              <a:ext uri="{FF2B5EF4-FFF2-40B4-BE49-F238E27FC236}">
                <a16:creationId xmlns:a16="http://schemas.microsoft.com/office/drawing/2014/main" id="{CD4D0B87-40F6-D5E3-7672-A1A7ACFCAC06}"/>
              </a:ext>
            </a:extLst>
          </p:cNvPr>
          <p:cNvGrpSpPr/>
          <p:nvPr/>
        </p:nvGrpSpPr>
        <p:grpSpPr>
          <a:xfrm>
            <a:off x="7668422" y="2101081"/>
            <a:ext cx="1747077" cy="622170"/>
            <a:chOff x="9820255" y="-56277"/>
            <a:chExt cx="1747077" cy="963380"/>
          </a:xfrm>
        </p:grpSpPr>
        <p:sp>
          <p:nvSpPr>
            <p:cNvPr id="9" name="对话气泡: 圆角矩形 8">
              <a:extLst>
                <a:ext uri="{FF2B5EF4-FFF2-40B4-BE49-F238E27FC236}">
                  <a16:creationId xmlns:a16="http://schemas.microsoft.com/office/drawing/2014/main" id="{5291EF70-7308-F1D1-6C7B-5C51F61555F4}"/>
                </a:ext>
              </a:extLst>
            </p:cNvPr>
            <p:cNvSpPr/>
            <p:nvPr/>
          </p:nvSpPr>
          <p:spPr>
            <a:xfrm>
              <a:off x="9820255" y="-56277"/>
              <a:ext cx="1747077" cy="963380"/>
            </a:xfrm>
            <a:custGeom>
              <a:avLst/>
              <a:gdLst>
                <a:gd name="csX0" fmla="*/ 0 w 1747077"/>
                <a:gd name="csY0" fmla="*/ 160567 h 963380"/>
                <a:gd name="csX1" fmla="*/ 160567 w 1747077"/>
                <a:gd name="csY1" fmla="*/ 0 h 963380"/>
                <a:gd name="csX2" fmla="*/ 291180 w 1747077"/>
                <a:gd name="csY2" fmla="*/ 0 h 963380"/>
                <a:gd name="csX3" fmla="*/ 291180 w 1747077"/>
                <a:gd name="csY3" fmla="*/ 0 h 963380"/>
                <a:gd name="csX4" fmla="*/ 727949 w 1747077"/>
                <a:gd name="csY4" fmla="*/ 0 h 963380"/>
                <a:gd name="csX5" fmla="*/ 1131473 w 1747077"/>
                <a:gd name="csY5" fmla="*/ 0 h 963380"/>
                <a:gd name="csX6" fmla="*/ 1586510 w 1747077"/>
                <a:gd name="csY6" fmla="*/ 0 h 963380"/>
                <a:gd name="csX7" fmla="*/ 1747077 w 1747077"/>
                <a:gd name="csY7" fmla="*/ 160567 h 963380"/>
                <a:gd name="csX8" fmla="*/ 1747077 w 1747077"/>
                <a:gd name="csY8" fmla="*/ 561972 h 963380"/>
                <a:gd name="csX9" fmla="*/ 1747077 w 1747077"/>
                <a:gd name="csY9" fmla="*/ 561972 h 963380"/>
                <a:gd name="csX10" fmla="*/ 1747077 w 1747077"/>
                <a:gd name="csY10" fmla="*/ 802817 h 963380"/>
                <a:gd name="csX11" fmla="*/ 1747077 w 1747077"/>
                <a:gd name="csY11" fmla="*/ 802813 h 963380"/>
                <a:gd name="csX12" fmla="*/ 1586510 w 1747077"/>
                <a:gd name="csY12" fmla="*/ 963380 h 963380"/>
                <a:gd name="csX13" fmla="*/ 1174401 w 1747077"/>
                <a:gd name="csY13" fmla="*/ 963380 h 963380"/>
                <a:gd name="csX14" fmla="*/ 727949 w 1747077"/>
                <a:gd name="csY14" fmla="*/ 963380 h 963380"/>
                <a:gd name="csX15" fmla="*/ 291180 w 1747077"/>
                <a:gd name="csY15" fmla="*/ 963380 h 963380"/>
                <a:gd name="csX16" fmla="*/ 291180 w 1747077"/>
                <a:gd name="csY16" fmla="*/ 963380 h 963380"/>
                <a:gd name="csX17" fmla="*/ 160567 w 1747077"/>
                <a:gd name="csY17" fmla="*/ 963380 h 963380"/>
                <a:gd name="csX18" fmla="*/ 0 w 1747077"/>
                <a:gd name="csY18" fmla="*/ 802813 h 963380"/>
                <a:gd name="csX19" fmla="*/ 0 w 1747077"/>
                <a:gd name="csY19" fmla="*/ 802817 h 963380"/>
                <a:gd name="csX20" fmla="*/ -538082 w 1747077"/>
                <a:gd name="csY20" fmla="*/ 566178 h 963380"/>
                <a:gd name="csX21" fmla="*/ 0 w 1747077"/>
                <a:gd name="csY21" fmla="*/ 561972 h 963380"/>
                <a:gd name="csX22" fmla="*/ 0 w 1747077"/>
                <a:gd name="csY22" fmla="*/ 160567 h 963380"/>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 ang="0">
                  <a:pos x="csX9" y="csY9"/>
                </a:cxn>
                <a:cxn ang="0">
                  <a:pos x="csX10" y="csY10"/>
                </a:cxn>
                <a:cxn ang="0">
                  <a:pos x="csX11" y="csY11"/>
                </a:cxn>
                <a:cxn ang="0">
                  <a:pos x="csX12" y="csY12"/>
                </a:cxn>
                <a:cxn ang="0">
                  <a:pos x="csX13" y="csY13"/>
                </a:cxn>
                <a:cxn ang="0">
                  <a:pos x="csX14" y="csY14"/>
                </a:cxn>
                <a:cxn ang="0">
                  <a:pos x="csX15" y="csY15"/>
                </a:cxn>
                <a:cxn ang="0">
                  <a:pos x="csX16" y="csY16"/>
                </a:cxn>
                <a:cxn ang="0">
                  <a:pos x="csX17" y="csY17"/>
                </a:cxn>
                <a:cxn ang="0">
                  <a:pos x="csX18" y="csY18"/>
                </a:cxn>
                <a:cxn ang="0">
                  <a:pos x="csX19" y="csY19"/>
                </a:cxn>
                <a:cxn ang="0">
                  <a:pos x="csX20" y="csY20"/>
                </a:cxn>
                <a:cxn ang="0">
                  <a:pos x="csX21" y="csY21"/>
                </a:cxn>
                <a:cxn ang="0">
                  <a:pos x="csX22" y="csY22"/>
                </a:cxn>
              </a:cxnLst>
              <a:rect l="l" t="t" r="r" b="b"/>
              <a:pathLst>
                <a:path w="1747077" h="963380" fill="none" extrusionOk="0">
                  <a:moveTo>
                    <a:pt x="0" y="160567"/>
                  </a:moveTo>
                  <a:cubicBezTo>
                    <a:pt x="12344" y="74462"/>
                    <a:pt x="64670" y="8997"/>
                    <a:pt x="160567" y="0"/>
                  </a:cubicBezTo>
                  <a:cubicBezTo>
                    <a:pt x="219540" y="-5011"/>
                    <a:pt x="261176" y="8174"/>
                    <a:pt x="291180" y="0"/>
                  </a:cubicBezTo>
                  <a:lnTo>
                    <a:pt x="291180" y="0"/>
                  </a:lnTo>
                  <a:cubicBezTo>
                    <a:pt x="470569" y="-4852"/>
                    <a:pt x="568273" y="10917"/>
                    <a:pt x="727949" y="0"/>
                  </a:cubicBezTo>
                  <a:cubicBezTo>
                    <a:pt x="838814" y="-8764"/>
                    <a:pt x="999202" y="11737"/>
                    <a:pt x="1131473" y="0"/>
                  </a:cubicBezTo>
                  <a:cubicBezTo>
                    <a:pt x="1263744" y="-11737"/>
                    <a:pt x="1457890" y="52414"/>
                    <a:pt x="1586510" y="0"/>
                  </a:cubicBezTo>
                  <a:cubicBezTo>
                    <a:pt x="1668606" y="6664"/>
                    <a:pt x="1744954" y="76432"/>
                    <a:pt x="1747077" y="160567"/>
                  </a:cubicBezTo>
                  <a:cubicBezTo>
                    <a:pt x="1789492" y="271885"/>
                    <a:pt x="1715886" y="450186"/>
                    <a:pt x="1747077" y="561972"/>
                  </a:cubicBezTo>
                  <a:lnTo>
                    <a:pt x="1747077" y="561972"/>
                  </a:lnTo>
                  <a:cubicBezTo>
                    <a:pt x="1768239" y="645534"/>
                    <a:pt x="1721404" y="729439"/>
                    <a:pt x="1747077" y="802817"/>
                  </a:cubicBezTo>
                  <a:lnTo>
                    <a:pt x="1747077" y="802813"/>
                  </a:lnTo>
                  <a:cubicBezTo>
                    <a:pt x="1740648" y="891285"/>
                    <a:pt x="1677270" y="963975"/>
                    <a:pt x="1586510" y="963380"/>
                  </a:cubicBezTo>
                  <a:cubicBezTo>
                    <a:pt x="1416616" y="975011"/>
                    <a:pt x="1301028" y="940071"/>
                    <a:pt x="1174401" y="963380"/>
                  </a:cubicBezTo>
                  <a:cubicBezTo>
                    <a:pt x="1047774" y="986689"/>
                    <a:pt x="925704" y="924360"/>
                    <a:pt x="727949" y="963380"/>
                  </a:cubicBezTo>
                  <a:cubicBezTo>
                    <a:pt x="617382" y="963981"/>
                    <a:pt x="384687" y="919680"/>
                    <a:pt x="291180" y="963380"/>
                  </a:cubicBezTo>
                  <a:lnTo>
                    <a:pt x="291180" y="963380"/>
                  </a:lnTo>
                  <a:cubicBezTo>
                    <a:pt x="232339" y="975487"/>
                    <a:pt x="212227" y="950183"/>
                    <a:pt x="160567" y="963380"/>
                  </a:cubicBezTo>
                  <a:cubicBezTo>
                    <a:pt x="81524" y="988148"/>
                    <a:pt x="6425" y="894481"/>
                    <a:pt x="0" y="802813"/>
                  </a:cubicBezTo>
                  <a:lnTo>
                    <a:pt x="0" y="802817"/>
                  </a:lnTo>
                  <a:cubicBezTo>
                    <a:pt x="-135458" y="771306"/>
                    <a:pt x="-366298" y="633414"/>
                    <a:pt x="-538082" y="566178"/>
                  </a:cubicBezTo>
                  <a:cubicBezTo>
                    <a:pt x="-299688" y="538077"/>
                    <a:pt x="-143257" y="614778"/>
                    <a:pt x="0" y="561972"/>
                  </a:cubicBezTo>
                  <a:cubicBezTo>
                    <a:pt x="-37193" y="409687"/>
                    <a:pt x="38891" y="277445"/>
                    <a:pt x="0" y="160567"/>
                  </a:cubicBezTo>
                  <a:close/>
                </a:path>
                <a:path w="1747077" h="963380" stroke="0" extrusionOk="0">
                  <a:moveTo>
                    <a:pt x="0" y="160567"/>
                  </a:moveTo>
                  <a:cubicBezTo>
                    <a:pt x="-3074" y="69992"/>
                    <a:pt x="53599" y="6864"/>
                    <a:pt x="160567" y="0"/>
                  </a:cubicBezTo>
                  <a:cubicBezTo>
                    <a:pt x="203847" y="-6554"/>
                    <a:pt x="260369" y="12512"/>
                    <a:pt x="291180" y="0"/>
                  </a:cubicBezTo>
                  <a:lnTo>
                    <a:pt x="291180" y="0"/>
                  </a:lnTo>
                  <a:cubicBezTo>
                    <a:pt x="438640" y="-29019"/>
                    <a:pt x="609260" y="50120"/>
                    <a:pt x="727949" y="0"/>
                  </a:cubicBezTo>
                  <a:cubicBezTo>
                    <a:pt x="902334" y="-10057"/>
                    <a:pt x="1050628" y="37749"/>
                    <a:pt x="1148644" y="0"/>
                  </a:cubicBezTo>
                  <a:cubicBezTo>
                    <a:pt x="1246661" y="-37749"/>
                    <a:pt x="1412202" y="51501"/>
                    <a:pt x="1586510" y="0"/>
                  </a:cubicBezTo>
                  <a:cubicBezTo>
                    <a:pt x="1667572" y="7171"/>
                    <a:pt x="1745500" y="56849"/>
                    <a:pt x="1747077" y="160567"/>
                  </a:cubicBezTo>
                  <a:cubicBezTo>
                    <a:pt x="1774744" y="291003"/>
                    <a:pt x="1724552" y="423444"/>
                    <a:pt x="1747077" y="561972"/>
                  </a:cubicBezTo>
                  <a:lnTo>
                    <a:pt x="1747077" y="561972"/>
                  </a:lnTo>
                  <a:cubicBezTo>
                    <a:pt x="1759988" y="653957"/>
                    <a:pt x="1727979" y="741932"/>
                    <a:pt x="1747077" y="802817"/>
                  </a:cubicBezTo>
                  <a:lnTo>
                    <a:pt x="1747077" y="802813"/>
                  </a:lnTo>
                  <a:cubicBezTo>
                    <a:pt x="1754308" y="902256"/>
                    <a:pt x="1676965" y="981771"/>
                    <a:pt x="1586510" y="963380"/>
                  </a:cubicBezTo>
                  <a:cubicBezTo>
                    <a:pt x="1475917" y="1005616"/>
                    <a:pt x="1294291" y="932123"/>
                    <a:pt x="1182986" y="963380"/>
                  </a:cubicBezTo>
                  <a:cubicBezTo>
                    <a:pt x="1071681" y="994637"/>
                    <a:pt x="821866" y="914598"/>
                    <a:pt x="727949" y="963380"/>
                  </a:cubicBezTo>
                  <a:cubicBezTo>
                    <a:pt x="629029" y="993093"/>
                    <a:pt x="383541" y="934881"/>
                    <a:pt x="291180" y="963380"/>
                  </a:cubicBezTo>
                  <a:lnTo>
                    <a:pt x="291180" y="963380"/>
                  </a:lnTo>
                  <a:cubicBezTo>
                    <a:pt x="239222" y="970393"/>
                    <a:pt x="207583" y="948454"/>
                    <a:pt x="160567" y="963380"/>
                  </a:cubicBezTo>
                  <a:cubicBezTo>
                    <a:pt x="57585" y="971731"/>
                    <a:pt x="-1965" y="895006"/>
                    <a:pt x="0" y="802813"/>
                  </a:cubicBezTo>
                  <a:lnTo>
                    <a:pt x="0" y="802817"/>
                  </a:lnTo>
                  <a:cubicBezTo>
                    <a:pt x="-203139" y="738078"/>
                    <a:pt x="-293621" y="651235"/>
                    <a:pt x="-538082" y="566178"/>
                  </a:cubicBezTo>
                  <a:cubicBezTo>
                    <a:pt x="-290628" y="516389"/>
                    <a:pt x="-217103" y="590900"/>
                    <a:pt x="0" y="561972"/>
                  </a:cubicBezTo>
                  <a:cubicBezTo>
                    <a:pt x="-3347" y="396965"/>
                    <a:pt x="36820" y="354125"/>
                    <a:pt x="0" y="160567"/>
                  </a:cubicBezTo>
                  <a:close/>
                </a:path>
              </a:pathLst>
            </a:custGeom>
            <a:solidFill>
              <a:schemeClr val="bg1"/>
            </a:solidFill>
            <a:ln w="38100">
              <a:solidFill>
                <a:schemeClr val="accent4">
                  <a:lumMod val="75000"/>
                </a:schemeClr>
              </a:solidFill>
              <a:extLst>
                <a:ext uri="{C807C97D-BFC1-408E-A445-0C87EB9F89A2}">
                  <ask:lineSketchStyleProps xmlns:ask="http://schemas.microsoft.com/office/drawing/2018/sketchyshapes" sd="1219033472">
                    <a:prstGeom prst="wedgeRoundRectCallout">
                      <a:avLst>
                        <a:gd name="adj1" fmla="val -80799"/>
                        <a:gd name="adj2" fmla="val 8770"/>
                        <a:gd name="adj3" fmla="val 1666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accent4">
                    <a:lumMod val="50000"/>
                  </a:schemeClr>
                </a:solidFill>
              </a:endParaRPr>
            </a:p>
          </p:txBody>
        </p:sp>
        <p:sp>
          <p:nvSpPr>
            <p:cNvPr id="11" name="文本框 10">
              <a:extLst>
                <a:ext uri="{FF2B5EF4-FFF2-40B4-BE49-F238E27FC236}">
                  <a16:creationId xmlns:a16="http://schemas.microsoft.com/office/drawing/2014/main" id="{40A2B487-C72E-6276-949F-0BCB460810C0}"/>
                </a:ext>
              </a:extLst>
            </p:cNvPr>
            <p:cNvSpPr txBox="1"/>
            <p:nvPr/>
          </p:nvSpPr>
          <p:spPr>
            <a:xfrm>
              <a:off x="9857253" y="98991"/>
              <a:ext cx="1673079" cy="619538"/>
            </a:xfrm>
            <a:prstGeom prst="rect">
              <a:avLst/>
            </a:prstGeom>
            <a:noFill/>
            <a:ln>
              <a:noFill/>
            </a:ln>
          </p:spPr>
          <p:txBody>
            <a:bodyPr wrap="square" rtlCol="0">
              <a:spAutoFit/>
            </a:bodyPr>
            <a:lstStyle/>
            <a:p>
              <a:r>
                <a:rPr lang="en-US" altLang="zh-CN" sz="2000" b="1" dirty="0">
                  <a:solidFill>
                    <a:schemeClr val="accent4">
                      <a:lumMod val="75000"/>
                    </a:schemeClr>
                  </a:solidFill>
                  <a:latin typeface="Calibri" panose="020F0502020204030204" pitchFamily="34" charset="0"/>
                  <a:ea typeface="Calibri" panose="020F0502020204030204" pitchFamily="34" charset="0"/>
                  <a:cs typeface="Calibri" panose="020F0502020204030204" pitchFamily="34" charset="0"/>
                </a:rPr>
                <a:t>P5 is the root!</a:t>
              </a:r>
              <a:endParaRPr lang="zh-CN" altLang="en-US" sz="2000" b="1" dirty="0">
                <a:solidFill>
                  <a:schemeClr val="accent4">
                    <a:lumMod val="75000"/>
                  </a:schemeClr>
                </a:solidFill>
                <a:latin typeface="Calibri" panose="020F0502020204030204" pitchFamily="34" charset="0"/>
                <a:cs typeface="Calibri" panose="020F0502020204030204" pitchFamily="34" charset="0"/>
              </a:endParaRPr>
            </a:p>
          </p:txBody>
        </p:sp>
      </p:grpSp>
      <p:sp>
        <p:nvSpPr>
          <p:cNvPr id="58" name="矩形 57">
            <a:extLst>
              <a:ext uri="{FF2B5EF4-FFF2-40B4-BE49-F238E27FC236}">
                <a16:creationId xmlns:a16="http://schemas.microsoft.com/office/drawing/2014/main" id="{CA700182-5979-202C-48B8-145B8BF25A3B}"/>
              </a:ext>
            </a:extLst>
          </p:cNvPr>
          <p:cNvSpPr/>
          <p:nvPr/>
        </p:nvSpPr>
        <p:spPr>
          <a:xfrm>
            <a:off x="4904498" y="2050791"/>
            <a:ext cx="478757" cy="399600"/>
          </a:xfrm>
          <a:prstGeom prst="rect">
            <a:avLst/>
          </a:prstGeom>
          <a:solidFill>
            <a:schemeClr val="accent1">
              <a:lumMod val="40000"/>
              <a:lumOff val="6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3" name="椭圆 32">
            <a:extLst>
              <a:ext uri="{FF2B5EF4-FFF2-40B4-BE49-F238E27FC236}">
                <a16:creationId xmlns:a16="http://schemas.microsoft.com/office/drawing/2014/main" id="{9BD2C86B-D16F-B62C-0E48-D35BD612BC61}"/>
              </a:ext>
            </a:extLst>
          </p:cNvPr>
          <p:cNvSpPr/>
          <p:nvPr/>
        </p:nvSpPr>
        <p:spPr>
          <a:xfrm rot="5232316">
            <a:off x="5253471" y="2156588"/>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a:extLst>
              <a:ext uri="{FF2B5EF4-FFF2-40B4-BE49-F238E27FC236}">
                <a16:creationId xmlns:a16="http://schemas.microsoft.com/office/drawing/2014/main" id="{C846E63B-2443-446C-E7F8-FDA21649EB4A}"/>
              </a:ext>
            </a:extLst>
          </p:cNvPr>
          <p:cNvSpPr txBox="1"/>
          <p:nvPr/>
        </p:nvSpPr>
        <p:spPr>
          <a:xfrm>
            <a:off x="5009764" y="1667996"/>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P6</a:t>
            </a:r>
            <a:endParaRPr lang="zh-CN" alt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31523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83"/>
                                        </p:tgtEl>
                                        <p:attrNameLst>
                                          <p:attrName>style.visibility</p:attrName>
                                        </p:attrNameLst>
                                      </p:cBhvr>
                                      <p:to>
                                        <p:strVal val="visible"/>
                                      </p:to>
                                    </p:set>
                                  </p:childTnLst>
                                </p:cTn>
                              </p:par>
                              <p:par>
                                <p:cTn id="7" presetID="22" presetClass="entr" presetSubtype="2" fill="hold" nodeType="withEffect">
                                  <p:stCondLst>
                                    <p:cond delay="0"/>
                                  </p:stCondLst>
                                  <p:childTnLst>
                                    <p:set>
                                      <p:cBhvr>
                                        <p:cTn id="8" dur="1" fill="hold">
                                          <p:stCondLst>
                                            <p:cond delay="0"/>
                                          </p:stCondLst>
                                        </p:cTn>
                                        <p:tgtEl>
                                          <p:spTgt spid="22"/>
                                        </p:tgtEl>
                                        <p:attrNameLst>
                                          <p:attrName>style.visibility</p:attrName>
                                        </p:attrNameLst>
                                      </p:cBhvr>
                                      <p:to>
                                        <p:strVal val="visible"/>
                                      </p:to>
                                    </p:set>
                                    <p:animEffect transition="in" filter="wipe(right)">
                                      <p:cBhvr>
                                        <p:cTn id="9" dur="500"/>
                                        <p:tgtEl>
                                          <p:spTgt spid="22"/>
                                        </p:tgtEl>
                                      </p:cBhvr>
                                    </p:animEffect>
                                  </p:childTnLst>
                                </p:cTn>
                              </p:par>
                            </p:childTnLst>
                          </p:cTn>
                        </p:par>
                        <p:par>
                          <p:cTn id="10" fill="hold">
                            <p:stCondLst>
                              <p:cond delay="500"/>
                            </p:stCondLst>
                            <p:childTnLst>
                              <p:par>
                                <p:cTn id="11" presetID="22" presetClass="exit" presetSubtype="2" fill="hold" grpId="0" nodeType="afterEffect">
                                  <p:stCondLst>
                                    <p:cond delay="0"/>
                                  </p:stCondLst>
                                  <p:childTnLst>
                                    <p:animEffect transition="out" filter="wipe(right)">
                                      <p:cBhvr>
                                        <p:cTn id="12" dur="500"/>
                                        <p:tgtEl>
                                          <p:spTgt spid="33"/>
                                        </p:tgtEl>
                                      </p:cBhvr>
                                    </p:animEffect>
                                    <p:set>
                                      <p:cBhvr>
                                        <p:cTn id="13" dur="1" fill="hold">
                                          <p:stCondLst>
                                            <p:cond delay="499"/>
                                          </p:stCondLst>
                                        </p:cTn>
                                        <p:tgtEl>
                                          <p:spTgt spid="33"/>
                                        </p:tgtEl>
                                        <p:attrNameLst>
                                          <p:attrName>style.visibility</p:attrName>
                                        </p:attrNameLst>
                                      </p:cBhvr>
                                      <p:to>
                                        <p:strVal val="hidden"/>
                                      </p:to>
                                    </p:set>
                                  </p:childTnLst>
                                </p:cTn>
                              </p:par>
                              <p:par>
                                <p:cTn id="14" presetID="22" presetClass="entr" presetSubtype="2" fill="hold" grpId="0" nodeType="with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right)">
                                      <p:cBhvr>
                                        <p:cTn id="1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3" grpId="0"/>
      <p:bldP spid="58" grpId="0" animBg="1"/>
      <p:bldP spid="3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45EEDE8-88DB-FE5C-323E-CF463B4D54A8}"/>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2A12F1D8-4BB6-7E1D-A962-4DA682A2A5C1}"/>
              </a:ext>
            </a:extLst>
          </p:cNvPr>
          <p:cNvSpPr>
            <a:spLocks noGrp="1"/>
          </p:cNvSpPr>
          <p:nvPr>
            <p:ph type="sldNum" sz="quarter" idx="12"/>
          </p:nvPr>
        </p:nvSpPr>
        <p:spPr/>
        <p:txBody>
          <a:bodyPr/>
          <a:lstStyle/>
          <a:p>
            <a:fld id="{49AE70B2-8BF9-45C0-BB95-33D1B9D3A854}" type="slidenum">
              <a:rPr lang="zh-CN" altLang="en-US" smtClean="0"/>
              <a:t>26</a:t>
            </a:fld>
            <a:endParaRPr lang="zh-CN" altLang="en-US" dirty="0"/>
          </a:p>
        </p:txBody>
      </p:sp>
      <p:sp>
        <p:nvSpPr>
          <p:cNvPr id="5" name="标题 4">
            <a:extLst>
              <a:ext uri="{FF2B5EF4-FFF2-40B4-BE49-F238E27FC236}">
                <a16:creationId xmlns:a16="http://schemas.microsoft.com/office/drawing/2014/main" id="{3044CB59-232D-A80B-4938-EF059278CDBE}"/>
              </a:ext>
            </a:extLst>
          </p:cNvPr>
          <p:cNvSpPr>
            <a:spLocks noGrp="1"/>
          </p:cNvSpPr>
          <p:nvPr>
            <p:ph type="title"/>
          </p:nvPr>
        </p:nvSpPr>
        <p:spPr/>
        <p:txBody>
          <a:bodyPr>
            <a:normAutofit/>
          </a:bodyPr>
          <a:lstStyle/>
          <a:p>
            <a:r>
              <a:rPr lang="en-US" altLang="zh-CN" dirty="0">
                <a:solidFill>
                  <a:srgbClr val="000000"/>
                </a:solidFill>
                <a:cs typeface="Arial" panose="020B0604020202020204"/>
              </a:rPr>
              <a:t>Challenge 2: Identify Congested Flows</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sp>
        <p:nvSpPr>
          <p:cNvPr id="63" name="圆角矩形 125">
            <a:extLst>
              <a:ext uri="{FF2B5EF4-FFF2-40B4-BE49-F238E27FC236}">
                <a16:creationId xmlns:a16="http://schemas.microsoft.com/office/drawing/2014/main" id="{0D0BBE9A-A142-1AD5-D0CA-0F9628B2B27D}"/>
              </a:ext>
            </a:extLst>
          </p:cNvPr>
          <p:cNvSpPr/>
          <p:nvPr/>
        </p:nvSpPr>
        <p:spPr>
          <a:xfrm>
            <a:off x="2066733" y="1954846"/>
            <a:ext cx="1684623" cy="2759549"/>
          </a:xfrm>
          <a:prstGeom prst="roundRect">
            <a:avLst/>
          </a:prstGeom>
          <a:solidFill>
            <a:schemeClr val="bg1">
              <a:lumMod val="95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7" name="组合 1026">
            <a:extLst>
              <a:ext uri="{FF2B5EF4-FFF2-40B4-BE49-F238E27FC236}">
                <a16:creationId xmlns:a16="http://schemas.microsoft.com/office/drawing/2014/main" id="{BE860E45-BBCA-AFB2-52DD-472ED6DB6DBB}"/>
              </a:ext>
            </a:extLst>
          </p:cNvPr>
          <p:cNvGrpSpPr/>
          <p:nvPr/>
        </p:nvGrpSpPr>
        <p:grpSpPr>
          <a:xfrm>
            <a:off x="2227230" y="3130722"/>
            <a:ext cx="1448358" cy="432000"/>
            <a:chOff x="1602278" y="506840"/>
            <a:chExt cx="1448358" cy="432000"/>
          </a:xfrm>
        </p:grpSpPr>
        <p:sp>
          <p:nvSpPr>
            <p:cNvPr id="1038" name="椭圆 1037">
              <a:extLst>
                <a:ext uri="{FF2B5EF4-FFF2-40B4-BE49-F238E27FC236}">
                  <a16:creationId xmlns:a16="http://schemas.microsoft.com/office/drawing/2014/main" id="{7D5DE941-5915-856E-2F7A-E21620733D6F}"/>
                </a:ext>
              </a:extLst>
            </p:cNvPr>
            <p:cNvSpPr/>
            <p:nvPr/>
          </p:nvSpPr>
          <p:spPr>
            <a:xfrm rot="5400000">
              <a:off x="1602278" y="506840"/>
              <a:ext cx="432000" cy="43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文本框 1038">
              <a:extLst>
                <a:ext uri="{FF2B5EF4-FFF2-40B4-BE49-F238E27FC236}">
                  <a16:creationId xmlns:a16="http://schemas.microsoft.com/office/drawing/2014/main" id="{190EA64E-EA14-B022-6BCF-39F53E8A9C32}"/>
                </a:ext>
              </a:extLst>
            </p:cNvPr>
            <p:cNvSpPr txBox="1"/>
            <p:nvPr/>
          </p:nvSpPr>
          <p:spPr>
            <a:xfrm>
              <a:off x="1747606" y="529787"/>
              <a:ext cx="1303030"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Root</a:t>
              </a:r>
              <a:endParaRPr lang="zh-CN" altLang="en-US" sz="1600" b="1" dirty="0">
                <a:latin typeface="Calibri" panose="020F0502020204030204" pitchFamily="34" charset="0"/>
                <a:cs typeface="Calibri" panose="020F0502020204030204" pitchFamily="34" charset="0"/>
              </a:endParaRPr>
            </a:p>
          </p:txBody>
        </p:sp>
      </p:grpSp>
      <p:sp>
        <p:nvSpPr>
          <p:cNvPr id="1028" name="文本框 1027">
            <a:extLst>
              <a:ext uri="{FF2B5EF4-FFF2-40B4-BE49-F238E27FC236}">
                <a16:creationId xmlns:a16="http://schemas.microsoft.com/office/drawing/2014/main" id="{A8D13772-72C5-D1AC-799B-A9710D229352}"/>
              </a:ext>
            </a:extLst>
          </p:cNvPr>
          <p:cNvSpPr txBox="1"/>
          <p:nvPr/>
        </p:nvSpPr>
        <p:spPr>
          <a:xfrm>
            <a:off x="2372558" y="3702802"/>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Hotspot</a:t>
            </a:r>
            <a:endParaRPr lang="zh-CN" altLang="en-US" b="1" dirty="0">
              <a:latin typeface="Calibri" panose="020F0502020204030204" pitchFamily="34" charset="0"/>
              <a:cs typeface="Calibri" panose="020F0502020204030204" pitchFamily="34" charset="0"/>
            </a:endParaRPr>
          </a:p>
        </p:txBody>
      </p:sp>
      <p:sp>
        <p:nvSpPr>
          <p:cNvPr id="1029" name="文本框 1028">
            <a:extLst>
              <a:ext uri="{FF2B5EF4-FFF2-40B4-BE49-F238E27FC236}">
                <a16:creationId xmlns:a16="http://schemas.microsoft.com/office/drawing/2014/main" id="{41872761-7514-6A31-A975-96CB824D9612}"/>
              </a:ext>
            </a:extLst>
          </p:cNvPr>
          <p:cNvSpPr txBox="1"/>
          <p:nvPr/>
        </p:nvSpPr>
        <p:spPr>
          <a:xfrm>
            <a:off x="2275514" y="4238182"/>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Leaf</a:t>
            </a:r>
            <a:endParaRPr lang="zh-CN" altLang="en-US" b="1" dirty="0">
              <a:latin typeface="Calibri" panose="020F0502020204030204" pitchFamily="34" charset="0"/>
              <a:cs typeface="Calibri" panose="020F0502020204030204" pitchFamily="34" charset="0"/>
            </a:endParaRPr>
          </a:p>
        </p:txBody>
      </p:sp>
      <p:sp>
        <p:nvSpPr>
          <p:cNvPr id="1030" name="椭圆 1029">
            <a:extLst>
              <a:ext uri="{FF2B5EF4-FFF2-40B4-BE49-F238E27FC236}">
                <a16:creationId xmlns:a16="http://schemas.microsoft.com/office/drawing/2014/main" id="{5375C0B0-2AAF-3FD1-B65C-1F0370F6600B}"/>
              </a:ext>
            </a:extLst>
          </p:cNvPr>
          <p:cNvSpPr/>
          <p:nvPr/>
        </p:nvSpPr>
        <p:spPr>
          <a:xfrm rot="5400000">
            <a:off x="2226192" y="4181436"/>
            <a:ext cx="432000" cy="432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椭圆 1030">
            <a:extLst>
              <a:ext uri="{FF2B5EF4-FFF2-40B4-BE49-F238E27FC236}">
                <a16:creationId xmlns:a16="http://schemas.microsoft.com/office/drawing/2014/main" id="{65BAD00A-DFC9-631E-5CCC-E5E0879E4D86}"/>
              </a:ext>
            </a:extLst>
          </p:cNvPr>
          <p:cNvSpPr/>
          <p:nvPr/>
        </p:nvSpPr>
        <p:spPr>
          <a:xfrm rot="5232316">
            <a:off x="2237505" y="3651210"/>
            <a:ext cx="432000" cy="432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2" name="组合 1031">
            <a:extLst>
              <a:ext uri="{FF2B5EF4-FFF2-40B4-BE49-F238E27FC236}">
                <a16:creationId xmlns:a16="http://schemas.microsoft.com/office/drawing/2014/main" id="{C7FBB5C2-BC1C-993F-1551-8E9CA3A7A61D}"/>
              </a:ext>
            </a:extLst>
          </p:cNvPr>
          <p:cNvGrpSpPr/>
          <p:nvPr/>
        </p:nvGrpSpPr>
        <p:grpSpPr>
          <a:xfrm>
            <a:off x="2163315" y="2089329"/>
            <a:ext cx="1610930" cy="405388"/>
            <a:chOff x="1172916" y="800385"/>
            <a:chExt cx="1610930" cy="405388"/>
          </a:xfrm>
        </p:grpSpPr>
        <p:sp>
          <p:nvSpPr>
            <p:cNvPr id="1036" name="文本框 1035">
              <a:extLst>
                <a:ext uri="{FF2B5EF4-FFF2-40B4-BE49-F238E27FC236}">
                  <a16:creationId xmlns:a16="http://schemas.microsoft.com/office/drawing/2014/main" id="{472DCE1D-C8D5-E188-6892-E907ABD90582}"/>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chemeClr val="accent1">
                      <a:lumMod val="75000"/>
                    </a:schemeClr>
                  </a:solidFill>
                  <a:latin typeface="Calibri" panose="020F0502020204030204" pitchFamily="34" charset="0"/>
                  <a:cs typeface="Calibri" panose="020F0502020204030204" pitchFamily="34" charset="0"/>
                </a:rPr>
                <a:t>Vulnerable flows</a:t>
              </a:r>
              <a:endParaRPr lang="zh-CN" altLang="en-US" sz="1600" b="1" dirty="0">
                <a:solidFill>
                  <a:schemeClr val="accent1">
                    <a:lumMod val="75000"/>
                  </a:schemeClr>
                </a:solidFill>
                <a:latin typeface="Calibri" panose="020F0502020204030204" pitchFamily="34" charset="0"/>
                <a:cs typeface="Calibri" panose="020F0502020204030204" pitchFamily="34" charset="0"/>
              </a:endParaRPr>
            </a:p>
          </p:txBody>
        </p:sp>
        <p:cxnSp>
          <p:nvCxnSpPr>
            <p:cNvPr id="1037" name="直接箭头连接符 1036">
              <a:extLst>
                <a:ext uri="{FF2B5EF4-FFF2-40B4-BE49-F238E27FC236}">
                  <a16:creationId xmlns:a16="http://schemas.microsoft.com/office/drawing/2014/main" id="{3BBADBEF-E323-5AEE-FBE3-E6CA22D994E9}"/>
                </a:ext>
              </a:extLst>
            </p:cNvPr>
            <p:cNvCxnSpPr/>
            <p:nvPr/>
          </p:nvCxnSpPr>
          <p:spPr>
            <a:xfrm>
              <a:off x="1285115" y="1205773"/>
              <a:ext cx="1299152" cy="0"/>
            </a:xfrm>
            <a:prstGeom prst="straightConnector1">
              <a:avLst/>
            </a:prstGeom>
            <a:noFill/>
            <a:ln w="2540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1033" name="组合 1032">
            <a:extLst>
              <a:ext uri="{FF2B5EF4-FFF2-40B4-BE49-F238E27FC236}">
                <a16:creationId xmlns:a16="http://schemas.microsoft.com/office/drawing/2014/main" id="{3872BABB-B85B-820B-80B0-E77D48E22347}"/>
              </a:ext>
            </a:extLst>
          </p:cNvPr>
          <p:cNvGrpSpPr/>
          <p:nvPr/>
        </p:nvGrpSpPr>
        <p:grpSpPr>
          <a:xfrm>
            <a:off x="2156336" y="2523667"/>
            <a:ext cx="1610930" cy="405815"/>
            <a:chOff x="1172916" y="800385"/>
            <a:chExt cx="1610930" cy="405815"/>
          </a:xfrm>
        </p:grpSpPr>
        <p:sp>
          <p:nvSpPr>
            <p:cNvPr id="1034" name="文本框 1033">
              <a:extLst>
                <a:ext uri="{FF2B5EF4-FFF2-40B4-BE49-F238E27FC236}">
                  <a16:creationId xmlns:a16="http://schemas.microsoft.com/office/drawing/2014/main" id="{FF5BAB91-B141-54BF-DFF6-B8A4B0CDA562}"/>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rgbClr val="E8774A"/>
                  </a:solidFill>
                  <a:latin typeface="Calibri" panose="020F0502020204030204" pitchFamily="34" charset="0"/>
                  <a:cs typeface="Calibri" panose="020F0502020204030204" pitchFamily="34" charset="0"/>
                </a:rPr>
                <a:t>Congested flows</a:t>
              </a:r>
              <a:endParaRPr lang="zh-CN" altLang="en-US" sz="1600" b="1" dirty="0">
                <a:solidFill>
                  <a:srgbClr val="E8774A"/>
                </a:solidFill>
                <a:latin typeface="Calibri" panose="020F0502020204030204" pitchFamily="34" charset="0"/>
                <a:cs typeface="Calibri" panose="020F0502020204030204" pitchFamily="34" charset="0"/>
              </a:endParaRPr>
            </a:p>
          </p:txBody>
        </p:sp>
        <p:cxnSp>
          <p:nvCxnSpPr>
            <p:cNvPr id="1035" name="直接箭头连接符 1034">
              <a:extLst>
                <a:ext uri="{FF2B5EF4-FFF2-40B4-BE49-F238E27FC236}">
                  <a16:creationId xmlns:a16="http://schemas.microsoft.com/office/drawing/2014/main" id="{8C171BD0-4C59-2BAC-5550-275B3B42A8DD}"/>
                </a:ext>
              </a:extLst>
            </p:cNvPr>
            <p:cNvCxnSpPr/>
            <p:nvPr/>
          </p:nvCxnSpPr>
          <p:spPr>
            <a:xfrm>
              <a:off x="1270571" y="1206200"/>
              <a:ext cx="1299152" cy="0"/>
            </a:xfrm>
            <a:prstGeom prst="straightConnector1">
              <a:avLst/>
            </a:prstGeom>
            <a:noFill/>
            <a:ln w="25400">
              <a:solidFill>
                <a:srgbClr val="E8774A"/>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cxnSp>
      </p:grpSp>
      <p:cxnSp>
        <p:nvCxnSpPr>
          <p:cNvPr id="2" name="直接连接符 1">
            <a:extLst>
              <a:ext uri="{FF2B5EF4-FFF2-40B4-BE49-F238E27FC236}">
                <a16:creationId xmlns:a16="http://schemas.microsoft.com/office/drawing/2014/main" id="{E275D453-1D94-7D65-1ADC-9F5A3E4805C8}"/>
              </a:ext>
            </a:extLst>
          </p:cNvPr>
          <p:cNvCxnSpPr/>
          <p:nvPr/>
        </p:nvCxnSpPr>
        <p:spPr>
          <a:xfrm flipH="1" flipV="1">
            <a:off x="6730293" y="2416049"/>
            <a:ext cx="1183929" cy="1184783"/>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F8266090-21BD-E1EE-63A3-D612DB475A31}"/>
              </a:ext>
            </a:extLst>
          </p:cNvPr>
          <p:cNvCxnSpPr>
            <a:cxnSpLocks/>
          </p:cNvCxnSpPr>
          <p:nvPr/>
        </p:nvCxnSpPr>
        <p:spPr>
          <a:xfrm>
            <a:off x="6716590" y="3596861"/>
            <a:ext cx="1197632" cy="3971"/>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59094D3B-8965-147B-7B0A-0BB6387CA756}"/>
              </a:ext>
            </a:extLst>
          </p:cNvPr>
          <p:cNvCxnSpPr/>
          <p:nvPr/>
        </p:nvCxnSpPr>
        <p:spPr>
          <a:xfrm flipV="1">
            <a:off x="6730293" y="3600832"/>
            <a:ext cx="1183929" cy="1175373"/>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838E3565-67A0-99A6-56A4-F28A9DD0F120}"/>
              </a:ext>
            </a:extLst>
          </p:cNvPr>
          <p:cNvCxnSpPr>
            <a:cxnSpLocks/>
          </p:cNvCxnSpPr>
          <p:nvPr/>
        </p:nvCxnSpPr>
        <p:spPr>
          <a:xfrm flipH="1" flipV="1">
            <a:off x="5364455" y="2145498"/>
            <a:ext cx="825838" cy="27055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0AB5BCF4-AF5F-A3A1-DEC3-C0BD0390DCAE}"/>
              </a:ext>
            </a:extLst>
          </p:cNvPr>
          <p:cNvCxnSpPr/>
          <p:nvPr/>
        </p:nvCxnSpPr>
        <p:spPr>
          <a:xfrm flipH="1">
            <a:off x="5361472" y="2416050"/>
            <a:ext cx="828821" cy="29240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717733EE-A73D-3575-2E0B-59D47E4DA273}"/>
              </a:ext>
            </a:extLst>
          </p:cNvPr>
          <p:cNvCxnSpPr>
            <a:cxnSpLocks/>
          </p:cNvCxnSpPr>
          <p:nvPr/>
        </p:nvCxnSpPr>
        <p:spPr>
          <a:xfrm flipH="1" flipV="1">
            <a:off x="5350752" y="3326311"/>
            <a:ext cx="825838" cy="27055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0C391ECC-E50A-E8ED-6989-B8160A56045B}"/>
              </a:ext>
            </a:extLst>
          </p:cNvPr>
          <p:cNvCxnSpPr>
            <a:cxnSpLocks/>
          </p:cNvCxnSpPr>
          <p:nvPr/>
        </p:nvCxnSpPr>
        <p:spPr>
          <a:xfrm flipH="1">
            <a:off x="5347769" y="3596863"/>
            <a:ext cx="828821" cy="29240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209427F3-2944-5533-2EAC-65E1DDF7BCFC}"/>
              </a:ext>
            </a:extLst>
          </p:cNvPr>
          <p:cNvCxnSpPr>
            <a:cxnSpLocks/>
          </p:cNvCxnSpPr>
          <p:nvPr/>
        </p:nvCxnSpPr>
        <p:spPr>
          <a:xfrm flipH="1" flipV="1">
            <a:off x="5364455" y="4526285"/>
            <a:ext cx="825838" cy="24992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7" name="直接连接符 26">
            <a:extLst>
              <a:ext uri="{FF2B5EF4-FFF2-40B4-BE49-F238E27FC236}">
                <a16:creationId xmlns:a16="http://schemas.microsoft.com/office/drawing/2014/main" id="{DF88A5B3-A717-3C5B-9636-6C03B419F3EE}"/>
              </a:ext>
            </a:extLst>
          </p:cNvPr>
          <p:cNvCxnSpPr/>
          <p:nvPr/>
        </p:nvCxnSpPr>
        <p:spPr>
          <a:xfrm flipH="1">
            <a:off x="5361472" y="4776210"/>
            <a:ext cx="828821" cy="29240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965377E2-E471-2AA6-C081-4735A591BE5C}"/>
              </a:ext>
            </a:extLst>
          </p:cNvPr>
          <p:cNvSpPr/>
          <p:nvPr/>
        </p:nvSpPr>
        <p:spPr>
          <a:xfrm>
            <a:off x="7927924" y="3386629"/>
            <a:ext cx="540000" cy="406107"/>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938E9176-87B2-CF73-0429-D91DEEEB37A1}"/>
              </a:ext>
            </a:extLst>
          </p:cNvPr>
          <p:cNvSpPr/>
          <p:nvPr/>
        </p:nvSpPr>
        <p:spPr>
          <a:xfrm rot="5232316">
            <a:off x="8371134" y="3401717"/>
            <a:ext cx="162443" cy="18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8B8A89C4-E6B8-0EDC-7806-5FEB8292DFF4}"/>
              </a:ext>
            </a:extLst>
          </p:cNvPr>
          <p:cNvSpPr/>
          <p:nvPr/>
        </p:nvSpPr>
        <p:spPr>
          <a:xfrm>
            <a:off x="6173614" y="2204077"/>
            <a:ext cx="540000" cy="406107"/>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A688"/>
              </a:solidFill>
            </a:endParaRPr>
          </a:p>
        </p:txBody>
      </p:sp>
      <p:sp>
        <p:nvSpPr>
          <p:cNvPr id="36" name="矩形 35">
            <a:extLst>
              <a:ext uri="{FF2B5EF4-FFF2-40B4-BE49-F238E27FC236}">
                <a16:creationId xmlns:a16="http://schemas.microsoft.com/office/drawing/2014/main" id="{DB20B439-4DE5-E702-1236-B93E61E32863}"/>
              </a:ext>
            </a:extLst>
          </p:cNvPr>
          <p:cNvSpPr/>
          <p:nvPr/>
        </p:nvSpPr>
        <p:spPr>
          <a:xfrm>
            <a:off x="6173167" y="3407740"/>
            <a:ext cx="540000" cy="406107"/>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A688"/>
              </a:solidFill>
            </a:endParaRPr>
          </a:p>
        </p:txBody>
      </p:sp>
      <p:sp>
        <p:nvSpPr>
          <p:cNvPr id="37" name="矩形 36">
            <a:extLst>
              <a:ext uri="{FF2B5EF4-FFF2-40B4-BE49-F238E27FC236}">
                <a16:creationId xmlns:a16="http://schemas.microsoft.com/office/drawing/2014/main" id="{CED9BF5C-29B9-C08E-A6E1-213C82B75E3C}"/>
              </a:ext>
            </a:extLst>
          </p:cNvPr>
          <p:cNvSpPr/>
          <p:nvPr/>
        </p:nvSpPr>
        <p:spPr>
          <a:xfrm>
            <a:off x="6199175" y="4563405"/>
            <a:ext cx="540000" cy="441820"/>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11">
            <a:extLst>
              <a:ext uri="{FF2B5EF4-FFF2-40B4-BE49-F238E27FC236}">
                <a16:creationId xmlns:a16="http://schemas.microsoft.com/office/drawing/2014/main" id="{F4523842-24FA-FF49-394D-1EE02BD13974}"/>
              </a:ext>
            </a:extLst>
          </p:cNvPr>
          <p:cNvSpPr/>
          <p:nvPr/>
        </p:nvSpPr>
        <p:spPr>
          <a:xfrm>
            <a:off x="7074321" y="2564775"/>
            <a:ext cx="1745830" cy="938094"/>
          </a:xfrm>
          <a:custGeom>
            <a:avLst/>
            <a:gdLst>
              <a:gd name="connsiteX0" fmla="*/ 0 w 1743075"/>
              <a:gd name="connsiteY0" fmla="*/ 0 h 1081616"/>
              <a:gd name="connsiteX1" fmla="*/ 809625 w 1743075"/>
              <a:gd name="connsiteY1" fmla="*/ 933450 h 1081616"/>
              <a:gd name="connsiteX2" fmla="*/ 1743075 w 1743075"/>
              <a:gd name="connsiteY2" fmla="*/ 1066800 h 1081616"/>
            </a:gdLst>
            <a:ahLst/>
            <a:cxnLst>
              <a:cxn ang="0">
                <a:pos x="connsiteX0" y="connsiteY0"/>
              </a:cxn>
              <a:cxn ang="0">
                <a:pos x="connsiteX1" y="connsiteY1"/>
              </a:cxn>
              <a:cxn ang="0">
                <a:pos x="connsiteX2" y="connsiteY2"/>
              </a:cxn>
            </a:cxnLst>
            <a:rect l="l" t="t" r="r" b="b"/>
            <a:pathLst>
              <a:path w="1743075" h="1081616">
                <a:moveTo>
                  <a:pt x="0" y="0"/>
                </a:moveTo>
                <a:cubicBezTo>
                  <a:pt x="259556" y="377825"/>
                  <a:pt x="519113" y="755650"/>
                  <a:pt x="809625" y="933450"/>
                </a:cubicBezTo>
                <a:cubicBezTo>
                  <a:pt x="1100137" y="1111250"/>
                  <a:pt x="1421606" y="1089025"/>
                  <a:pt x="1743075" y="1066800"/>
                </a:cubicBezTo>
              </a:path>
            </a:pathLst>
          </a:cu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12">
            <a:extLst>
              <a:ext uri="{FF2B5EF4-FFF2-40B4-BE49-F238E27FC236}">
                <a16:creationId xmlns:a16="http://schemas.microsoft.com/office/drawing/2014/main" id="{A7E9BAD6-3FB0-C32B-505C-2BA847525960}"/>
              </a:ext>
            </a:extLst>
          </p:cNvPr>
          <p:cNvSpPr/>
          <p:nvPr/>
        </p:nvSpPr>
        <p:spPr>
          <a:xfrm>
            <a:off x="6962130" y="2759665"/>
            <a:ext cx="1858020" cy="891629"/>
          </a:xfrm>
          <a:custGeom>
            <a:avLst/>
            <a:gdLst>
              <a:gd name="connsiteX0" fmla="*/ 0 w 1971675"/>
              <a:gd name="connsiteY0" fmla="*/ 0 h 1184445"/>
              <a:gd name="connsiteX1" fmla="*/ 933450 w 1971675"/>
              <a:gd name="connsiteY1" fmla="*/ 1038225 h 1184445"/>
              <a:gd name="connsiteX2" fmla="*/ 1971675 w 1971675"/>
              <a:gd name="connsiteY2" fmla="*/ 1152525 h 1184445"/>
            </a:gdLst>
            <a:ahLst/>
            <a:cxnLst>
              <a:cxn ang="0">
                <a:pos x="connsiteX0" y="connsiteY0"/>
              </a:cxn>
              <a:cxn ang="0">
                <a:pos x="connsiteX1" y="connsiteY1"/>
              </a:cxn>
              <a:cxn ang="0">
                <a:pos x="connsiteX2" y="connsiteY2"/>
              </a:cxn>
            </a:cxnLst>
            <a:rect l="l" t="t" r="r" b="b"/>
            <a:pathLst>
              <a:path w="1971675" h="1184445">
                <a:moveTo>
                  <a:pt x="0" y="0"/>
                </a:moveTo>
                <a:cubicBezTo>
                  <a:pt x="302419" y="423069"/>
                  <a:pt x="604838" y="846138"/>
                  <a:pt x="933450" y="1038225"/>
                </a:cubicBezTo>
                <a:cubicBezTo>
                  <a:pt x="1262063" y="1230313"/>
                  <a:pt x="1616869" y="1191419"/>
                  <a:pt x="1971675" y="1152525"/>
                </a:cubicBezTo>
              </a:path>
            </a:pathLst>
          </a:custGeom>
          <a:ln w="1905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2" name="直接箭头连接符 41">
            <a:extLst>
              <a:ext uri="{FF2B5EF4-FFF2-40B4-BE49-F238E27FC236}">
                <a16:creationId xmlns:a16="http://schemas.microsoft.com/office/drawing/2014/main" id="{AB0340F3-4F29-BC9D-D634-1F6B99DC3943}"/>
              </a:ext>
            </a:extLst>
          </p:cNvPr>
          <p:cNvCxnSpPr/>
          <p:nvPr/>
        </p:nvCxnSpPr>
        <p:spPr>
          <a:xfrm flipV="1">
            <a:off x="6908870" y="3689419"/>
            <a:ext cx="1911280" cy="19694"/>
          </a:xfrm>
          <a:prstGeom prst="straightConnector1">
            <a:avLst/>
          </a:pr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cxnSp>
      <p:sp>
        <p:nvSpPr>
          <p:cNvPr id="43" name="任意多边形 14">
            <a:extLst>
              <a:ext uri="{FF2B5EF4-FFF2-40B4-BE49-F238E27FC236}">
                <a16:creationId xmlns:a16="http://schemas.microsoft.com/office/drawing/2014/main" id="{C7C80F9B-0B79-33CF-1428-E54F28BBECD3}"/>
              </a:ext>
            </a:extLst>
          </p:cNvPr>
          <p:cNvSpPr/>
          <p:nvPr/>
        </p:nvSpPr>
        <p:spPr>
          <a:xfrm>
            <a:off x="7124700" y="3743828"/>
            <a:ext cx="1688371" cy="776726"/>
          </a:xfrm>
          <a:custGeom>
            <a:avLst/>
            <a:gdLst>
              <a:gd name="connsiteX0" fmla="*/ 0 w 1762125"/>
              <a:gd name="connsiteY0" fmla="*/ 1024832 h 1024832"/>
              <a:gd name="connsiteX1" fmla="*/ 771525 w 1762125"/>
              <a:gd name="connsiteY1" fmla="*/ 139007 h 1024832"/>
              <a:gd name="connsiteX2" fmla="*/ 1762125 w 1762125"/>
              <a:gd name="connsiteY2" fmla="*/ 15182 h 1024832"/>
            </a:gdLst>
            <a:ahLst/>
            <a:cxnLst>
              <a:cxn ang="0">
                <a:pos x="connsiteX0" y="connsiteY0"/>
              </a:cxn>
              <a:cxn ang="0">
                <a:pos x="connsiteX1" y="connsiteY1"/>
              </a:cxn>
              <a:cxn ang="0">
                <a:pos x="connsiteX2" y="connsiteY2"/>
              </a:cxn>
            </a:cxnLst>
            <a:rect l="l" t="t" r="r" b="b"/>
            <a:pathLst>
              <a:path w="1762125" h="1024832">
                <a:moveTo>
                  <a:pt x="0" y="1024832"/>
                </a:moveTo>
                <a:cubicBezTo>
                  <a:pt x="238919" y="666057"/>
                  <a:pt x="477838" y="307282"/>
                  <a:pt x="771525" y="139007"/>
                </a:cubicBezTo>
                <a:cubicBezTo>
                  <a:pt x="1065213" y="-29268"/>
                  <a:pt x="1413669" y="-7043"/>
                  <a:pt x="1762125" y="15182"/>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44" name="任意多边形 16">
            <a:extLst>
              <a:ext uri="{FF2B5EF4-FFF2-40B4-BE49-F238E27FC236}">
                <a16:creationId xmlns:a16="http://schemas.microsoft.com/office/drawing/2014/main" id="{0FB4BF7B-F568-ADAD-8641-22AC5143FF27}"/>
              </a:ext>
            </a:extLst>
          </p:cNvPr>
          <p:cNvSpPr/>
          <p:nvPr/>
        </p:nvSpPr>
        <p:spPr>
          <a:xfrm>
            <a:off x="5459259" y="2071162"/>
            <a:ext cx="1495425" cy="354150"/>
          </a:xfrm>
          <a:custGeom>
            <a:avLst/>
            <a:gdLst>
              <a:gd name="connsiteX0" fmla="*/ 0 w 1495425"/>
              <a:gd name="connsiteY0" fmla="*/ 0 h 392427"/>
              <a:gd name="connsiteX1" fmla="*/ 876300 w 1495425"/>
              <a:gd name="connsiteY1" fmla="*/ 333375 h 392427"/>
              <a:gd name="connsiteX2" fmla="*/ 1495425 w 1495425"/>
              <a:gd name="connsiteY2" fmla="*/ 390525 h 392427"/>
            </a:gdLst>
            <a:ahLst/>
            <a:cxnLst>
              <a:cxn ang="0">
                <a:pos x="connsiteX0" y="connsiteY0"/>
              </a:cxn>
              <a:cxn ang="0">
                <a:pos x="connsiteX1" y="connsiteY1"/>
              </a:cxn>
              <a:cxn ang="0">
                <a:pos x="connsiteX2" y="connsiteY2"/>
              </a:cxn>
            </a:cxnLst>
            <a:rect l="l" t="t" r="r" b="b"/>
            <a:pathLst>
              <a:path w="1495425" h="392427">
                <a:moveTo>
                  <a:pt x="0" y="0"/>
                </a:moveTo>
                <a:cubicBezTo>
                  <a:pt x="313531" y="134144"/>
                  <a:pt x="627063" y="268288"/>
                  <a:pt x="876300" y="333375"/>
                </a:cubicBezTo>
                <a:cubicBezTo>
                  <a:pt x="1125537" y="398462"/>
                  <a:pt x="1310481" y="394493"/>
                  <a:pt x="1495425" y="390525"/>
                </a:cubicBezTo>
              </a:path>
            </a:pathLst>
          </a:custGeom>
          <a:noFill/>
          <a:ln w="3810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17">
            <a:extLst>
              <a:ext uri="{FF2B5EF4-FFF2-40B4-BE49-F238E27FC236}">
                <a16:creationId xmlns:a16="http://schemas.microsoft.com/office/drawing/2014/main" id="{80EFE509-7739-19E7-5994-8B7098A0F5FF}"/>
              </a:ext>
            </a:extLst>
          </p:cNvPr>
          <p:cNvSpPr/>
          <p:nvPr/>
        </p:nvSpPr>
        <p:spPr>
          <a:xfrm>
            <a:off x="5420857" y="2456539"/>
            <a:ext cx="1552575" cy="339231"/>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B37ADF9C-CBEF-8F12-A703-FDB0A3277480}"/>
              </a:ext>
            </a:extLst>
          </p:cNvPr>
          <p:cNvSpPr/>
          <p:nvPr/>
        </p:nvSpPr>
        <p:spPr>
          <a:xfrm rot="5400000">
            <a:off x="8354888" y="3583785"/>
            <a:ext cx="194932"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文本框 46">
            <a:extLst>
              <a:ext uri="{FF2B5EF4-FFF2-40B4-BE49-F238E27FC236}">
                <a16:creationId xmlns:a16="http://schemas.microsoft.com/office/drawing/2014/main" id="{753160CF-9270-8AEA-FBB1-C58CE635E47A}"/>
              </a:ext>
            </a:extLst>
          </p:cNvPr>
          <p:cNvSpPr txBox="1"/>
          <p:nvPr/>
        </p:nvSpPr>
        <p:spPr>
          <a:xfrm>
            <a:off x="6484818" y="2541811"/>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P3</a:t>
            </a:r>
            <a:endParaRPr lang="zh-CN" altLang="en-US" b="1" dirty="0">
              <a:latin typeface="Calibri" panose="020F0502020204030204" pitchFamily="34" charset="0"/>
              <a:cs typeface="Calibri" panose="020F0502020204030204" pitchFamily="34" charset="0"/>
            </a:endParaRPr>
          </a:p>
        </p:txBody>
      </p:sp>
      <p:sp>
        <p:nvSpPr>
          <p:cNvPr id="48" name="文本框 47">
            <a:extLst>
              <a:ext uri="{FF2B5EF4-FFF2-40B4-BE49-F238E27FC236}">
                <a16:creationId xmlns:a16="http://schemas.microsoft.com/office/drawing/2014/main" id="{B06F5F7E-89E8-1CDF-7DDB-FA129520A3AE}"/>
              </a:ext>
            </a:extLst>
          </p:cNvPr>
          <p:cNvSpPr txBox="1"/>
          <p:nvPr/>
        </p:nvSpPr>
        <p:spPr>
          <a:xfrm>
            <a:off x="6469175" y="3755289"/>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P4</a:t>
            </a:r>
            <a:endParaRPr lang="zh-CN" altLang="en-US" b="1" dirty="0">
              <a:latin typeface="Calibri" panose="020F0502020204030204" pitchFamily="34" charset="0"/>
              <a:cs typeface="Calibri" panose="020F0502020204030204" pitchFamily="34" charset="0"/>
            </a:endParaRPr>
          </a:p>
        </p:txBody>
      </p:sp>
      <p:sp>
        <p:nvSpPr>
          <p:cNvPr id="49" name="文本框 48">
            <a:extLst>
              <a:ext uri="{FF2B5EF4-FFF2-40B4-BE49-F238E27FC236}">
                <a16:creationId xmlns:a16="http://schemas.microsoft.com/office/drawing/2014/main" id="{18E5F206-872B-878B-85A0-C3824A516736}"/>
              </a:ext>
            </a:extLst>
          </p:cNvPr>
          <p:cNvSpPr txBox="1"/>
          <p:nvPr/>
        </p:nvSpPr>
        <p:spPr>
          <a:xfrm>
            <a:off x="8429098" y="3205479"/>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P1</a:t>
            </a:r>
            <a:endParaRPr lang="zh-CN" altLang="en-US" b="1" dirty="0">
              <a:latin typeface="Calibri" panose="020F0502020204030204" pitchFamily="34" charset="0"/>
              <a:cs typeface="Calibri" panose="020F0502020204030204" pitchFamily="34" charset="0"/>
            </a:endParaRPr>
          </a:p>
        </p:txBody>
      </p:sp>
      <p:sp>
        <p:nvSpPr>
          <p:cNvPr id="50" name="文本框 49">
            <a:extLst>
              <a:ext uri="{FF2B5EF4-FFF2-40B4-BE49-F238E27FC236}">
                <a16:creationId xmlns:a16="http://schemas.microsoft.com/office/drawing/2014/main" id="{AF0840E9-1A04-83EC-AE6F-491BA8601B38}"/>
              </a:ext>
            </a:extLst>
          </p:cNvPr>
          <p:cNvSpPr txBox="1"/>
          <p:nvPr/>
        </p:nvSpPr>
        <p:spPr>
          <a:xfrm>
            <a:off x="8429098" y="3722610"/>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P2</a:t>
            </a:r>
            <a:endParaRPr lang="zh-CN" altLang="en-US" b="1" dirty="0">
              <a:latin typeface="Calibri" panose="020F0502020204030204" pitchFamily="34" charset="0"/>
              <a:cs typeface="Calibri" panose="020F0502020204030204" pitchFamily="34" charset="0"/>
            </a:endParaRPr>
          </a:p>
        </p:txBody>
      </p:sp>
      <p:sp>
        <p:nvSpPr>
          <p:cNvPr id="59" name="任意多边形 3">
            <a:extLst>
              <a:ext uri="{FF2B5EF4-FFF2-40B4-BE49-F238E27FC236}">
                <a16:creationId xmlns:a16="http://schemas.microsoft.com/office/drawing/2014/main" id="{52D07CA9-E9D3-DD6F-51B4-4C56AF7962A5}"/>
              </a:ext>
            </a:extLst>
          </p:cNvPr>
          <p:cNvSpPr/>
          <p:nvPr/>
        </p:nvSpPr>
        <p:spPr>
          <a:xfrm>
            <a:off x="5414518" y="3257461"/>
            <a:ext cx="1520208" cy="291258"/>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60" name="任意多边形 81">
            <a:extLst>
              <a:ext uri="{FF2B5EF4-FFF2-40B4-BE49-F238E27FC236}">
                <a16:creationId xmlns:a16="http://schemas.microsoft.com/office/drawing/2014/main" id="{BFC93D52-399A-810D-53CE-29599A7E8DFF}"/>
              </a:ext>
            </a:extLst>
          </p:cNvPr>
          <p:cNvSpPr/>
          <p:nvPr/>
        </p:nvSpPr>
        <p:spPr>
          <a:xfrm>
            <a:off x="5402109" y="3633817"/>
            <a:ext cx="1532617" cy="339231"/>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任意多边形 83">
            <a:extLst>
              <a:ext uri="{FF2B5EF4-FFF2-40B4-BE49-F238E27FC236}">
                <a16:creationId xmlns:a16="http://schemas.microsoft.com/office/drawing/2014/main" id="{274E4A62-BDD0-267E-5C7D-5B52571852C1}"/>
              </a:ext>
            </a:extLst>
          </p:cNvPr>
          <p:cNvSpPr/>
          <p:nvPr/>
        </p:nvSpPr>
        <p:spPr>
          <a:xfrm>
            <a:off x="5414518" y="4447131"/>
            <a:ext cx="1525249" cy="316575"/>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040" name="文本框 1039">
            <a:extLst>
              <a:ext uri="{FF2B5EF4-FFF2-40B4-BE49-F238E27FC236}">
                <a16:creationId xmlns:a16="http://schemas.microsoft.com/office/drawing/2014/main" id="{335FD0EF-6435-1DBF-5AEF-91CACC0331F8}"/>
              </a:ext>
            </a:extLst>
          </p:cNvPr>
          <p:cNvSpPr txBox="1"/>
          <p:nvPr/>
        </p:nvSpPr>
        <p:spPr>
          <a:xfrm>
            <a:off x="6423520" y="4953099"/>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P5</a:t>
            </a:r>
            <a:endParaRPr lang="zh-CN" altLang="en-US" b="1" dirty="0">
              <a:latin typeface="Calibri" panose="020F0502020204030204" pitchFamily="34" charset="0"/>
              <a:cs typeface="Calibri" panose="020F0502020204030204" pitchFamily="34" charset="0"/>
            </a:endParaRPr>
          </a:p>
        </p:txBody>
      </p:sp>
      <p:sp>
        <p:nvSpPr>
          <p:cNvPr id="1041" name="任意多边形 81">
            <a:extLst>
              <a:ext uri="{FF2B5EF4-FFF2-40B4-BE49-F238E27FC236}">
                <a16:creationId xmlns:a16="http://schemas.microsoft.com/office/drawing/2014/main" id="{0A7A9EF9-5958-599E-9326-3B7D60BC97BE}"/>
              </a:ext>
            </a:extLst>
          </p:cNvPr>
          <p:cNvSpPr/>
          <p:nvPr/>
        </p:nvSpPr>
        <p:spPr>
          <a:xfrm>
            <a:off x="5378836" y="4820676"/>
            <a:ext cx="1532617" cy="339231"/>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3" name="矩形 1042">
            <a:extLst>
              <a:ext uri="{FF2B5EF4-FFF2-40B4-BE49-F238E27FC236}">
                <a16:creationId xmlns:a16="http://schemas.microsoft.com/office/drawing/2014/main" id="{1DEA51C9-CF55-4B11-05AA-14D38C5A33C6}"/>
              </a:ext>
            </a:extLst>
          </p:cNvPr>
          <p:cNvSpPr/>
          <p:nvPr/>
        </p:nvSpPr>
        <p:spPr>
          <a:xfrm>
            <a:off x="4904498" y="1954846"/>
            <a:ext cx="478757" cy="361803"/>
          </a:xfrm>
          <a:prstGeom prst="rect">
            <a:avLst/>
          </a:prstGeom>
          <a:solidFill>
            <a:schemeClr val="accent1">
              <a:lumMod val="40000"/>
              <a:lumOff val="6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46" name="矩形 1045">
            <a:extLst>
              <a:ext uri="{FF2B5EF4-FFF2-40B4-BE49-F238E27FC236}">
                <a16:creationId xmlns:a16="http://schemas.microsoft.com/office/drawing/2014/main" id="{46CA8B51-2C80-CCC2-5B4E-122B1E37387E}"/>
              </a:ext>
            </a:extLst>
          </p:cNvPr>
          <p:cNvSpPr/>
          <p:nvPr/>
        </p:nvSpPr>
        <p:spPr>
          <a:xfrm>
            <a:off x="4904498" y="2525461"/>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矩形 1046">
            <a:extLst>
              <a:ext uri="{FF2B5EF4-FFF2-40B4-BE49-F238E27FC236}">
                <a16:creationId xmlns:a16="http://schemas.microsoft.com/office/drawing/2014/main" id="{5AE59982-E9E4-8A1A-EB49-2099185B91F8}"/>
              </a:ext>
            </a:extLst>
          </p:cNvPr>
          <p:cNvSpPr/>
          <p:nvPr/>
        </p:nvSpPr>
        <p:spPr>
          <a:xfrm>
            <a:off x="4904498" y="3153675"/>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矩形 1047">
            <a:extLst>
              <a:ext uri="{FF2B5EF4-FFF2-40B4-BE49-F238E27FC236}">
                <a16:creationId xmlns:a16="http://schemas.microsoft.com/office/drawing/2014/main" id="{FA2DBE0E-20AD-E2F1-EAD2-250059F7060A}"/>
              </a:ext>
            </a:extLst>
          </p:cNvPr>
          <p:cNvSpPr/>
          <p:nvPr/>
        </p:nvSpPr>
        <p:spPr>
          <a:xfrm>
            <a:off x="4904498" y="3686529"/>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矩形 1048">
            <a:extLst>
              <a:ext uri="{FF2B5EF4-FFF2-40B4-BE49-F238E27FC236}">
                <a16:creationId xmlns:a16="http://schemas.microsoft.com/office/drawing/2014/main" id="{F40F804F-AA53-04B9-9C9A-0B80DDA25CAF}"/>
              </a:ext>
            </a:extLst>
          </p:cNvPr>
          <p:cNvSpPr/>
          <p:nvPr/>
        </p:nvSpPr>
        <p:spPr>
          <a:xfrm>
            <a:off x="4904498" y="4315426"/>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 name="矩形 1049">
            <a:extLst>
              <a:ext uri="{FF2B5EF4-FFF2-40B4-BE49-F238E27FC236}">
                <a16:creationId xmlns:a16="http://schemas.microsoft.com/office/drawing/2014/main" id="{C8BA391F-9D3B-6C27-12B3-A2975589FB69}"/>
              </a:ext>
            </a:extLst>
          </p:cNvPr>
          <p:cNvSpPr/>
          <p:nvPr/>
        </p:nvSpPr>
        <p:spPr>
          <a:xfrm>
            <a:off x="4904498" y="4848279"/>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文本框 20">
            <a:extLst>
              <a:ext uri="{FF2B5EF4-FFF2-40B4-BE49-F238E27FC236}">
                <a16:creationId xmlns:a16="http://schemas.microsoft.com/office/drawing/2014/main" id="{E039FD4B-43F6-0186-D42B-549C2D80E62F}"/>
              </a:ext>
            </a:extLst>
          </p:cNvPr>
          <p:cNvSpPr txBox="1"/>
          <p:nvPr/>
        </p:nvSpPr>
        <p:spPr>
          <a:xfrm>
            <a:off x="6928817" y="4981532"/>
            <a:ext cx="3555653" cy="707886"/>
          </a:xfrm>
          <a:prstGeom prst="rect">
            <a:avLst/>
          </a:prstGeom>
          <a:noFill/>
        </p:spPr>
        <p:txBody>
          <a:bodyPr wrap="none" rtlCol="0">
            <a:spAutoFit/>
          </a:bodyPr>
          <a:lstStyle/>
          <a:p>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Will the new flow pass through </a:t>
            </a:r>
          </a:p>
          <a:p>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the congestion root P2</a:t>
            </a:r>
            <a:r>
              <a:rPr lang="zh-CN" altLang="en-US" sz="2000" b="1" dirty="0">
                <a:solidFill>
                  <a:srgbClr val="FF0000"/>
                </a:solidFill>
                <a:latin typeface="Calibri" panose="020F0502020204030204" pitchFamily="34" charset="0"/>
                <a:ea typeface="Calibri" panose="020F0502020204030204" pitchFamily="34" charset="0"/>
                <a:cs typeface="Calibri" panose="020F0502020204030204" pitchFamily="34" charset="0"/>
              </a:rPr>
              <a:t>？</a:t>
            </a:r>
            <a:endParaRPr lang="zh-CN" altLang="en-US" sz="2000" b="1" dirty="0">
              <a:solidFill>
                <a:srgbClr val="FF0000"/>
              </a:solidFill>
              <a:latin typeface="Calibri" panose="020F0502020204030204" pitchFamily="34" charset="0"/>
              <a:cs typeface="Calibri" panose="020F0502020204030204" pitchFamily="34" charset="0"/>
            </a:endParaRPr>
          </a:p>
        </p:txBody>
      </p:sp>
      <p:sp>
        <p:nvSpPr>
          <p:cNvPr id="25" name="椭圆 24">
            <a:extLst>
              <a:ext uri="{FF2B5EF4-FFF2-40B4-BE49-F238E27FC236}">
                <a16:creationId xmlns:a16="http://schemas.microsoft.com/office/drawing/2014/main" id="{4BB8E787-6B0E-FA37-9CDE-9C9F366D8D21}"/>
              </a:ext>
            </a:extLst>
          </p:cNvPr>
          <p:cNvSpPr/>
          <p:nvPr/>
        </p:nvSpPr>
        <p:spPr>
          <a:xfrm rot="5232316">
            <a:off x="6569527" y="2335544"/>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5504253F-CD82-F57E-8D27-C6CD53D3BA0C}"/>
              </a:ext>
            </a:extLst>
          </p:cNvPr>
          <p:cNvSpPr/>
          <p:nvPr/>
        </p:nvSpPr>
        <p:spPr>
          <a:xfrm rot="5232316">
            <a:off x="6570031" y="3481346"/>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9" name="椭圆 28">
            <a:extLst>
              <a:ext uri="{FF2B5EF4-FFF2-40B4-BE49-F238E27FC236}">
                <a16:creationId xmlns:a16="http://schemas.microsoft.com/office/drawing/2014/main" id="{4F478E23-DA3D-47B5-4594-89A629074F95}"/>
              </a:ext>
            </a:extLst>
          </p:cNvPr>
          <p:cNvSpPr/>
          <p:nvPr/>
        </p:nvSpPr>
        <p:spPr>
          <a:xfrm rot="5232316">
            <a:off x="6607114" y="4672175"/>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椭圆 1023">
            <a:extLst>
              <a:ext uri="{FF2B5EF4-FFF2-40B4-BE49-F238E27FC236}">
                <a16:creationId xmlns:a16="http://schemas.microsoft.com/office/drawing/2014/main" id="{7B2FDE2E-E6A4-89D4-9D5A-4F460C1A8A0B}"/>
              </a:ext>
            </a:extLst>
          </p:cNvPr>
          <p:cNvSpPr/>
          <p:nvPr/>
        </p:nvSpPr>
        <p:spPr>
          <a:xfrm rot="5232316">
            <a:off x="5253472" y="2579235"/>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椭圆 1024">
            <a:extLst>
              <a:ext uri="{FF2B5EF4-FFF2-40B4-BE49-F238E27FC236}">
                <a16:creationId xmlns:a16="http://schemas.microsoft.com/office/drawing/2014/main" id="{7E26065C-FEFF-EF1E-8EA4-CE0AE738D22F}"/>
              </a:ext>
            </a:extLst>
          </p:cNvPr>
          <p:cNvSpPr/>
          <p:nvPr/>
        </p:nvSpPr>
        <p:spPr>
          <a:xfrm rot="5232316">
            <a:off x="5253471" y="3207353"/>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椭圆 1025">
            <a:extLst>
              <a:ext uri="{FF2B5EF4-FFF2-40B4-BE49-F238E27FC236}">
                <a16:creationId xmlns:a16="http://schemas.microsoft.com/office/drawing/2014/main" id="{D5BCE761-604F-B48F-3276-2BE0763745C7}"/>
              </a:ext>
            </a:extLst>
          </p:cNvPr>
          <p:cNvSpPr/>
          <p:nvPr/>
        </p:nvSpPr>
        <p:spPr>
          <a:xfrm rot="5232316">
            <a:off x="5253471" y="3753031"/>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6" name="椭圆 1055">
            <a:extLst>
              <a:ext uri="{FF2B5EF4-FFF2-40B4-BE49-F238E27FC236}">
                <a16:creationId xmlns:a16="http://schemas.microsoft.com/office/drawing/2014/main" id="{05C3356E-45EE-BA87-DDC2-2FBA05230E5A}"/>
              </a:ext>
            </a:extLst>
          </p:cNvPr>
          <p:cNvSpPr/>
          <p:nvPr/>
        </p:nvSpPr>
        <p:spPr>
          <a:xfrm rot="5232316">
            <a:off x="5253472" y="4386700"/>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57" name="椭圆 1056">
            <a:extLst>
              <a:ext uri="{FF2B5EF4-FFF2-40B4-BE49-F238E27FC236}">
                <a16:creationId xmlns:a16="http://schemas.microsoft.com/office/drawing/2014/main" id="{6B07FFAF-D62F-E134-4C3B-D40B724A6ABF}"/>
              </a:ext>
            </a:extLst>
          </p:cNvPr>
          <p:cNvSpPr/>
          <p:nvPr/>
        </p:nvSpPr>
        <p:spPr>
          <a:xfrm rot="5232316">
            <a:off x="5253472" y="4910724"/>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文本框 3">
            <a:extLst>
              <a:ext uri="{FF2B5EF4-FFF2-40B4-BE49-F238E27FC236}">
                <a16:creationId xmlns:a16="http://schemas.microsoft.com/office/drawing/2014/main" id="{E2F1CB2B-DFB0-2FBF-B543-4E9C1820380E}"/>
              </a:ext>
            </a:extLst>
          </p:cNvPr>
          <p:cNvSpPr txBox="1"/>
          <p:nvPr/>
        </p:nvSpPr>
        <p:spPr>
          <a:xfrm>
            <a:off x="5248333" y="1556861"/>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P6</a:t>
            </a:r>
            <a:endParaRPr lang="zh-CN" altLang="en-US" b="1" dirty="0">
              <a:latin typeface="Calibri" panose="020F0502020204030204" pitchFamily="34" charset="0"/>
              <a:cs typeface="Calibri" panose="020F0502020204030204" pitchFamily="34" charset="0"/>
            </a:endParaRPr>
          </a:p>
        </p:txBody>
      </p:sp>
      <p:grpSp>
        <p:nvGrpSpPr>
          <p:cNvPr id="10" name="组合 9">
            <a:extLst>
              <a:ext uri="{FF2B5EF4-FFF2-40B4-BE49-F238E27FC236}">
                <a16:creationId xmlns:a16="http://schemas.microsoft.com/office/drawing/2014/main" id="{8AD8170D-9D29-A421-7DFF-28CC786F6182}"/>
              </a:ext>
            </a:extLst>
          </p:cNvPr>
          <p:cNvGrpSpPr/>
          <p:nvPr/>
        </p:nvGrpSpPr>
        <p:grpSpPr>
          <a:xfrm>
            <a:off x="4904498" y="4784315"/>
            <a:ext cx="2013700" cy="1334512"/>
            <a:chOff x="4904498" y="4784315"/>
            <a:chExt cx="2013700" cy="1334512"/>
          </a:xfrm>
        </p:grpSpPr>
        <p:grpSp>
          <p:nvGrpSpPr>
            <p:cNvPr id="9" name="组合 8">
              <a:extLst>
                <a:ext uri="{FF2B5EF4-FFF2-40B4-BE49-F238E27FC236}">
                  <a16:creationId xmlns:a16="http://schemas.microsoft.com/office/drawing/2014/main" id="{93A244E1-4128-4A26-A872-B0304AC997C7}"/>
                </a:ext>
              </a:extLst>
            </p:cNvPr>
            <p:cNvGrpSpPr/>
            <p:nvPr/>
          </p:nvGrpSpPr>
          <p:grpSpPr>
            <a:xfrm>
              <a:off x="4904498" y="4784315"/>
              <a:ext cx="2013700" cy="936280"/>
              <a:chOff x="4904498" y="4784315"/>
              <a:chExt cx="2013700" cy="936280"/>
            </a:xfrm>
          </p:grpSpPr>
          <p:cxnSp>
            <p:nvCxnSpPr>
              <p:cNvPr id="14" name="直接连接符 13">
                <a:extLst>
                  <a:ext uri="{FF2B5EF4-FFF2-40B4-BE49-F238E27FC236}">
                    <a16:creationId xmlns:a16="http://schemas.microsoft.com/office/drawing/2014/main" id="{FC3A1034-9C21-A9FA-42F1-F97735006087}"/>
                  </a:ext>
                </a:extLst>
              </p:cNvPr>
              <p:cNvCxnSpPr>
                <a:cxnSpLocks/>
                <a:stCxn id="37" idx="1"/>
                <a:endCxn id="11" idx="3"/>
              </p:cNvCxnSpPr>
              <p:nvPr/>
            </p:nvCxnSpPr>
            <p:spPr>
              <a:xfrm flipH="1">
                <a:off x="5383255" y="4784315"/>
                <a:ext cx="815920" cy="755969"/>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1" name="矩形 10">
                <a:extLst>
                  <a:ext uri="{FF2B5EF4-FFF2-40B4-BE49-F238E27FC236}">
                    <a16:creationId xmlns:a16="http://schemas.microsoft.com/office/drawing/2014/main" id="{B45ED1A8-C242-C05B-0F5E-C7364C4C789B}"/>
                  </a:ext>
                </a:extLst>
              </p:cNvPr>
              <p:cNvSpPr/>
              <p:nvPr/>
            </p:nvSpPr>
            <p:spPr>
              <a:xfrm>
                <a:off x="4904498" y="5359972"/>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任意多边形 81">
                <a:extLst>
                  <a:ext uri="{FF2B5EF4-FFF2-40B4-BE49-F238E27FC236}">
                    <a16:creationId xmlns:a16="http://schemas.microsoft.com/office/drawing/2014/main" id="{3280E48B-3929-045A-9018-8D947CFD589D}"/>
                  </a:ext>
                </a:extLst>
              </p:cNvPr>
              <p:cNvSpPr/>
              <p:nvPr/>
            </p:nvSpPr>
            <p:spPr>
              <a:xfrm rot="21205499">
                <a:off x="5346659" y="4942098"/>
                <a:ext cx="1571539" cy="568221"/>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grpSp>
        <p:sp>
          <p:nvSpPr>
            <p:cNvPr id="7" name="文本框 6">
              <a:extLst>
                <a:ext uri="{FF2B5EF4-FFF2-40B4-BE49-F238E27FC236}">
                  <a16:creationId xmlns:a16="http://schemas.microsoft.com/office/drawing/2014/main" id="{64AD993E-66FD-1CB3-7C58-5E5872327210}"/>
                </a:ext>
              </a:extLst>
            </p:cNvPr>
            <p:cNvSpPr txBox="1"/>
            <p:nvPr/>
          </p:nvSpPr>
          <p:spPr>
            <a:xfrm>
              <a:off x="5143876" y="5749495"/>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P7</a:t>
              </a:r>
              <a:endParaRPr lang="zh-CN" altLang="en-US"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2176291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ED9BB9-6465-F59A-391B-3E3B7268A999}"/>
            </a:ext>
          </a:extLst>
        </p:cNvPr>
        <p:cNvGrpSpPr/>
        <p:nvPr/>
      </p:nvGrpSpPr>
      <p:grpSpPr>
        <a:xfrm>
          <a:off x="0" y="0"/>
          <a:ext cx="0" cy="0"/>
          <a:chOff x="0" y="0"/>
          <a:chExt cx="0" cy="0"/>
        </a:xfrm>
      </p:grpSpPr>
      <p:sp>
        <p:nvSpPr>
          <p:cNvPr id="37" name="矩形 36">
            <a:extLst>
              <a:ext uri="{FF2B5EF4-FFF2-40B4-BE49-F238E27FC236}">
                <a16:creationId xmlns:a16="http://schemas.microsoft.com/office/drawing/2014/main" id="{4024FF7D-4437-EF79-AD14-C8DC303EA03D}"/>
              </a:ext>
            </a:extLst>
          </p:cNvPr>
          <p:cNvSpPr/>
          <p:nvPr/>
        </p:nvSpPr>
        <p:spPr>
          <a:xfrm>
            <a:off x="6199175" y="4563405"/>
            <a:ext cx="540000" cy="441820"/>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椭圆 1041">
            <a:extLst>
              <a:ext uri="{FF2B5EF4-FFF2-40B4-BE49-F238E27FC236}">
                <a16:creationId xmlns:a16="http://schemas.microsoft.com/office/drawing/2014/main" id="{4E115BE4-5B28-F68C-824B-1B86DB900D16}"/>
              </a:ext>
            </a:extLst>
          </p:cNvPr>
          <p:cNvSpPr/>
          <p:nvPr/>
        </p:nvSpPr>
        <p:spPr>
          <a:xfrm rot="5232316">
            <a:off x="6607114" y="4672175"/>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79" name="组合 1078">
            <a:extLst>
              <a:ext uri="{FF2B5EF4-FFF2-40B4-BE49-F238E27FC236}">
                <a16:creationId xmlns:a16="http://schemas.microsoft.com/office/drawing/2014/main" id="{ACF151D2-D54C-81EF-7302-E8B7CD010766}"/>
              </a:ext>
            </a:extLst>
          </p:cNvPr>
          <p:cNvGrpSpPr/>
          <p:nvPr/>
        </p:nvGrpSpPr>
        <p:grpSpPr>
          <a:xfrm>
            <a:off x="6199175" y="4563405"/>
            <a:ext cx="643275" cy="441820"/>
            <a:chOff x="6199175" y="4563405"/>
            <a:chExt cx="643275" cy="441820"/>
          </a:xfrm>
        </p:grpSpPr>
        <p:sp>
          <p:nvSpPr>
            <p:cNvPr id="1044" name="矩形 1043">
              <a:extLst>
                <a:ext uri="{FF2B5EF4-FFF2-40B4-BE49-F238E27FC236}">
                  <a16:creationId xmlns:a16="http://schemas.microsoft.com/office/drawing/2014/main" id="{1043B2B1-FBE0-E92C-B742-98B336F8308A}"/>
                </a:ext>
              </a:extLst>
            </p:cNvPr>
            <p:cNvSpPr/>
            <p:nvPr/>
          </p:nvSpPr>
          <p:spPr>
            <a:xfrm>
              <a:off x="6199175" y="4563405"/>
              <a:ext cx="540000" cy="441820"/>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5" name="椭圆 1044">
              <a:extLst>
                <a:ext uri="{FF2B5EF4-FFF2-40B4-BE49-F238E27FC236}">
                  <a16:creationId xmlns:a16="http://schemas.microsoft.com/office/drawing/2014/main" id="{57233965-99A1-816D-07A6-36038C1D69F3}"/>
                </a:ext>
              </a:extLst>
            </p:cNvPr>
            <p:cNvSpPr/>
            <p:nvPr/>
          </p:nvSpPr>
          <p:spPr>
            <a:xfrm rot="5400000">
              <a:off x="6616174" y="4661900"/>
              <a:ext cx="226276" cy="226276"/>
            </a:xfrm>
            <a:prstGeom prst="ellipse">
              <a:avLst/>
            </a:prstGeom>
            <a:pattFill prst="dkVert">
              <a:fgClr>
                <a:srgbClr val="AD5E00"/>
              </a:fgClr>
              <a:bgClr>
                <a:schemeClr val="accent6">
                  <a:lumMod val="60000"/>
                  <a:lumOff val="40000"/>
                </a:schemeClr>
              </a:bgClr>
            </a:patt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灯片编号占位符 2">
            <a:extLst>
              <a:ext uri="{FF2B5EF4-FFF2-40B4-BE49-F238E27FC236}">
                <a16:creationId xmlns:a16="http://schemas.microsoft.com/office/drawing/2014/main" id="{0CAD8E38-1017-1FF2-247C-7F63E7351D9B}"/>
              </a:ext>
            </a:extLst>
          </p:cNvPr>
          <p:cNvSpPr>
            <a:spLocks noGrp="1"/>
          </p:cNvSpPr>
          <p:nvPr>
            <p:ph type="sldNum" sz="quarter" idx="12"/>
          </p:nvPr>
        </p:nvSpPr>
        <p:spPr/>
        <p:txBody>
          <a:bodyPr/>
          <a:lstStyle/>
          <a:p>
            <a:fld id="{49AE70B2-8BF9-45C0-BB95-33D1B9D3A854}" type="slidenum">
              <a:rPr lang="zh-CN" altLang="en-US" smtClean="0"/>
              <a:t>27</a:t>
            </a:fld>
            <a:endParaRPr lang="zh-CN" altLang="en-US" dirty="0"/>
          </a:p>
        </p:txBody>
      </p:sp>
      <p:sp>
        <p:nvSpPr>
          <p:cNvPr id="5" name="标题 4">
            <a:extLst>
              <a:ext uri="{FF2B5EF4-FFF2-40B4-BE49-F238E27FC236}">
                <a16:creationId xmlns:a16="http://schemas.microsoft.com/office/drawing/2014/main" id="{F3352761-5DBC-521D-320F-1543B4E6CDEF}"/>
              </a:ext>
            </a:extLst>
          </p:cNvPr>
          <p:cNvSpPr>
            <a:spLocks noGrp="1"/>
          </p:cNvSpPr>
          <p:nvPr>
            <p:ph type="title"/>
          </p:nvPr>
        </p:nvSpPr>
        <p:spPr/>
        <p:txBody>
          <a:bodyPr>
            <a:normAutofit/>
          </a:bodyPr>
          <a:lstStyle/>
          <a:p>
            <a:r>
              <a:rPr lang="en-US" altLang="zh-CN" dirty="0">
                <a:solidFill>
                  <a:srgbClr val="000000"/>
                </a:solidFill>
                <a:cs typeface="Arial" panose="020B0604020202020204"/>
              </a:rPr>
              <a:t>Challenge 3: Handle Tree-tangling Scenarios</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sp>
        <p:nvSpPr>
          <p:cNvPr id="63" name="圆角矩形 125">
            <a:extLst>
              <a:ext uri="{FF2B5EF4-FFF2-40B4-BE49-F238E27FC236}">
                <a16:creationId xmlns:a16="http://schemas.microsoft.com/office/drawing/2014/main" id="{AABF4609-21E7-DAC9-08A2-17454DAFA012}"/>
              </a:ext>
            </a:extLst>
          </p:cNvPr>
          <p:cNvSpPr/>
          <p:nvPr/>
        </p:nvSpPr>
        <p:spPr>
          <a:xfrm>
            <a:off x="2066733" y="1954846"/>
            <a:ext cx="1684623" cy="2759549"/>
          </a:xfrm>
          <a:prstGeom prst="roundRect">
            <a:avLst/>
          </a:prstGeom>
          <a:solidFill>
            <a:schemeClr val="bg1">
              <a:lumMod val="95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7" name="组合 1026">
            <a:extLst>
              <a:ext uri="{FF2B5EF4-FFF2-40B4-BE49-F238E27FC236}">
                <a16:creationId xmlns:a16="http://schemas.microsoft.com/office/drawing/2014/main" id="{21E4D136-D23A-8F21-B8FA-879AEA94F462}"/>
              </a:ext>
            </a:extLst>
          </p:cNvPr>
          <p:cNvGrpSpPr/>
          <p:nvPr/>
        </p:nvGrpSpPr>
        <p:grpSpPr>
          <a:xfrm>
            <a:off x="2227230" y="3130722"/>
            <a:ext cx="1448358" cy="432000"/>
            <a:chOff x="1602278" y="506840"/>
            <a:chExt cx="1448358" cy="432000"/>
          </a:xfrm>
        </p:grpSpPr>
        <p:sp>
          <p:nvSpPr>
            <p:cNvPr id="1038" name="椭圆 1037">
              <a:extLst>
                <a:ext uri="{FF2B5EF4-FFF2-40B4-BE49-F238E27FC236}">
                  <a16:creationId xmlns:a16="http://schemas.microsoft.com/office/drawing/2014/main" id="{350393B8-FA02-4D50-B102-5FA9258F2E59}"/>
                </a:ext>
              </a:extLst>
            </p:cNvPr>
            <p:cNvSpPr/>
            <p:nvPr/>
          </p:nvSpPr>
          <p:spPr>
            <a:xfrm rot="5400000">
              <a:off x="1602278" y="506840"/>
              <a:ext cx="432000" cy="43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文本框 1038">
              <a:extLst>
                <a:ext uri="{FF2B5EF4-FFF2-40B4-BE49-F238E27FC236}">
                  <a16:creationId xmlns:a16="http://schemas.microsoft.com/office/drawing/2014/main" id="{A1DE3CF0-DDDE-39FF-4AD6-06D2A1831ACE}"/>
                </a:ext>
              </a:extLst>
            </p:cNvPr>
            <p:cNvSpPr txBox="1"/>
            <p:nvPr/>
          </p:nvSpPr>
          <p:spPr>
            <a:xfrm>
              <a:off x="1747606" y="529787"/>
              <a:ext cx="1303030"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Root</a:t>
              </a:r>
              <a:endParaRPr lang="zh-CN" altLang="en-US" sz="1600" b="1" dirty="0">
                <a:latin typeface="Calibri" panose="020F0502020204030204" pitchFamily="34" charset="0"/>
                <a:cs typeface="Calibri" panose="020F0502020204030204" pitchFamily="34" charset="0"/>
              </a:endParaRPr>
            </a:p>
          </p:txBody>
        </p:sp>
      </p:grpSp>
      <p:sp>
        <p:nvSpPr>
          <p:cNvPr id="1028" name="文本框 1027">
            <a:extLst>
              <a:ext uri="{FF2B5EF4-FFF2-40B4-BE49-F238E27FC236}">
                <a16:creationId xmlns:a16="http://schemas.microsoft.com/office/drawing/2014/main" id="{61D2AF61-FAEA-4DB7-2593-C3C0B2724D06}"/>
              </a:ext>
            </a:extLst>
          </p:cNvPr>
          <p:cNvSpPr txBox="1"/>
          <p:nvPr/>
        </p:nvSpPr>
        <p:spPr>
          <a:xfrm>
            <a:off x="2372558" y="3702802"/>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Hotspot</a:t>
            </a:r>
            <a:endParaRPr lang="zh-CN" altLang="en-US" b="1" dirty="0">
              <a:latin typeface="Calibri" panose="020F0502020204030204" pitchFamily="34" charset="0"/>
              <a:cs typeface="Calibri" panose="020F0502020204030204" pitchFamily="34" charset="0"/>
            </a:endParaRPr>
          </a:p>
        </p:txBody>
      </p:sp>
      <p:sp>
        <p:nvSpPr>
          <p:cNvPr id="1029" name="文本框 1028">
            <a:extLst>
              <a:ext uri="{FF2B5EF4-FFF2-40B4-BE49-F238E27FC236}">
                <a16:creationId xmlns:a16="http://schemas.microsoft.com/office/drawing/2014/main" id="{C623688F-A398-EEAF-A531-C35136609671}"/>
              </a:ext>
            </a:extLst>
          </p:cNvPr>
          <p:cNvSpPr txBox="1"/>
          <p:nvPr/>
        </p:nvSpPr>
        <p:spPr>
          <a:xfrm>
            <a:off x="2275514" y="4238182"/>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Leaf</a:t>
            </a:r>
            <a:endParaRPr lang="zh-CN" altLang="en-US" b="1" dirty="0">
              <a:latin typeface="Calibri" panose="020F0502020204030204" pitchFamily="34" charset="0"/>
              <a:cs typeface="Calibri" panose="020F0502020204030204" pitchFamily="34" charset="0"/>
            </a:endParaRPr>
          </a:p>
        </p:txBody>
      </p:sp>
      <p:sp>
        <p:nvSpPr>
          <p:cNvPr id="1030" name="椭圆 1029">
            <a:extLst>
              <a:ext uri="{FF2B5EF4-FFF2-40B4-BE49-F238E27FC236}">
                <a16:creationId xmlns:a16="http://schemas.microsoft.com/office/drawing/2014/main" id="{32168B86-1977-7EB9-DDA4-DFE4ACD76790}"/>
              </a:ext>
            </a:extLst>
          </p:cNvPr>
          <p:cNvSpPr/>
          <p:nvPr/>
        </p:nvSpPr>
        <p:spPr>
          <a:xfrm rot="5400000">
            <a:off x="2226192" y="4181436"/>
            <a:ext cx="432000" cy="432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椭圆 1030">
            <a:extLst>
              <a:ext uri="{FF2B5EF4-FFF2-40B4-BE49-F238E27FC236}">
                <a16:creationId xmlns:a16="http://schemas.microsoft.com/office/drawing/2014/main" id="{7B0F297F-C6E9-2BD2-9CE5-FA878861C5FA}"/>
              </a:ext>
            </a:extLst>
          </p:cNvPr>
          <p:cNvSpPr/>
          <p:nvPr/>
        </p:nvSpPr>
        <p:spPr>
          <a:xfrm rot="5232316">
            <a:off x="2237505" y="3651210"/>
            <a:ext cx="432000" cy="432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2" name="组合 1031">
            <a:extLst>
              <a:ext uri="{FF2B5EF4-FFF2-40B4-BE49-F238E27FC236}">
                <a16:creationId xmlns:a16="http://schemas.microsoft.com/office/drawing/2014/main" id="{B2A22703-A6C5-8B59-4A54-943F9ED5F88C}"/>
              </a:ext>
            </a:extLst>
          </p:cNvPr>
          <p:cNvGrpSpPr/>
          <p:nvPr/>
        </p:nvGrpSpPr>
        <p:grpSpPr>
          <a:xfrm>
            <a:off x="2163315" y="2089329"/>
            <a:ext cx="1610930" cy="405388"/>
            <a:chOff x="1172916" y="800385"/>
            <a:chExt cx="1610930" cy="405388"/>
          </a:xfrm>
        </p:grpSpPr>
        <p:sp>
          <p:nvSpPr>
            <p:cNvPr id="1036" name="文本框 1035">
              <a:extLst>
                <a:ext uri="{FF2B5EF4-FFF2-40B4-BE49-F238E27FC236}">
                  <a16:creationId xmlns:a16="http://schemas.microsoft.com/office/drawing/2014/main" id="{BD09A06D-A863-8EFF-CC69-1028517E3A73}"/>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chemeClr val="accent1">
                      <a:lumMod val="75000"/>
                    </a:schemeClr>
                  </a:solidFill>
                  <a:latin typeface="Calibri" panose="020F0502020204030204" pitchFamily="34" charset="0"/>
                  <a:cs typeface="Calibri" panose="020F0502020204030204" pitchFamily="34" charset="0"/>
                </a:rPr>
                <a:t>Vulnerable flows</a:t>
              </a:r>
              <a:endParaRPr lang="zh-CN" altLang="en-US" sz="1600" b="1" dirty="0">
                <a:solidFill>
                  <a:schemeClr val="accent1">
                    <a:lumMod val="75000"/>
                  </a:schemeClr>
                </a:solidFill>
                <a:latin typeface="Calibri" panose="020F0502020204030204" pitchFamily="34" charset="0"/>
                <a:cs typeface="Calibri" panose="020F0502020204030204" pitchFamily="34" charset="0"/>
              </a:endParaRPr>
            </a:p>
          </p:txBody>
        </p:sp>
        <p:cxnSp>
          <p:nvCxnSpPr>
            <p:cNvPr id="1037" name="直接箭头连接符 1036">
              <a:extLst>
                <a:ext uri="{FF2B5EF4-FFF2-40B4-BE49-F238E27FC236}">
                  <a16:creationId xmlns:a16="http://schemas.microsoft.com/office/drawing/2014/main" id="{000FBB59-9DE5-DC48-54F1-5067E5F7DE06}"/>
                </a:ext>
              </a:extLst>
            </p:cNvPr>
            <p:cNvCxnSpPr/>
            <p:nvPr/>
          </p:nvCxnSpPr>
          <p:spPr>
            <a:xfrm>
              <a:off x="1285115" y="1205773"/>
              <a:ext cx="1299152" cy="0"/>
            </a:xfrm>
            <a:prstGeom prst="straightConnector1">
              <a:avLst/>
            </a:prstGeom>
            <a:noFill/>
            <a:ln w="2540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1033" name="组合 1032">
            <a:extLst>
              <a:ext uri="{FF2B5EF4-FFF2-40B4-BE49-F238E27FC236}">
                <a16:creationId xmlns:a16="http://schemas.microsoft.com/office/drawing/2014/main" id="{91CC8B7D-7DE4-50C4-0732-8BBA1D08C92E}"/>
              </a:ext>
            </a:extLst>
          </p:cNvPr>
          <p:cNvGrpSpPr/>
          <p:nvPr/>
        </p:nvGrpSpPr>
        <p:grpSpPr>
          <a:xfrm>
            <a:off x="2156336" y="2523667"/>
            <a:ext cx="1610930" cy="405815"/>
            <a:chOff x="1172916" y="800385"/>
            <a:chExt cx="1610930" cy="405815"/>
          </a:xfrm>
        </p:grpSpPr>
        <p:sp>
          <p:nvSpPr>
            <p:cNvPr id="1034" name="文本框 1033">
              <a:extLst>
                <a:ext uri="{FF2B5EF4-FFF2-40B4-BE49-F238E27FC236}">
                  <a16:creationId xmlns:a16="http://schemas.microsoft.com/office/drawing/2014/main" id="{BB73A7B3-4D4B-8611-68AF-CF72DF6A8F0E}"/>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rgbClr val="E8774A"/>
                  </a:solidFill>
                  <a:latin typeface="Calibri" panose="020F0502020204030204" pitchFamily="34" charset="0"/>
                  <a:cs typeface="Calibri" panose="020F0502020204030204" pitchFamily="34" charset="0"/>
                </a:rPr>
                <a:t>Congested flows</a:t>
              </a:r>
              <a:endParaRPr lang="zh-CN" altLang="en-US" sz="1600" b="1" dirty="0">
                <a:solidFill>
                  <a:srgbClr val="E8774A"/>
                </a:solidFill>
                <a:latin typeface="Calibri" panose="020F0502020204030204" pitchFamily="34" charset="0"/>
                <a:cs typeface="Calibri" panose="020F0502020204030204" pitchFamily="34" charset="0"/>
              </a:endParaRPr>
            </a:p>
          </p:txBody>
        </p:sp>
        <p:cxnSp>
          <p:nvCxnSpPr>
            <p:cNvPr id="1035" name="直接箭头连接符 1034">
              <a:extLst>
                <a:ext uri="{FF2B5EF4-FFF2-40B4-BE49-F238E27FC236}">
                  <a16:creationId xmlns:a16="http://schemas.microsoft.com/office/drawing/2014/main" id="{356CA04F-BC33-72F7-5851-927A6E82CD66}"/>
                </a:ext>
              </a:extLst>
            </p:cNvPr>
            <p:cNvCxnSpPr/>
            <p:nvPr/>
          </p:nvCxnSpPr>
          <p:spPr>
            <a:xfrm>
              <a:off x="1270571" y="1206200"/>
              <a:ext cx="1299152" cy="0"/>
            </a:xfrm>
            <a:prstGeom prst="straightConnector1">
              <a:avLst/>
            </a:prstGeom>
            <a:noFill/>
            <a:ln w="25400">
              <a:solidFill>
                <a:srgbClr val="E8774A"/>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cxnSp>
      </p:grpSp>
      <p:cxnSp>
        <p:nvCxnSpPr>
          <p:cNvPr id="2" name="直接连接符 1">
            <a:extLst>
              <a:ext uri="{FF2B5EF4-FFF2-40B4-BE49-F238E27FC236}">
                <a16:creationId xmlns:a16="http://schemas.microsoft.com/office/drawing/2014/main" id="{4BDF0D38-ABF2-8048-BF0F-5C40CE7764EC}"/>
              </a:ext>
            </a:extLst>
          </p:cNvPr>
          <p:cNvCxnSpPr/>
          <p:nvPr/>
        </p:nvCxnSpPr>
        <p:spPr>
          <a:xfrm flipH="1" flipV="1">
            <a:off x="6730293" y="2416049"/>
            <a:ext cx="1183929" cy="1184783"/>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EAB98717-43F4-6790-C4FD-1C27E79925E3}"/>
              </a:ext>
            </a:extLst>
          </p:cNvPr>
          <p:cNvCxnSpPr>
            <a:cxnSpLocks/>
          </p:cNvCxnSpPr>
          <p:nvPr/>
        </p:nvCxnSpPr>
        <p:spPr>
          <a:xfrm>
            <a:off x="6716590" y="3596861"/>
            <a:ext cx="1197632" cy="3971"/>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26BB3FF8-C33F-6B61-C984-4E8C63A86094}"/>
              </a:ext>
            </a:extLst>
          </p:cNvPr>
          <p:cNvCxnSpPr/>
          <p:nvPr/>
        </p:nvCxnSpPr>
        <p:spPr>
          <a:xfrm flipV="1">
            <a:off x="6730293" y="3600832"/>
            <a:ext cx="1183929" cy="1175373"/>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2214AACC-BBDB-A17E-5A2C-D6FF7252E045}"/>
              </a:ext>
            </a:extLst>
          </p:cNvPr>
          <p:cNvCxnSpPr>
            <a:cxnSpLocks/>
          </p:cNvCxnSpPr>
          <p:nvPr/>
        </p:nvCxnSpPr>
        <p:spPr>
          <a:xfrm flipH="1" flipV="1">
            <a:off x="5364455" y="2145498"/>
            <a:ext cx="825838" cy="27055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CB3C5485-1C78-4B5A-5433-57E501E8752A}"/>
              </a:ext>
            </a:extLst>
          </p:cNvPr>
          <p:cNvCxnSpPr/>
          <p:nvPr/>
        </p:nvCxnSpPr>
        <p:spPr>
          <a:xfrm flipH="1">
            <a:off x="5361472" y="2416050"/>
            <a:ext cx="828821" cy="29240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6605D671-367C-AE93-1BF4-0177896458C1}"/>
              </a:ext>
            </a:extLst>
          </p:cNvPr>
          <p:cNvCxnSpPr>
            <a:cxnSpLocks/>
          </p:cNvCxnSpPr>
          <p:nvPr/>
        </p:nvCxnSpPr>
        <p:spPr>
          <a:xfrm flipH="1" flipV="1">
            <a:off x="5350752" y="3326311"/>
            <a:ext cx="825838" cy="27055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95514184-9BB1-9F64-4D4F-E552F157A04B}"/>
              </a:ext>
            </a:extLst>
          </p:cNvPr>
          <p:cNvCxnSpPr>
            <a:cxnSpLocks/>
          </p:cNvCxnSpPr>
          <p:nvPr/>
        </p:nvCxnSpPr>
        <p:spPr>
          <a:xfrm flipH="1">
            <a:off x="5347769" y="3596863"/>
            <a:ext cx="828821" cy="29240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0F2E54AA-3CE9-D2ED-7D81-9B466D41FCDC}"/>
              </a:ext>
            </a:extLst>
          </p:cNvPr>
          <p:cNvCxnSpPr>
            <a:cxnSpLocks/>
          </p:cNvCxnSpPr>
          <p:nvPr/>
        </p:nvCxnSpPr>
        <p:spPr>
          <a:xfrm flipH="1" flipV="1">
            <a:off x="5364455" y="4526285"/>
            <a:ext cx="825838" cy="24992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D7D65C60-CD7C-77C5-C87B-EF565E25AB90}"/>
              </a:ext>
            </a:extLst>
          </p:cNvPr>
          <p:cNvSpPr/>
          <p:nvPr/>
        </p:nvSpPr>
        <p:spPr>
          <a:xfrm>
            <a:off x="7927924" y="3386629"/>
            <a:ext cx="540000" cy="701968"/>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290B93CB-EC5E-A6F3-B184-2EAB071657BD}"/>
              </a:ext>
            </a:extLst>
          </p:cNvPr>
          <p:cNvSpPr/>
          <p:nvPr/>
        </p:nvSpPr>
        <p:spPr>
          <a:xfrm rot="5232316">
            <a:off x="8371134" y="3401717"/>
            <a:ext cx="162443" cy="18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317B8AED-384C-86AA-F9C9-62A099FC1C57}"/>
              </a:ext>
            </a:extLst>
          </p:cNvPr>
          <p:cNvSpPr/>
          <p:nvPr/>
        </p:nvSpPr>
        <p:spPr>
          <a:xfrm>
            <a:off x="6173614" y="2204077"/>
            <a:ext cx="540000" cy="406107"/>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A688"/>
              </a:solidFill>
            </a:endParaRPr>
          </a:p>
        </p:txBody>
      </p:sp>
      <p:sp>
        <p:nvSpPr>
          <p:cNvPr id="36" name="矩形 35">
            <a:extLst>
              <a:ext uri="{FF2B5EF4-FFF2-40B4-BE49-F238E27FC236}">
                <a16:creationId xmlns:a16="http://schemas.microsoft.com/office/drawing/2014/main" id="{CBD0015B-3CE9-EAA2-A355-A9B7B7CBC4DA}"/>
              </a:ext>
            </a:extLst>
          </p:cNvPr>
          <p:cNvSpPr/>
          <p:nvPr/>
        </p:nvSpPr>
        <p:spPr>
          <a:xfrm>
            <a:off x="6173167" y="3407740"/>
            <a:ext cx="540000" cy="406107"/>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A688"/>
              </a:solidFill>
            </a:endParaRPr>
          </a:p>
        </p:txBody>
      </p:sp>
      <p:sp>
        <p:nvSpPr>
          <p:cNvPr id="40" name="任意多边形 11">
            <a:extLst>
              <a:ext uri="{FF2B5EF4-FFF2-40B4-BE49-F238E27FC236}">
                <a16:creationId xmlns:a16="http://schemas.microsoft.com/office/drawing/2014/main" id="{245FE333-7207-6D0F-A692-D04008D43784}"/>
              </a:ext>
            </a:extLst>
          </p:cNvPr>
          <p:cNvSpPr/>
          <p:nvPr/>
        </p:nvSpPr>
        <p:spPr>
          <a:xfrm>
            <a:off x="7074321" y="2564775"/>
            <a:ext cx="1745830" cy="938094"/>
          </a:xfrm>
          <a:custGeom>
            <a:avLst/>
            <a:gdLst>
              <a:gd name="connsiteX0" fmla="*/ 0 w 1743075"/>
              <a:gd name="connsiteY0" fmla="*/ 0 h 1081616"/>
              <a:gd name="connsiteX1" fmla="*/ 809625 w 1743075"/>
              <a:gd name="connsiteY1" fmla="*/ 933450 h 1081616"/>
              <a:gd name="connsiteX2" fmla="*/ 1743075 w 1743075"/>
              <a:gd name="connsiteY2" fmla="*/ 1066800 h 1081616"/>
            </a:gdLst>
            <a:ahLst/>
            <a:cxnLst>
              <a:cxn ang="0">
                <a:pos x="connsiteX0" y="connsiteY0"/>
              </a:cxn>
              <a:cxn ang="0">
                <a:pos x="connsiteX1" y="connsiteY1"/>
              </a:cxn>
              <a:cxn ang="0">
                <a:pos x="connsiteX2" y="connsiteY2"/>
              </a:cxn>
            </a:cxnLst>
            <a:rect l="l" t="t" r="r" b="b"/>
            <a:pathLst>
              <a:path w="1743075" h="1081616">
                <a:moveTo>
                  <a:pt x="0" y="0"/>
                </a:moveTo>
                <a:cubicBezTo>
                  <a:pt x="259556" y="377825"/>
                  <a:pt x="519113" y="755650"/>
                  <a:pt x="809625" y="933450"/>
                </a:cubicBezTo>
                <a:cubicBezTo>
                  <a:pt x="1100137" y="1111250"/>
                  <a:pt x="1421606" y="1089025"/>
                  <a:pt x="1743075" y="1066800"/>
                </a:cubicBezTo>
              </a:path>
            </a:pathLst>
          </a:cu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12">
            <a:extLst>
              <a:ext uri="{FF2B5EF4-FFF2-40B4-BE49-F238E27FC236}">
                <a16:creationId xmlns:a16="http://schemas.microsoft.com/office/drawing/2014/main" id="{1FE6D106-8610-3A37-7C29-5BABA8657425}"/>
              </a:ext>
            </a:extLst>
          </p:cNvPr>
          <p:cNvSpPr/>
          <p:nvPr/>
        </p:nvSpPr>
        <p:spPr>
          <a:xfrm>
            <a:off x="6962130" y="2759665"/>
            <a:ext cx="1858020" cy="891629"/>
          </a:xfrm>
          <a:custGeom>
            <a:avLst/>
            <a:gdLst>
              <a:gd name="connsiteX0" fmla="*/ 0 w 1971675"/>
              <a:gd name="connsiteY0" fmla="*/ 0 h 1184445"/>
              <a:gd name="connsiteX1" fmla="*/ 933450 w 1971675"/>
              <a:gd name="connsiteY1" fmla="*/ 1038225 h 1184445"/>
              <a:gd name="connsiteX2" fmla="*/ 1971675 w 1971675"/>
              <a:gd name="connsiteY2" fmla="*/ 1152525 h 1184445"/>
            </a:gdLst>
            <a:ahLst/>
            <a:cxnLst>
              <a:cxn ang="0">
                <a:pos x="connsiteX0" y="connsiteY0"/>
              </a:cxn>
              <a:cxn ang="0">
                <a:pos x="connsiteX1" y="connsiteY1"/>
              </a:cxn>
              <a:cxn ang="0">
                <a:pos x="connsiteX2" y="connsiteY2"/>
              </a:cxn>
            </a:cxnLst>
            <a:rect l="l" t="t" r="r" b="b"/>
            <a:pathLst>
              <a:path w="1971675" h="1184445">
                <a:moveTo>
                  <a:pt x="0" y="0"/>
                </a:moveTo>
                <a:cubicBezTo>
                  <a:pt x="302419" y="423069"/>
                  <a:pt x="604838" y="846138"/>
                  <a:pt x="933450" y="1038225"/>
                </a:cubicBezTo>
                <a:cubicBezTo>
                  <a:pt x="1262063" y="1230313"/>
                  <a:pt x="1616869" y="1191419"/>
                  <a:pt x="1971675" y="1152525"/>
                </a:cubicBezTo>
              </a:path>
            </a:pathLst>
          </a:custGeom>
          <a:ln w="1905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2" name="直接箭头连接符 41">
            <a:extLst>
              <a:ext uri="{FF2B5EF4-FFF2-40B4-BE49-F238E27FC236}">
                <a16:creationId xmlns:a16="http://schemas.microsoft.com/office/drawing/2014/main" id="{BD026749-FA44-B3EE-D9E6-2CCC2FC30205}"/>
              </a:ext>
            </a:extLst>
          </p:cNvPr>
          <p:cNvCxnSpPr/>
          <p:nvPr/>
        </p:nvCxnSpPr>
        <p:spPr>
          <a:xfrm flipV="1">
            <a:off x="6908870" y="3689419"/>
            <a:ext cx="1911280" cy="19694"/>
          </a:xfrm>
          <a:prstGeom prst="straightConnector1">
            <a:avLst/>
          </a:pr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cxnSp>
      <p:sp>
        <p:nvSpPr>
          <p:cNvPr id="43" name="任意多边形 14">
            <a:extLst>
              <a:ext uri="{FF2B5EF4-FFF2-40B4-BE49-F238E27FC236}">
                <a16:creationId xmlns:a16="http://schemas.microsoft.com/office/drawing/2014/main" id="{46FCAAC0-8510-0D2A-5367-E5FF2BD80449}"/>
              </a:ext>
            </a:extLst>
          </p:cNvPr>
          <p:cNvSpPr/>
          <p:nvPr/>
        </p:nvSpPr>
        <p:spPr>
          <a:xfrm>
            <a:off x="7124700" y="3743828"/>
            <a:ext cx="1688371" cy="776726"/>
          </a:xfrm>
          <a:custGeom>
            <a:avLst/>
            <a:gdLst>
              <a:gd name="connsiteX0" fmla="*/ 0 w 1762125"/>
              <a:gd name="connsiteY0" fmla="*/ 1024832 h 1024832"/>
              <a:gd name="connsiteX1" fmla="*/ 771525 w 1762125"/>
              <a:gd name="connsiteY1" fmla="*/ 139007 h 1024832"/>
              <a:gd name="connsiteX2" fmla="*/ 1762125 w 1762125"/>
              <a:gd name="connsiteY2" fmla="*/ 15182 h 1024832"/>
            </a:gdLst>
            <a:ahLst/>
            <a:cxnLst>
              <a:cxn ang="0">
                <a:pos x="connsiteX0" y="connsiteY0"/>
              </a:cxn>
              <a:cxn ang="0">
                <a:pos x="connsiteX1" y="connsiteY1"/>
              </a:cxn>
              <a:cxn ang="0">
                <a:pos x="connsiteX2" y="connsiteY2"/>
              </a:cxn>
            </a:cxnLst>
            <a:rect l="l" t="t" r="r" b="b"/>
            <a:pathLst>
              <a:path w="1762125" h="1024832">
                <a:moveTo>
                  <a:pt x="0" y="1024832"/>
                </a:moveTo>
                <a:cubicBezTo>
                  <a:pt x="238919" y="666057"/>
                  <a:pt x="477838" y="307282"/>
                  <a:pt x="771525" y="139007"/>
                </a:cubicBezTo>
                <a:cubicBezTo>
                  <a:pt x="1065213" y="-29268"/>
                  <a:pt x="1413669" y="-7043"/>
                  <a:pt x="1762125" y="15182"/>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44" name="任意多边形 16">
            <a:extLst>
              <a:ext uri="{FF2B5EF4-FFF2-40B4-BE49-F238E27FC236}">
                <a16:creationId xmlns:a16="http://schemas.microsoft.com/office/drawing/2014/main" id="{F3DB0353-5AEF-B1A6-D221-FB3769875CFB}"/>
              </a:ext>
            </a:extLst>
          </p:cNvPr>
          <p:cNvSpPr/>
          <p:nvPr/>
        </p:nvSpPr>
        <p:spPr>
          <a:xfrm>
            <a:off x="5459259" y="2071162"/>
            <a:ext cx="1495425" cy="354150"/>
          </a:xfrm>
          <a:custGeom>
            <a:avLst/>
            <a:gdLst>
              <a:gd name="connsiteX0" fmla="*/ 0 w 1495425"/>
              <a:gd name="connsiteY0" fmla="*/ 0 h 392427"/>
              <a:gd name="connsiteX1" fmla="*/ 876300 w 1495425"/>
              <a:gd name="connsiteY1" fmla="*/ 333375 h 392427"/>
              <a:gd name="connsiteX2" fmla="*/ 1495425 w 1495425"/>
              <a:gd name="connsiteY2" fmla="*/ 390525 h 392427"/>
            </a:gdLst>
            <a:ahLst/>
            <a:cxnLst>
              <a:cxn ang="0">
                <a:pos x="connsiteX0" y="connsiteY0"/>
              </a:cxn>
              <a:cxn ang="0">
                <a:pos x="connsiteX1" y="connsiteY1"/>
              </a:cxn>
              <a:cxn ang="0">
                <a:pos x="connsiteX2" y="connsiteY2"/>
              </a:cxn>
            </a:cxnLst>
            <a:rect l="l" t="t" r="r" b="b"/>
            <a:pathLst>
              <a:path w="1495425" h="392427">
                <a:moveTo>
                  <a:pt x="0" y="0"/>
                </a:moveTo>
                <a:cubicBezTo>
                  <a:pt x="313531" y="134144"/>
                  <a:pt x="627063" y="268288"/>
                  <a:pt x="876300" y="333375"/>
                </a:cubicBezTo>
                <a:cubicBezTo>
                  <a:pt x="1125537" y="398462"/>
                  <a:pt x="1310481" y="394493"/>
                  <a:pt x="1495425" y="390525"/>
                </a:cubicBezTo>
              </a:path>
            </a:pathLst>
          </a:custGeom>
          <a:noFill/>
          <a:ln w="3810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17">
            <a:extLst>
              <a:ext uri="{FF2B5EF4-FFF2-40B4-BE49-F238E27FC236}">
                <a16:creationId xmlns:a16="http://schemas.microsoft.com/office/drawing/2014/main" id="{80087A51-952B-EBBF-8DB1-2AC98E701225}"/>
              </a:ext>
            </a:extLst>
          </p:cNvPr>
          <p:cNvSpPr/>
          <p:nvPr/>
        </p:nvSpPr>
        <p:spPr>
          <a:xfrm>
            <a:off x="5420857" y="2456539"/>
            <a:ext cx="1552575" cy="339231"/>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EC8FEAB4-81BC-E60D-915C-1BEA9EFEE94F}"/>
              </a:ext>
            </a:extLst>
          </p:cNvPr>
          <p:cNvSpPr/>
          <p:nvPr/>
        </p:nvSpPr>
        <p:spPr>
          <a:xfrm rot="5400000">
            <a:off x="8354888" y="3583785"/>
            <a:ext cx="194932"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文本框 46">
            <a:extLst>
              <a:ext uri="{FF2B5EF4-FFF2-40B4-BE49-F238E27FC236}">
                <a16:creationId xmlns:a16="http://schemas.microsoft.com/office/drawing/2014/main" id="{791803A0-AC58-71E1-7DD0-4E9C12E11D38}"/>
              </a:ext>
            </a:extLst>
          </p:cNvPr>
          <p:cNvSpPr txBox="1"/>
          <p:nvPr/>
        </p:nvSpPr>
        <p:spPr>
          <a:xfrm>
            <a:off x="6484818" y="2541811"/>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P4</a:t>
            </a:r>
            <a:endParaRPr lang="zh-CN" altLang="en-US" b="1" dirty="0">
              <a:latin typeface="Calibri" panose="020F0502020204030204" pitchFamily="34" charset="0"/>
              <a:cs typeface="Calibri" panose="020F0502020204030204" pitchFamily="34" charset="0"/>
            </a:endParaRPr>
          </a:p>
        </p:txBody>
      </p:sp>
      <p:sp>
        <p:nvSpPr>
          <p:cNvPr id="48" name="文本框 47">
            <a:extLst>
              <a:ext uri="{FF2B5EF4-FFF2-40B4-BE49-F238E27FC236}">
                <a16:creationId xmlns:a16="http://schemas.microsoft.com/office/drawing/2014/main" id="{70499DC9-A87D-411C-9F7D-686E1088F559}"/>
              </a:ext>
            </a:extLst>
          </p:cNvPr>
          <p:cNvSpPr txBox="1"/>
          <p:nvPr/>
        </p:nvSpPr>
        <p:spPr>
          <a:xfrm>
            <a:off x="6469175" y="3755289"/>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P5</a:t>
            </a:r>
            <a:endParaRPr lang="zh-CN" altLang="en-US" b="1" dirty="0">
              <a:latin typeface="Calibri" panose="020F0502020204030204" pitchFamily="34" charset="0"/>
              <a:cs typeface="Calibri" panose="020F0502020204030204" pitchFamily="34" charset="0"/>
            </a:endParaRPr>
          </a:p>
        </p:txBody>
      </p:sp>
      <p:sp>
        <p:nvSpPr>
          <p:cNvPr id="49" name="文本框 48">
            <a:extLst>
              <a:ext uri="{FF2B5EF4-FFF2-40B4-BE49-F238E27FC236}">
                <a16:creationId xmlns:a16="http://schemas.microsoft.com/office/drawing/2014/main" id="{81F96222-36B1-6777-90EA-7BA956AB2AEB}"/>
              </a:ext>
            </a:extLst>
          </p:cNvPr>
          <p:cNvSpPr txBox="1"/>
          <p:nvPr/>
        </p:nvSpPr>
        <p:spPr>
          <a:xfrm>
            <a:off x="8429098" y="3205479"/>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P1</a:t>
            </a:r>
            <a:endParaRPr lang="zh-CN" altLang="en-US" b="1" dirty="0">
              <a:latin typeface="Calibri" panose="020F0502020204030204" pitchFamily="34" charset="0"/>
              <a:cs typeface="Calibri" panose="020F0502020204030204" pitchFamily="34" charset="0"/>
            </a:endParaRPr>
          </a:p>
        </p:txBody>
      </p:sp>
      <p:sp>
        <p:nvSpPr>
          <p:cNvPr id="50" name="文本框 49">
            <a:extLst>
              <a:ext uri="{FF2B5EF4-FFF2-40B4-BE49-F238E27FC236}">
                <a16:creationId xmlns:a16="http://schemas.microsoft.com/office/drawing/2014/main" id="{DC0A3EDA-7F69-A4C7-6DED-691FB342D786}"/>
              </a:ext>
            </a:extLst>
          </p:cNvPr>
          <p:cNvSpPr txBox="1"/>
          <p:nvPr/>
        </p:nvSpPr>
        <p:spPr>
          <a:xfrm>
            <a:off x="8730224" y="3531105"/>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P2</a:t>
            </a:r>
            <a:endParaRPr lang="zh-CN" altLang="en-US" b="1" dirty="0">
              <a:latin typeface="Calibri" panose="020F0502020204030204" pitchFamily="34" charset="0"/>
              <a:cs typeface="Calibri" panose="020F0502020204030204" pitchFamily="34" charset="0"/>
            </a:endParaRPr>
          </a:p>
        </p:txBody>
      </p:sp>
      <p:sp>
        <p:nvSpPr>
          <p:cNvPr id="59" name="任意多边形 3">
            <a:extLst>
              <a:ext uri="{FF2B5EF4-FFF2-40B4-BE49-F238E27FC236}">
                <a16:creationId xmlns:a16="http://schemas.microsoft.com/office/drawing/2014/main" id="{99DBB1EC-F088-C71A-928A-5F822B2B779B}"/>
              </a:ext>
            </a:extLst>
          </p:cNvPr>
          <p:cNvSpPr/>
          <p:nvPr/>
        </p:nvSpPr>
        <p:spPr>
          <a:xfrm>
            <a:off x="5414518" y="3257461"/>
            <a:ext cx="1520208" cy="291258"/>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60" name="任意多边形 81">
            <a:extLst>
              <a:ext uri="{FF2B5EF4-FFF2-40B4-BE49-F238E27FC236}">
                <a16:creationId xmlns:a16="http://schemas.microsoft.com/office/drawing/2014/main" id="{CE5E65D3-8F41-95E6-1B0E-DF773A82C725}"/>
              </a:ext>
            </a:extLst>
          </p:cNvPr>
          <p:cNvSpPr/>
          <p:nvPr/>
        </p:nvSpPr>
        <p:spPr>
          <a:xfrm>
            <a:off x="5402109" y="3633817"/>
            <a:ext cx="1532617" cy="339231"/>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任意多边形 83">
            <a:extLst>
              <a:ext uri="{FF2B5EF4-FFF2-40B4-BE49-F238E27FC236}">
                <a16:creationId xmlns:a16="http://schemas.microsoft.com/office/drawing/2014/main" id="{02340EFF-F1AF-A3D7-04B4-DD35C251DF8B}"/>
              </a:ext>
            </a:extLst>
          </p:cNvPr>
          <p:cNvSpPr/>
          <p:nvPr/>
        </p:nvSpPr>
        <p:spPr>
          <a:xfrm>
            <a:off x="5414518" y="4447131"/>
            <a:ext cx="1525249" cy="316575"/>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040" name="文本框 1039">
            <a:extLst>
              <a:ext uri="{FF2B5EF4-FFF2-40B4-BE49-F238E27FC236}">
                <a16:creationId xmlns:a16="http://schemas.microsoft.com/office/drawing/2014/main" id="{DC286B1E-F5EF-F335-95E0-751953B1872F}"/>
              </a:ext>
            </a:extLst>
          </p:cNvPr>
          <p:cNvSpPr txBox="1"/>
          <p:nvPr/>
        </p:nvSpPr>
        <p:spPr>
          <a:xfrm>
            <a:off x="6423520" y="4953099"/>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P6</a:t>
            </a:r>
            <a:endParaRPr lang="zh-CN" altLang="en-US" b="1" dirty="0">
              <a:latin typeface="Calibri" panose="020F0502020204030204" pitchFamily="34" charset="0"/>
              <a:cs typeface="Calibri" panose="020F0502020204030204" pitchFamily="34" charset="0"/>
            </a:endParaRPr>
          </a:p>
        </p:txBody>
      </p:sp>
      <p:sp>
        <p:nvSpPr>
          <p:cNvPr id="1043" name="矩形 1042">
            <a:extLst>
              <a:ext uri="{FF2B5EF4-FFF2-40B4-BE49-F238E27FC236}">
                <a16:creationId xmlns:a16="http://schemas.microsoft.com/office/drawing/2014/main" id="{6F5D89D0-2B4F-621F-DD84-76BFD71EED5C}"/>
              </a:ext>
            </a:extLst>
          </p:cNvPr>
          <p:cNvSpPr/>
          <p:nvPr/>
        </p:nvSpPr>
        <p:spPr>
          <a:xfrm>
            <a:off x="4904498" y="1954846"/>
            <a:ext cx="478757" cy="361803"/>
          </a:xfrm>
          <a:prstGeom prst="rect">
            <a:avLst/>
          </a:prstGeom>
          <a:solidFill>
            <a:schemeClr val="accent1">
              <a:lumMod val="40000"/>
              <a:lumOff val="6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46" name="矩形 1045">
            <a:extLst>
              <a:ext uri="{FF2B5EF4-FFF2-40B4-BE49-F238E27FC236}">
                <a16:creationId xmlns:a16="http://schemas.microsoft.com/office/drawing/2014/main" id="{3B72AEA3-1298-F1A0-7922-50B8919D169C}"/>
              </a:ext>
            </a:extLst>
          </p:cNvPr>
          <p:cNvSpPr/>
          <p:nvPr/>
        </p:nvSpPr>
        <p:spPr>
          <a:xfrm>
            <a:off x="4904498" y="2525461"/>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矩形 1046">
            <a:extLst>
              <a:ext uri="{FF2B5EF4-FFF2-40B4-BE49-F238E27FC236}">
                <a16:creationId xmlns:a16="http://schemas.microsoft.com/office/drawing/2014/main" id="{BF7DE8CA-FC78-12D0-BA3B-B6C604C584A0}"/>
              </a:ext>
            </a:extLst>
          </p:cNvPr>
          <p:cNvSpPr/>
          <p:nvPr/>
        </p:nvSpPr>
        <p:spPr>
          <a:xfrm>
            <a:off x="4904498" y="3153675"/>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矩形 1047">
            <a:extLst>
              <a:ext uri="{FF2B5EF4-FFF2-40B4-BE49-F238E27FC236}">
                <a16:creationId xmlns:a16="http://schemas.microsoft.com/office/drawing/2014/main" id="{935C3283-7891-A14E-000B-B97BAC27260B}"/>
              </a:ext>
            </a:extLst>
          </p:cNvPr>
          <p:cNvSpPr/>
          <p:nvPr/>
        </p:nvSpPr>
        <p:spPr>
          <a:xfrm>
            <a:off x="4904498" y="3686529"/>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矩形 1048">
            <a:extLst>
              <a:ext uri="{FF2B5EF4-FFF2-40B4-BE49-F238E27FC236}">
                <a16:creationId xmlns:a16="http://schemas.microsoft.com/office/drawing/2014/main" id="{29877696-2358-1718-FE17-2C45383DAE12}"/>
              </a:ext>
            </a:extLst>
          </p:cNvPr>
          <p:cNvSpPr/>
          <p:nvPr/>
        </p:nvSpPr>
        <p:spPr>
          <a:xfrm>
            <a:off x="4904498" y="4315426"/>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箭头连接符 28">
            <a:extLst>
              <a:ext uri="{FF2B5EF4-FFF2-40B4-BE49-F238E27FC236}">
                <a16:creationId xmlns:a16="http://schemas.microsoft.com/office/drawing/2014/main" id="{A40283D6-0574-7C0D-7290-92DBB0820DD6}"/>
              </a:ext>
            </a:extLst>
          </p:cNvPr>
          <p:cNvCxnSpPr>
            <a:cxnSpLocks/>
          </p:cNvCxnSpPr>
          <p:nvPr/>
        </p:nvCxnSpPr>
        <p:spPr>
          <a:xfrm>
            <a:off x="2253991" y="3023126"/>
            <a:ext cx="1299152" cy="0"/>
          </a:xfrm>
          <a:prstGeom prst="straightConnector1">
            <a:avLst/>
          </a:prstGeom>
          <a:noFill/>
          <a:ln w="25400">
            <a:solidFill>
              <a:srgbClr val="6C7E0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33" name="椭圆 32">
            <a:extLst>
              <a:ext uri="{FF2B5EF4-FFF2-40B4-BE49-F238E27FC236}">
                <a16:creationId xmlns:a16="http://schemas.microsoft.com/office/drawing/2014/main" id="{5240FC00-2EB1-6220-79AC-11AB9834F744}"/>
              </a:ext>
            </a:extLst>
          </p:cNvPr>
          <p:cNvSpPr/>
          <p:nvPr/>
        </p:nvSpPr>
        <p:spPr>
          <a:xfrm rot="5232316">
            <a:off x="5253472" y="2579235"/>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C973061E-8B7F-7CA1-93D8-18256EF73CBE}"/>
              </a:ext>
            </a:extLst>
          </p:cNvPr>
          <p:cNvSpPr/>
          <p:nvPr/>
        </p:nvSpPr>
        <p:spPr>
          <a:xfrm rot="5232316">
            <a:off x="5253471" y="3207353"/>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C025137A-40B1-EEA8-FEE6-1CD325DEFE34}"/>
              </a:ext>
            </a:extLst>
          </p:cNvPr>
          <p:cNvSpPr/>
          <p:nvPr/>
        </p:nvSpPr>
        <p:spPr>
          <a:xfrm rot="5232316">
            <a:off x="5253471" y="3753031"/>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椭圆 1024">
            <a:extLst>
              <a:ext uri="{FF2B5EF4-FFF2-40B4-BE49-F238E27FC236}">
                <a16:creationId xmlns:a16="http://schemas.microsoft.com/office/drawing/2014/main" id="{F22BACE6-B75F-F312-3F45-C9683F0837BD}"/>
              </a:ext>
            </a:extLst>
          </p:cNvPr>
          <p:cNvSpPr/>
          <p:nvPr/>
        </p:nvSpPr>
        <p:spPr>
          <a:xfrm rot="5232316">
            <a:off x="6569527" y="2335544"/>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椭圆 1025">
            <a:extLst>
              <a:ext uri="{FF2B5EF4-FFF2-40B4-BE49-F238E27FC236}">
                <a16:creationId xmlns:a16="http://schemas.microsoft.com/office/drawing/2014/main" id="{74B94C10-4D40-D91A-F216-18F4C273B037}"/>
              </a:ext>
            </a:extLst>
          </p:cNvPr>
          <p:cNvSpPr/>
          <p:nvPr/>
        </p:nvSpPr>
        <p:spPr>
          <a:xfrm rot="5232316">
            <a:off x="6570031" y="3481346"/>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83" name="组合 1082">
            <a:extLst>
              <a:ext uri="{FF2B5EF4-FFF2-40B4-BE49-F238E27FC236}">
                <a16:creationId xmlns:a16="http://schemas.microsoft.com/office/drawing/2014/main" id="{38169AA3-947D-96ED-1D15-42B20D679B12}"/>
              </a:ext>
            </a:extLst>
          </p:cNvPr>
          <p:cNvGrpSpPr/>
          <p:nvPr/>
        </p:nvGrpSpPr>
        <p:grpSpPr>
          <a:xfrm>
            <a:off x="4904498" y="3863424"/>
            <a:ext cx="4334108" cy="1857171"/>
            <a:chOff x="4904498" y="3863424"/>
            <a:chExt cx="4334108" cy="1857171"/>
          </a:xfrm>
        </p:grpSpPr>
        <p:sp>
          <p:nvSpPr>
            <p:cNvPr id="1041" name="任意多边形 81">
              <a:extLst>
                <a:ext uri="{FF2B5EF4-FFF2-40B4-BE49-F238E27FC236}">
                  <a16:creationId xmlns:a16="http://schemas.microsoft.com/office/drawing/2014/main" id="{02E8A9B0-2150-C217-76FB-925B0F34D881}"/>
                </a:ext>
              </a:extLst>
            </p:cNvPr>
            <p:cNvSpPr/>
            <p:nvPr/>
          </p:nvSpPr>
          <p:spPr>
            <a:xfrm>
              <a:off x="5378836" y="4820676"/>
              <a:ext cx="1532617" cy="339231"/>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noFill/>
            <a:ln w="38100">
              <a:solidFill>
                <a:srgbClr val="6C7E0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27" name="直接连接符 26">
              <a:extLst>
                <a:ext uri="{FF2B5EF4-FFF2-40B4-BE49-F238E27FC236}">
                  <a16:creationId xmlns:a16="http://schemas.microsoft.com/office/drawing/2014/main" id="{A216C4DD-AA5E-55BA-2497-55CBD5A8BEF5}"/>
                </a:ext>
              </a:extLst>
            </p:cNvPr>
            <p:cNvCxnSpPr/>
            <p:nvPr/>
          </p:nvCxnSpPr>
          <p:spPr>
            <a:xfrm flipH="1">
              <a:off x="5361472" y="4776210"/>
              <a:ext cx="828821" cy="29240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50" name="矩形 1049">
              <a:extLst>
                <a:ext uri="{FF2B5EF4-FFF2-40B4-BE49-F238E27FC236}">
                  <a16:creationId xmlns:a16="http://schemas.microsoft.com/office/drawing/2014/main" id="{0782AA65-EC39-0E2D-EBA8-5D65E5AD6DC9}"/>
                </a:ext>
              </a:extLst>
            </p:cNvPr>
            <p:cNvSpPr/>
            <p:nvPr/>
          </p:nvSpPr>
          <p:spPr>
            <a:xfrm>
              <a:off x="4904498" y="4848279"/>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a:extLst>
                <a:ext uri="{FF2B5EF4-FFF2-40B4-BE49-F238E27FC236}">
                  <a16:creationId xmlns:a16="http://schemas.microsoft.com/office/drawing/2014/main" id="{9944A59E-762E-22E1-7E0B-D7E8B22F901A}"/>
                </a:ext>
              </a:extLst>
            </p:cNvPr>
            <p:cNvCxnSpPr>
              <a:cxnSpLocks/>
              <a:endCxn id="9" idx="3"/>
            </p:cNvCxnSpPr>
            <p:nvPr/>
          </p:nvCxnSpPr>
          <p:spPr>
            <a:xfrm flipH="1">
              <a:off x="5383255" y="4784315"/>
              <a:ext cx="815920" cy="755969"/>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19E58E69-8B42-8FEA-2865-D8FECAE4EA92}"/>
                </a:ext>
              </a:extLst>
            </p:cNvPr>
            <p:cNvSpPr/>
            <p:nvPr/>
          </p:nvSpPr>
          <p:spPr>
            <a:xfrm>
              <a:off x="4904498" y="5359972"/>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81">
              <a:extLst>
                <a:ext uri="{FF2B5EF4-FFF2-40B4-BE49-F238E27FC236}">
                  <a16:creationId xmlns:a16="http://schemas.microsoft.com/office/drawing/2014/main" id="{63CB4C04-2A42-A872-55AE-F378E99F64AD}"/>
                </a:ext>
              </a:extLst>
            </p:cNvPr>
            <p:cNvSpPr/>
            <p:nvPr/>
          </p:nvSpPr>
          <p:spPr>
            <a:xfrm rot="21205499">
              <a:off x="5346508" y="4939461"/>
              <a:ext cx="1617606" cy="568221"/>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noFill/>
            <a:ln w="38100">
              <a:solidFill>
                <a:srgbClr val="6C7E0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5FBF33B7-90A3-CDD6-E7D3-547133B410B1}"/>
                </a:ext>
              </a:extLst>
            </p:cNvPr>
            <p:cNvSpPr/>
            <p:nvPr/>
          </p:nvSpPr>
          <p:spPr>
            <a:xfrm rot="5232316">
              <a:off x="8371134" y="3854646"/>
              <a:ext cx="162443" cy="180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任意多边形 14">
              <a:extLst>
                <a:ext uri="{FF2B5EF4-FFF2-40B4-BE49-F238E27FC236}">
                  <a16:creationId xmlns:a16="http://schemas.microsoft.com/office/drawing/2014/main" id="{937B825E-E0AA-1D87-6A4C-F773B045E8DC}"/>
                </a:ext>
              </a:extLst>
            </p:cNvPr>
            <p:cNvSpPr/>
            <p:nvPr/>
          </p:nvSpPr>
          <p:spPr>
            <a:xfrm>
              <a:off x="7124700" y="3928836"/>
              <a:ext cx="1688371" cy="776726"/>
            </a:xfrm>
            <a:custGeom>
              <a:avLst/>
              <a:gdLst>
                <a:gd name="connsiteX0" fmla="*/ 0 w 1762125"/>
                <a:gd name="connsiteY0" fmla="*/ 1024832 h 1024832"/>
                <a:gd name="connsiteX1" fmla="*/ 771525 w 1762125"/>
                <a:gd name="connsiteY1" fmla="*/ 139007 h 1024832"/>
                <a:gd name="connsiteX2" fmla="*/ 1762125 w 1762125"/>
                <a:gd name="connsiteY2" fmla="*/ 15182 h 1024832"/>
              </a:gdLst>
              <a:ahLst/>
              <a:cxnLst>
                <a:cxn ang="0">
                  <a:pos x="connsiteX0" y="connsiteY0"/>
                </a:cxn>
                <a:cxn ang="0">
                  <a:pos x="connsiteX1" y="connsiteY1"/>
                </a:cxn>
                <a:cxn ang="0">
                  <a:pos x="connsiteX2" y="connsiteY2"/>
                </a:cxn>
              </a:cxnLst>
              <a:rect l="l" t="t" r="r" b="b"/>
              <a:pathLst>
                <a:path w="1762125" h="1024832">
                  <a:moveTo>
                    <a:pt x="0" y="1024832"/>
                  </a:moveTo>
                  <a:cubicBezTo>
                    <a:pt x="238919" y="666057"/>
                    <a:pt x="477838" y="307282"/>
                    <a:pt x="771525" y="139007"/>
                  </a:cubicBezTo>
                  <a:cubicBezTo>
                    <a:pt x="1065213" y="-29268"/>
                    <a:pt x="1413669" y="-7043"/>
                    <a:pt x="1762125" y="15182"/>
                  </a:cubicBezTo>
                </a:path>
              </a:pathLst>
            </a:custGeom>
            <a:noFill/>
            <a:ln w="38100">
              <a:solidFill>
                <a:srgbClr val="6C7E0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82" name="文本框 1081">
              <a:extLst>
                <a:ext uri="{FF2B5EF4-FFF2-40B4-BE49-F238E27FC236}">
                  <a16:creationId xmlns:a16="http://schemas.microsoft.com/office/drawing/2014/main" id="{186EB948-8FF2-F91C-1D69-8CB6FCDEB792}"/>
                </a:ext>
              </a:extLst>
            </p:cNvPr>
            <p:cNvSpPr txBox="1"/>
            <p:nvPr/>
          </p:nvSpPr>
          <p:spPr>
            <a:xfrm>
              <a:off x="8429098" y="3934117"/>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P3</a:t>
              </a:r>
              <a:endParaRPr lang="zh-CN" altLang="en-US" b="1" dirty="0">
                <a:latin typeface="Calibri" panose="020F0502020204030204" pitchFamily="34" charset="0"/>
                <a:cs typeface="Calibri" panose="020F0502020204030204" pitchFamily="34" charset="0"/>
              </a:endParaRPr>
            </a:p>
          </p:txBody>
        </p:sp>
      </p:grpSp>
      <p:grpSp>
        <p:nvGrpSpPr>
          <p:cNvPr id="1077" name="组合 1076">
            <a:extLst>
              <a:ext uri="{FF2B5EF4-FFF2-40B4-BE49-F238E27FC236}">
                <a16:creationId xmlns:a16="http://schemas.microsoft.com/office/drawing/2014/main" id="{EC9B7956-1E99-293C-46A2-3A2E156E2438}"/>
              </a:ext>
            </a:extLst>
          </p:cNvPr>
          <p:cNvGrpSpPr/>
          <p:nvPr/>
        </p:nvGrpSpPr>
        <p:grpSpPr>
          <a:xfrm>
            <a:off x="5250381" y="4582626"/>
            <a:ext cx="644330" cy="1052553"/>
            <a:chOff x="5250381" y="4582626"/>
            <a:chExt cx="644330" cy="1052553"/>
          </a:xfrm>
        </p:grpSpPr>
        <p:cxnSp>
          <p:nvCxnSpPr>
            <p:cNvPr id="1065" name="直接箭头连接符 1064">
              <a:extLst>
                <a:ext uri="{FF2B5EF4-FFF2-40B4-BE49-F238E27FC236}">
                  <a16:creationId xmlns:a16="http://schemas.microsoft.com/office/drawing/2014/main" id="{E10A1039-9478-E8BF-1FC1-668124F949CE}"/>
                </a:ext>
              </a:extLst>
            </p:cNvPr>
            <p:cNvCxnSpPr>
              <a:cxnSpLocks/>
            </p:cNvCxnSpPr>
            <p:nvPr/>
          </p:nvCxnSpPr>
          <p:spPr>
            <a:xfrm flipH="1">
              <a:off x="5508796" y="4876367"/>
              <a:ext cx="385915" cy="138439"/>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6" name="直接箭头连接符 1065">
              <a:extLst>
                <a:ext uri="{FF2B5EF4-FFF2-40B4-BE49-F238E27FC236}">
                  <a16:creationId xmlns:a16="http://schemas.microsoft.com/office/drawing/2014/main" id="{999A8684-412F-E341-4D35-03B3D100993F}"/>
                </a:ext>
              </a:extLst>
            </p:cNvPr>
            <p:cNvCxnSpPr>
              <a:cxnSpLocks/>
            </p:cNvCxnSpPr>
            <p:nvPr/>
          </p:nvCxnSpPr>
          <p:spPr>
            <a:xfrm flipH="1">
              <a:off x="5578475" y="5094487"/>
              <a:ext cx="273050" cy="25221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60" name="椭圆 1059">
              <a:extLst>
                <a:ext uri="{FF2B5EF4-FFF2-40B4-BE49-F238E27FC236}">
                  <a16:creationId xmlns:a16="http://schemas.microsoft.com/office/drawing/2014/main" id="{9834EC94-9B76-0583-1441-D595CFEA2F24}"/>
                </a:ext>
              </a:extLst>
            </p:cNvPr>
            <p:cNvSpPr/>
            <p:nvPr/>
          </p:nvSpPr>
          <p:spPr>
            <a:xfrm rot="5232316">
              <a:off x="5250381" y="4917620"/>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1" name="椭圆 1060">
              <a:extLst>
                <a:ext uri="{FF2B5EF4-FFF2-40B4-BE49-F238E27FC236}">
                  <a16:creationId xmlns:a16="http://schemas.microsoft.com/office/drawing/2014/main" id="{CAA6F7F1-5E7B-1AFC-39B4-71AA21AFEC37}"/>
                </a:ext>
              </a:extLst>
            </p:cNvPr>
            <p:cNvSpPr/>
            <p:nvPr/>
          </p:nvSpPr>
          <p:spPr>
            <a:xfrm rot="5232316">
              <a:off x="5250381" y="5419179"/>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1085" name="直接箭头连接符 1084">
              <a:extLst>
                <a:ext uri="{FF2B5EF4-FFF2-40B4-BE49-F238E27FC236}">
                  <a16:creationId xmlns:a16="http://schemas.microsoft.com/office/drawing/2014/main" id="{4F92803F-393D-EDDF-80FD-26E64FC42345}"/>
                </a:ext>
              </a:extLst>
            </p:cNvPr>
            <p:cNvCxnSpPr>
              <a:cxnSpLocks/>
            </p:cNvCxnSpPr>
            <p:nvPr/>
          </p:nvCxnSpPr>
          <p:spPr>
            <a:xfrm flipH="1" flipV="1">
              <a:off x="5544402" y="4582626"/>
              <a:ext cx="345193" cy="99372"/>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084" name="任意多边形 83">
            <a:extLst>
              <a:ext uri="{FF2B5EF4-FFF2-40B4-BE49-F238E27FC236}">
                <a16:creationId xmlns:a16="http://schemas.microsoft.com/office/drawing/2014/main" id="{68D040F0-2F88-BE97-6CAA-1889CCB3181D}"/>
              </a:ext>
            </a:extLst>
          </p:cNvPr>
          <p:cNvSpPr/>
          <p:nvPr/>
        </p:nvSpPr>
        <p:spPr>
          <a:xfrm>
            <a:off x="5414518" y="4447648"/>
            <a:ext cx="1525249" cy="316575"/>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noFill/>
          <a:ln w="38100">
            <a:solidFill>
              <a:srgbClr val="6C7E00"/>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39" name="椭圆 38">
            <a:extLst>
              <a:ext uri="{FF2B5EF4-FFF2-40B4-BE49-F238E27FC236}">
                <a16:creationId xmlns:a16="http://schemas.microsoft.com/office/drawing/2014/main" id="{708AC6CD-5B5D-74AB-B17C-2264B8066263}"/>
              </a:ext>
            </a:extLst>
          </p:cNvPr>
          <p:cNvSpPr/>
          <p:nvPr/>
        </p:nvSpPr>
        <p:spPr>
          <a:xfrm rot="5232316">
            <a:off x="5253472" y="4386700"/>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a:extLst>
              <a:ext uri="{FF2B5EF4-FFF2-40B4-BE49-F238E27FC236}">
                <a16:creationId xmlns:a16="http://schemas.microsoft.com/office/drawing/2014/main" id="{6B939E2F-97E1-BED2-8EF6-A64E2B0FF184}"/>
              </a:ext>
            </a:extLst>
          </p:cNvPr>
          <p:cNvSpPr txBox="1"/>
          <p:nvPr/>
        </p:nvSpPr>
        <p:spPr>
          <a:xfrm>
            <a:off x="5355272" y="4632394"/>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P8</a:t>
            </a:r>
            <a:endParaRPr lang="zh-CN" altLang="en-US" b="1" dirty="0">
              <a:latin typeface="Calibri" panose="020F0502020204030204" pitchFamily="34" charset="0"/>
              <a:cs typeface="Calibri" panose="020F0502020204030204" pitchFamily="34" charset="0"/>
            </a:endParaRPr>
          </a:p>
        </p:txBody>
      </p:sp>
      <p:sp>
        <p:nvSpPr>
          <p:cNvPr id="14" name="文本框 13">
            <a:extLst>
              <a:ext uri="{FF2B5EF4-FFF2-40B4-BE49-F238E27FC236}">
                <a16:creationId xmlns:a16="http://schemas.microsoft.com/office/drawing/2014/main" id="{54DB9525-3FE5-2CA2-7C34-8964AAF23AA7}"/>
              </a:ext>
            </a:extLst>
          </p:cNvPr>
          <p:cNvSpPr txBox="1"/>
          <p:nvPr/>
        </p:nvSpPr>
        <p:spPr>
          <a:xfrm>
            <a:off x="5342329" y="5523643"/>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P9</a:t>
            </a:r>
            <a:endParaRPr lang="zh-CN" altLang="en-US" b="1" dirty="0">
              <a:latin typeface="Calibri" panose="020F0502020204030204" pitchFamily="34" charset="0"/>
              <a:cs typeface="Calibri" panose="020F0502020204030204" pitchFamily="34" charset="0"/>
            </a:endParaRPr>
          </a:p>
        </p:txBody>
      </p:sp>
      <p:sp>
        <p:nvSpPr>
          <p:cNvPr id="18" name="文本框 17">
            <a:extLst>
              <a:ext uri="{FF2B5EF4-FFF2-40B4-BE49-F238E27FC236}">
                <a16:creationId xmlns:a16="http://schemas.microsoft.com/office/drawing/2014/main" id="{729D745F-15F5-DA03-A424-E705A7067D79}"/>
              </a:ext>
            </a:extLst>
          </p:cNvPr>
          <p:cNvSpPr txBox="1"/>
          <p:nvPr/>
        </p:nvSpPr>
        <p:spPr>
          <a:xfrm>
            <a:off x="5355272" y="4129015"/>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P7</a:t>
            </a:r>
            <a:endParaRPr lang="zh-CN" alt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708180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83"/>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79"/>
                                        </p:tgtEl>
                                        <p:attrNameLst>
                                          <p:attrName>style.visibility</p:attrName>
                                        </p:attrNameLst>
                                      </p:cBhvr>
                                      <p:to>
                                        <p:strVal val="visible"/>
                                      </p:to>
                                    </p:set>
                                  </p:childTnLst>
                                </p:cTn>
                              </p:par>
                              <p:par>
                                <p:cTn id="15" presetID="22" presetClass="entr" presetSubtype="2" fill="hold" nodeType="withEffect">
                                  <p:stCondLst>
                                    <p:cond delay="0"/>
                                  </p:stCondLst>
                                  <p:childTnLst>
                                    <p:set>
                                      <p:cBhvr>
                                        <p:cTn id="16" dur="1" fill="hold">
                                          <p:stCondLst>
                                            <p:cond delay="0"/>
                                          </p:stCondLst>
                                        </p:cTn>
                                        <p:tgtEl>
                                          <p:spTgt spid="1077"/>
                                        </p:tgtEl>
                                        <p:attrNameLst>
                                          <p:attrName>style.visibility</p:attrName>
                                        </p:attrNameLst>
                                      </p:cBhvr>
                                      <p:to>
                                        <p:strVal val="visible"/>
                                      </p:to>
                                    </p:set>
                                    <p:animEffect transition="in" filter="wipe(right)">
                                      <p:cBhvr>
                                        <p:cTn id="17" dur="500"/>
                                        <p:tgtEl>
                                          <p:spTgt spid="1077"/>
                                        </p:tgtEl>
                                      </p:cBhvr>
                                    </p:animEffect>
                                  </p:childTnLst>
                                </p:cTn>
                              </p:par>
                              <p:par>
                                <p:cTn id="18" presetID="22" presetClass="entr" presetSubtype="2" fill="hold" grpId="0" nodeType="withEffect">
                                  <p:stCondLst>
                                    <p:cond delay="0"/>
                                  </p:stCondLst>
                                  <p:childTnLst>
                                    <p:set>
                                      <p:cBhvr>
                                        <p:cTn id="19" dur="1" fill="hold">
                                          <p:stCondLst>
                                            <p:cond delay="0"/>
                                          </p:stCondLst>
                                        </p:cTn>
                                        <p:tgtEl>
                                          <p:spTgt spid="1084"/>
                                        </p:tgtEl>
                                        <p:attrNameLst>
                                          <p:attrName>style.visibility</p:attrName>
                                        </p:attrNameLst>
                                      </p:cBhvr>
                                      <p:to>
                                        <p:strVal val="visible"/>
                                      </p:to>
                                    </p:set>
                                    <p:animEffect transition="in" filter="wipe(right)">
                                      <p:cBhvr>
                                        <p:cTn id="20" dur="500"/>
                                        <p:tgtEl>
                                          <p:spTgt spid="1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4" grpId="0" animBg="1"/>
      <p:bldP spid="11" grpId="0"/>
      <p:bldP spid="14"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1B6227-4492-CBD0-F30A-A08F08DB9940}"/>
            </a:ext>
          </a:extLst>
        </p:cNvPr>
        <p:cNvGrpSpPr/>
        <p:nvPr/>
      </p:nvGrpSpPr>
      <p:grpSpPr>
        <a:xfrm>
          <a:off x="0" y="0"/>
          <a:ext cx="0" cy="0"/>
          <a:chOff x="0" y="0"/>
          <a:chExt cx="0" cy="0"/>
        </a:xfrm>
      </p:grpSpPr>
      <p:sp>
        <p:nvSpPr>
          <p:cNvPr id="25" name="文本框 24">
            <a:extLst>
              <a:ext uri="{FF2B5EF4-FFF2-40B4-BE49-F238E27FC236}">
                <a16:creationId xmlns:a16="http://schemas.microsoft.com/office/drawing/2014/main" id="{EE5C954E-FB1D-8FC8-5247-35F2DF102C51}"/>
              </a:ext>
            </a:extLst>
          </p:cNvPr>
          <p:cNvSpPr txBox="1"/>
          <p:nvPr/>
        </p:nvSpPr>
        <p:spPr>
          <a:xfrm>
            <a:off x="5355272" y="4632394"/>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P8</a:t>
            </a:r>
            <a:endParaRPr lang="zh-CN" altLang="en-US" b="1" dirty="0">
              <a:latin typeface="Calibri" panose="020F0502020204030204" pitchFamily="34" charset="0"/>
              <a:cs typeface="Calibri" panose="020F0502020204030204" pitchFamily="34" charset="0"/>
            </a:endParaRPr>
          </a:p>
        </p:txBody>
      </p:sp>
      <p:sp>
        <p:nvSpPr>
          <p:cNvPr id="28" name="文本框 27">
            <a:extLst>
              <a:ext uri="{FF2B5EF4-FFF2-40B4-BE49-F238E27FC236}">
                <a16:creationId xmlns:a16="http://schemas.microsoft.com/office/drawing/2014/main" id="{1CA88CFD-9114-FBED-16AD-997AC4763687}"/>
              </a:ext>
            </a:extLst>
          </p:cNvPr>
          <p:cNvSpPr txBox="1"/>
          <p:nvPr/>
        </p:nvSpPr>
        <p:spPr>
          <a:xfrm>
            <a:off x="5342329" y="5523643"/>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P9</a:t>
            </a:r>
            <a:endParaRPr lang="zh-CN" altLang="en-US" b="1" dirty="0">
              <a:latin typeface="Calibri" panose="020F0502020204030204" pitchFamily="34" charset="0"/>
              <a:cs typeface="Calibri" panose="020F0502020204030204" pitchFamily="34" charset="0"/>
            </a:endParaRPr>
          </a:p>
        </p:txBody>
      </p:sp>
      <p:grpSp>
        <p:nvGrpSpPr>
          <p:cNvPr id="19" name="组合 18">
            <a:extLst>
              <a:ext uri="{FF2B5EF4-FFF2-40B4-BE49-F238E27FC236}">
                <a16:creationId xmlns:a16="http://schemas.microsoft.com/office/drawing/2014/main" id="{3A95211F-06E8-D2B4-639E-4C16ADF1C028}"/>
              </a:ext>
            </a:extLst>
          </p:cNvPr>
          <p:cNvGrpSpPr/>
          <p:nvPr/>
        </p:nvGrpSpPr>
        <p:grpSpPr>
          <a:xfrm>
            <a:off x="4904498" y="2204077"/>
            <a:ext cx="3563426" cy="2801148"/>
            <a:chOff x="4904498" y="2204077"/>
            <a:chExt cx="3563426" cy="2801148"/>
          </a:xfrm>
        </p:grpSpPr>
        <p:sp>
          <p:nvSpPr>
            <p:cNvPr id="37" name="矩形 36">
              <a:extLst>
                <a:ext uri="{FF2B5EF4-FFF2-40B4-BE49-F238E27FC236}">
                  <a16:creationId xmlns:a16="http://schemas.microsoft.com/office/drawing/2014/main" id="{37CACEC5-A5C7-CB44-AF74-3235945DC8BA}"/>
                </a:ext>
              </a:extLst>
            </p:cNvPr>
            <p:cNvSpPr/>
            <p:nvPr/>
          </p:nvSpPr>
          <p:spPr>
            <a:xfrm>
              <a:off x="6199175" y="4563405"/>
              <a:ext cx="540000" cy="441820"/>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7B1ACA5F-85B4-3856-6DC7-C3DAEB57494C}"/>
                </a:ext>
              </a:extLst>
            </p:cNvPr>
            <p:cNvSpPr/>
            <p:nvPr/>
          </p:nvSpPr>
          <p:spPr>
            <a:xfrm>
              <a:off x="7927924" y="3386629"/>
              <a:ext cx="540000" cy="701968"/>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FC615745-164E-C4DF-D964-66528A687ACA}"/>
                </a:ext>
              </a:extLst>
            </p:cNvPr>
            <p:cNvSpPr/>
            <p:nvPr/>
          </p:nvSpPr>
          <p:spPr>
            <a:xfrm>
              <a:off x="6173614" y="2204077"/>
              <a:ext cx="540000" cy="406107"/>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A688"/>
                </a:solidFill>
              </a:endParaRPr>
            </a:p>
          </p:txBody>
        </p:sp>
        <p:sp>
          <p:nvSpPr>
            <p:cNvPr id="36" name="矩形 35">
              <a:extLst>
                <a:ext uri="{FF2B5EF4-FFF2-40B4-BE49-F238E27FC236}">
                  <a16:creationId xmlns:a16="http://schemas.microsoft.com/office/drawing/2014/main" id="{21A450AA-F1BE-E69C-3844-B61993A053B0}"/>
                </a:ext>
              </a:extLst>
            </p:cNvPr>
            <p:cNvSpPr/>
            <p:nvPr/>
          </p:nvSpPr>
          <p:spPr>
            <a:xfrm>
              <a:off x="6173167" y="3407740"/>
              <a:ext cx="540000" cy="406107"/>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A688"/>
                </a:solidFill>
              </a:endParaRPr>
            </a:p>
          </p:txBody>
        </p:sp>
        <p:sp>
          <p:nvSpPr>
            <p:cNvPr id="1046" name="矩形 1045">
              <a:extLst>
                <a:ext uri="{FF2B5EF4-FFF2-40B4-BE49-F238E27FC236}">
                  <a16:creationId xmlns:a16="http://schemas.microsoft.com/office/drawing/2014/main" id="{A15FB50F-0FF9-8039-32D5-F0EF038A1D41}"/>
                </a:ext>
              </a:extLst>
            </p:cNvPr>
            <p:cNvSpPr/>
            <p:nvPr/>
          </p:nvSpPr>
          <p:spPr>
            <a:xfrm>
              <a:off x="4904498" y="2525461"/>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矩形 1046">
              <a:extLst>
                <a:ext uri="{FF2B5EF4-FFF2-40B4-BE49-F238E27FC236}">
                  <a16:creationId xmlns:a16="http://schemas.microsoft.com/office/drawing/2014/main" id="{61C57089-D6A7-0798-9B50-552BC6926B7E}"/>
                </a:ext>
              </a:extLst>
            </p:cNvPr>
            <p:cNvSpPr/>
            <p:nvPr/>
          </p:nvSpPr>
          <p:spPr>
            <a:xfrm>
              <a:off x="4904498" y="3153675"/>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矩形 1047">
              <a:extLst>
                <a:ext uri="{FF2B5EF4-FFF2-40B4-BE49-F238E27FC236}">
                  <a16:creationId xmlns:a16="http://schemas.microsoft.com/office/drawing/2014/main" id="{EE2F8F4A-8965-2F30-286A-628F40174F48}"/>
                </a:ext>
              </a:extLst>
            </p:cNvPr>
            <p:cNvSpPr/>
            <p:nvPr/>
          </p:nvSpPr>
          <p:spPr>
            <a:xfrm>
              <a:off x="4904498" y="3686529"/>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矩形 1048">
              <a:extLst>
                <a:ext uri="{FF2B5EF4-FFF2-40B4-BE49-F238E27FC236}">
                  <a16:creationId xmlns:a16="http://schemas.microsoft.com/office/drawing/2014/main" id="{8A9042F7-393A-C8A6-FE92-36D54BCECCF1}"/>
                </a:ext>
              </a:extLst>
            </p:cNvPr>
            <p:cNvSpPr/>
            <p:nvPr/>
          </p:nvSpPr>
          <p:spPr>
            <a:xfrm>
              <a:off x="4904498" y="4315426"/>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文本框 17">
            <a:extLst>
              <a:ext uri="{FF2B5EF4-FFF2-40B4-BE49-F238E27FC236}">
                <a16:creationId xmlns:a16="http://schemas.microsoft.com/office/drawing/2014/main" id="{885328D2-0B51-0441-2267-97F98C3F6B99}"/>
              </a:ext>
            </a:extLst>
          </p:cNvPr>
          <p:cNvSpPr txBox="1"/>
          <p:nvPr/>
        </p:nvSpPr>
        <p:spPr>
          <a:xfrm>
            <a:off x="8429098" y="3934117"/>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P3</a:t>
            </a:r>
            <a:endParaRPr lang="zh-CN" altLang="en-US" b="1" dirty="0">
              <a:latin typeface="Calibri" panose="020F0502020204030204" pitchFamily="34" charset="0"/>
              <a:cs typeface="Calibri" panose="020F0502020204030204" pitchFamily="34" charset="0"/>
            </a:endParaRPr>
          </a:p>
        </p:txBody>
      </p:sp>
      <p:grpSp>
        <p:nvGrpSpPr>
          <p:cNvPr id="16" name="组合 15">
            <a:extLst>
              <a:ext uri="{FF2B5EF4-FFF2-40B4-BE49-F238E27FC236}">
                <a16:creationId xmlns:a16="http://schemas.microsoft.com/office/drawing/2014/main" id="{DBFAD2DC-5963-58B7-9678-D548A988A3FE}"/>
              </a:ext>
            </a:extLst>
          </p:cNvPr>
          <p:cNvGrpSpPr/>
          <p:nvPr/>
        </p:nvGrpSpPr>
        <p:grpSpPr>
          <a:xfrm>
            <a:off x="4904498" y="1954846"/>
            <a:ext cx="4334108" cy="1619965"/>
            <a:chOff x="4904498" y="1954846"/>
            <a:chExt cx="4334108" cy="1619965"/>
          </a:xfrm>
        </p:grpSpPr>
        <p:cxnSp>
          <p:nvCxnSpPr>
            <p:cNvPr id="12" name="直接连接符 11">
              <a:extLst>
                <a:ext uri="{FF2B5EF4-FFF2-40B4-BE49-F238E27FC236}">
                  <a16:creationId xmlns:a16="http://schemas.microsoft.com/office/drawing/2014/main" id="{865F5CF7-A1D0-C9D1-6D9C-CC1B7EF17609}"/>
                </a:ext>
              </a:extLst>
            </p:cNvPr>
            <p:cNvCxnSpPr>
              <a:cxnSpLocks/>
            </p:cNvCxnSpPr>
            <p:nvPr/>
          </p:nvCxnSpPr>
          <p:spPr>
            <a:xfrm flipH="1" flipV="1">
              <a:off x="5364455" y="2145498"/>
              <a:ext cx="825838" cy="27055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2" name="椭圆 31">
              <a:extLst>
                <a:ext uri="{FF2B5EF4-FFF2-40B4-BE49-F238E27FC236}">
                  <a16:creationId xmlns:a16="http://schemas.microsoft.com/office/drawing/2014/main" id="{1253B892-B8AE-7594-0245-DC4AB8CA3D84}"/>
                </a:ext>
              </a:extLst>
            </p:cNvPr>
            <p:cNvSpPr/>
            <p:nvPr/>
          </p:nvSpPr>
          <p:spPr>
            <a:xfrm rot="5232316">
              <a:off x="8371134" y="3401717"/>
              <a:ext cx="162443" cy="18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11">
              <a:extLst>
                <a:ext uri="{FF2B5EF4-FFF2-40B4-BE49-F238E27FC236}">
                  <a16:creationId xmlns:a16="http://schemas.microsoft.com/office/drawing/2014/main" id="{BE5E0E30-C94F-0B38-ABC8-B49811D6E406}"/>
                </a:ext>
              </a:extLst>
            </p:cNvPr>
            <p:cNvSpPr/>
            <p:nvPr/>
          </p:nvSpPr>
          <p:spPr>
            <a:xfrm>
              <a:off x="7074321" y="2564775"/>
              <a:ext cx="1745830" cy="938094"/>
            </a:xfrm>
            <a:custGeom>
              <a:avLst/>
              <a:gdLst>
                <a:gd name="connsiteX0" fmla="*/ 0 w 1743075"/>
                <a:gd name="connsiteY0" fmla="*/ 0 h 1081616"/>
                <a:gd name="connsiteX1" fmla="*/ 809625 w 1743075"/>
                <a:gd name="connsiteY1" fmla="*/ 933450 h 1081616"/>
                <a:gd name="connsiteX2" fmla="*/ 1743075 w 1743075"/>
                <a:gd name="connsiteY2" fmla="*/ 1066800 h 1081616"/>
              </a:gdLst>
              <a:ahLst/>
              <a:cxnLst>
                <a:cxn ang="0">
                  <a:pos x="connsiteX0" y="connsiteY0"/>
                </a:cxn>
                <a:cxn ang="0">
                  <a:pos x="connsiteX1" y="connsiteY1"/>
                </a:cxn>
                <a:cxn ang="0">
                  <a:pos x="connsiteX2" y="connsiteY2"/>
                </a:cxn>
              </a:cxnLst>
              <a:rect l="l" t="t" r="r" b="b"/>
              <a:pathLst>
                <a:path w="1743075" h="1081616">
                  <a:moveTo>
                    <a:pt x="0" y="0"/>
                  </a:moveTo>
                  <a:cubicBezTo>
                    <a:pt x="259556" y="377825"/>
                    <a:pt x="519113" y="755650"/>
                    <a:pt x="809625" y="933450"/>
                  </a:cubicBezTo>
                  <a:cubicBezTo>
                    <a:pt x="1100137" y="1111250"/>
                    <a:pt x="1421606" y="1089025"/>
                    <a:pt x="1743075" y="1066800"/>
                  </a:cubicBezTo>
                </a:path>
              </a:pathLst>
            </a:cu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16">
              <a:extLst>
                <a:ext uri="{FF2B5EF4-FFF2-40B4-BE49-F238E27FC236}">
                  <a16:creationId xmlns:a16="http://schemas.microsoft.com/office/drawing/2014/main" id="{B79542B2-F35F-8BBF-9D24-91C121B28D47}"/>
                </a:ext>
              </a:extLst>
            </p:cNvPr>
            <p:cNvSpPr/>
            <p:nvPr/>
          </p:nvSpPr>
          <p:spPr>
            <a:xfrm>
              <a:off x="5459259" y="2071162"/>
              <a:ext cx="1495425" cy="354150"/>
            </a:xfrm>
            <a:custGeom>
              <a:avLst/>
              <a:gdLst>
                <a:gd name="connsiteX0" fmla="*/ 0 w 1495425"/>
                <a:gd name="connsiteY0" fmla="*/ 0 h 392427"/>
                <a:gd name="connsiteX1" fmla="*/ 876300 w 1495425"/>
                <a:gd name="connsiteY1" fmla="*/ 333375 h 392427"/>
                <a:gd name="connsiteX2" fmla="*/ 1495425 w 1495425"/>
                <a:gd name="connsiteY2" fmla="*/ 390525 h 392427"/>
              </a:gdLst>
              <a:ahLst/>
              <a:cxnLst>
                <a:cxn ang="0">
                  <a:pos x="connsiteX0" y="connsiteY0"/>
                </a:cxn>
                <a:cxn ang="0">
                  <a:pos x="connsiteX1" y="connsiteY1"/>
                </a:cxn>
                <a:cxn ang="0">
                  <a:pos x="connsiteX2" y="connsiteY2"/>
                </a:cxn>
              </a:cxnLst>
              <a:rect l="l" t="t" r="r" b="b"/>
              <a:pathLst>
                <a:path w="1495425" h="392427">
                  <a:moveTo>
                    <a:pt x="0" y="0"/>
                  </a:moveTo>
                  <a:cubicBezTo>
                    <a:pt x="313531" y="134144"/>
                    <a:pt x="627063" y="268288"/>
                    <a:pt x="876300" y="333375"/>
                  </a:cubicBezTo>
                  <a:cubicBezTo>
                    <a:pt x="1125537" y="398462"/>
                    <a:pt x="1310481" y="394493"/>
                    <a:pt x="1495425" y="390525"/>
                  </a:cubicBezTo>
                </a:path>
              </a:pathLst>
            </a:custGeom>
            <a:noFill/>
            <a:ln w="3810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a:extLst>
                <a:ext uri="{FF2B5EF4-FFF2-40B4-BE49-F238E27FC236}">
                  <a16:creationId xmlns:a16="http://schemas.microsoft.com/office/drawing/2014/main" id="{A11A3877-F9EE-7812-939C-32D74DEAB3CD}"/>
                </a:ext>
              </a:extLst>
            </p:cNvPr>
            <p:cNvSpPr txBox="1"/>
            <p:nvPr/>
          </p:nvSpPr>
          <p:spPr>
            <a:xfrm>
              <a:off x="8429098" y="3205479"/>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P1</a:t>
              </a:r>
              <a:endParaRPr lang="zh-CN" altLang="en-US" b="1" dirty="0">
                <a:latin typeface="Calibri" panose="020F0502020204030204" pitchFamily="34" charset="0"/>
                <a:cs typeface="Calibri" panose="020F0502020204030204" pitchFamily="34" charset="0"/>
              </a:endParaRPr>
            </a:p>
          </p:txBody>
        </p:sp>
        <p:sp>
          <p:nvSpPr>
            <p:cNvPr id="1043" name="矩形 1042">
              <a:extLst>
                <a:ext uri="{FF2B5EF4-FFF2-40B4-BE49-F238E27FC236}">
                  <a16:creationId xmlns:a16="http://schemas.microsoft.com/office/drawing/2014/main" id="{E769A04A-0EB7-9D40-AAEB-A0FEB5352CC3}"/>
                </a:ext>
              </a:extLst>
            </p:cNvPr>
            <p:cNvSpPr/>
            <p:nvPr/>
          </p:nvSpPr>
          <p:spPr>
            <a:xfrm>
              <a:off x="4904498" y="1954846"/>
              <a:ext cx="478757" cy="361803"/>
            </a:xfrm>
            <a:prstGeom prst="rect">
              <a:avLst/>
            </a:prstGeom>
            <a:solidFill>
              <a:schemeClr val="accent1">
                <a:lumMod val="40000"/>
                <a:lumOff val="6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081" name="组合 1080">
            <a:extLst>
              <a:ext uri="{FF2B5EF4-FFF2-40B4-BE49-F238E27FC236}">
                <a16:creationId xmlns:a16="http://schemas.microsoft.com/office/drawing/2014/main" id="{19C0617E-18CB-1BDE-2EC8-EE9B5323BB57}"/>
              </a:ext>
            </a:extLst>
          </p:cNvPr>
          <p:cNvGrpSpPr/>
          <p:nvPr/>
        </p:nvGrpSpPr>
        <p:grpSpPr>
          <a:xfrm>
            <a:off x="4904498" y="3863424"/>
            <a:ext cx="3908573" cy="1857171"/>
            <a:chOff x="4904498" y="3863424"/>
            <a:chExt cx="3908573" cy="1857171"/>
          </a:xfrm>
        </p:grpSpPr>
        <p:sp>
          <p:nvSpPr>
            <p:cNvPr id="1041" name="任意多边形 81">
              <a:extLst>
                <a:ext uri="{FF2B5EF4-FFF2-40B4-BE49-F238E27FC236}">
                  <a16:creationId xmlns:a16="http://schemas.microsoft.com/office/drawing/2014/main" id="{4393848C-2F8F-43D8-E664-18659AA0A23E}"/>
                </a:ext>
              </a:extLst>
            </p:cNvPr>
            <p:cNvSpPr/>
            <p:nvPr/>
          </p:nvSpPr>
          <p:spPr>
            <a:xfrm>
              <a:off x="5378836" y="4820676"/>
              <a:ext cx="1532617" cy="339231"/>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noFill/>
            <a:ln w="38100">
              <a:solidFill>
                <a:srgbClr val="6C7E0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27" name="直接连接符 26">
              <a:extLst>
                <a:ext uri="{FF2B5EF4-FFF2-40B4-BE49-F238E27FC236}">
                  <a16:creationId xmlns:a16="http://schemas.microsoft.com/office/drawing/2014/main" id="{7CDC82D1-4F00-512A-06DC-3F87C9D48992}"/>
                </a:ext>
              </a:extLst>
            </p:cNvPr>
            <p:cNvCxnSpPr/>
            <p:nvPr/>
          </p:nvCxnSpPr>
          <p:spPr>
            <a:xfrm flipH="1">
              <a:off x="5361472" y="4776210"/>
              <a:ext cx="828821" cy="29240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50" name="矩形 1049">
              <a:extLst>
                <a:ext uri="{FF2B5EF4-FFF2-40B4-BE49-F238E27FC236}">
                  <a16:creationId xmlns:a16="http://schemas.microsoft.com/office/drawing/2014/main" id="{7025CE10-F4FA-7394-B20C-76782F6A33CE}"/>
                </a:ext>
              </a:extLst>
            </p:cNvPr>
            <p:cNvSpPr/>
            <p:nvPr/>
          </p:nvSpPr>
          <p:spPr>
            <a:xfrm>
              <a:off x="4904498" y="4848279"/>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a:extLst>
                <a:ext uri="{FF2B5EF4-FFF2-40B4-BE49-F238E27FC236}">
                  <a16:creationId xmlns:a16="http://schemas.microsoft.com/office/drawing/2014/main" id="{4752FC0A-27F2-8ABB-ED73-E73400D2D95A}"/>
                </a:ext>
              </a:extLst>
            </p:cNvPr>
            <p:cNvCxnSpPr>
              <a:cxnSpLocks/>
              <a:endCxn id="9" idx="3"/>
            </p:cNvCxnSpPr>
            <p:nvPr/>
          </p:nvCxnSpPr>
          <p:spPr>
            <a:xfrm flipH="1">
              <a:off x="5383255" y="4784315"/>
              <a:ext cx="815920" cy="755969"/>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C7F2B4C9-F6E9-5BF9-5ED4-683CA0C4BE12}"/>
                </a:ext>
              </a:extLst>
            </p:cNvPr>
            <p:cNvSpPr/>
            <p:nvPr/>
          </p:nvSpPr>
          <p:spPr>
            <a:xfrm>
              <a:off x="4904498" y="5359972"/>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81">
              <a:extLst>
                <a:ext uri="{FF2B5EF4-FFF2-40B4-BE49-F238E27FC236}">
                  <a16:creationId xmlns:a16="http://schemas.microsoft.com/office/drawing/2014/main" id="{151730E4-17BE-4043-9218-DE785844E2DB}"/>
                </a:ext>
              </a:extLst>
            </p:cNvPr>
            <p:cNvSpPr/>
            <p:nvPr/>
          </p:nvSpPr>
          <p:spPr>
            <a:xfrm rot="21205499">
              <a:off x="5346508" y="4939461"/>
              <a:ext cx="1617606" cy="568221"/>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noFill/>
            <a:ln w="38100">
              <a:solidFill>
                <a:srgbClr val="6C7E0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椭圆 16">
              <a:extLst>
                <a:ext uri="{FF2B5EF4-FFF2-40B4-BE49-F238E27FC236}">
                  <a16:creationId xmlns:a16="http://schemas.microsoft.com/office/drawing/2014/main" id="{9388F98F-191E-46D1-68B9-EF5355FE1ADA}"/>
                </a:ext>
              </a:extLst>
            </p:cNvPr>
            <p:cNvSpPr/>
            <p:nvPr/>
          </p:nvSpPr>
          <p:spPr>
            <a:xfrm rot="5232316">
              <a:off x="8371134" y="3854646"/>
              <a:ext cx="162443" cy="180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任意多边形 14">
              <a:extLst>
                <a:ext uri="{FF2B5EF4-FFF2-40B4-BE49-F238E27FC236}">
                  <a16:creationId xmlns:a16="http://schemas.microsoft.com/office/drawing/2014/main" id="{74309E44-7617-7E55-8EE1-81ECE9C1DB8B}"/>
                </a:ext>
              </a:extLst>
            </p:cNvPr>
            <p:cNvSpPr/>
            <p:nvPr/>
          </p:nvSpPr>
          <p:spPr>
            <a:xfrm>
              <a:off x="7124700" y="3928836"/>
              <a:ext cx="1688371" cy="776726"/>
            </a:xfrm>
            <a:custGeom>
              <a:avLst/>
              <a:gdLst>
                <a:gd name="connsiteX0" fmla="*/ 0 w 1762125"/>
                <a:gd name="connsiteY0" fmla="*/ 1024832 h 1024832"/>
                <a:gd name="connsiteX1" fmla="*/ 771525 w 1762125"/>
                <a:gd name="connsiteY1" fmla="*/ 139007 h 1024832"/>
                <a:gd name="connsiteX2" fmla="*/ 1762125 w 1762125"/>
                <a:gd name="connsiteY2" fmla="*/ 15182 h 1024832"/>
              </a:gdLst>
              <a:ahLst/>
              <a:cxnLst>
                <a:cxn ang="0">
                  <a:pos x="connsiteX0" y="connsiteY0"/>
                </a:cxn>
                <a:cxn ang="0">
                  <a:pos x="connsiteX1" y="connsiteY1"/>
                </a:cxn>
                <a:cxn ang="0">
                  <a:pos x="connsiteX2" y="connsiteY2"/>
                </a:cxn>
              </a:cxnLst>
              <a:rect l="l" t="t" r="r" b="b"/>
              <a:pathLst>
                <a:path w="1762125" h="1024832">
                  <a:moveTo>
                    <a:pt x="0" y="1024832"/>
                  </a:moveTo>
                  <a:cubicBezTo>
                    <a:pt x="238919" y="666057"/>
                    <a:pt x="477838" y="307282"/>
                    <a:pt x="771525" y="139007"/>
                  </a:cubicBezTo>
                  <a:cubicBezTo>
                    <a:pt x="1065213" y="-29268"/>
                    <a:pt x="1413669" y="-7043"/>
                    <a:pt x="1762125" y="15182"/>
                  </a:cubicBezTo>
                </a:path>
              </a:pathLst>
            </a:custGeom>
            <a:noFill/>
            <a:ln w="38100">
              <a:solidFill>
                <a:srgbClr val="6C7E0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077" name="组合 1076">
            <a:extLst>
              <a:ext uri="{FF2B5EF4-FFF2-40B4-BE49-F238E27FC236}">
                <a16:creationId xmlns:a16="http://schemas.microsoft.com/office/drawing/2014/main" id="{2C2D4BE8-7609-05A8-7E8E-D165CA4D826F}"/>
              </a:ext>
            </a:extLst>
          </p:cNvPr>
          <p:cNvGrpSpPr/>
          <p:nvPr/>
        </p:nvGrpSpPr>
        <p:grpSpPr>
          <a:xfrm>
            <a:off x="5250381" y="4876367"/>
            <a:ext cx="644330" cy="758812"/>
            <a:chOff x="5250381" y="4876367"/>
            <a:chExt cx="644330" cy="758812"/>
          </a:xfrm>
        </p:grpSpPr>
        <p:cxnSp>
          <p:nvCxnSpPr>
            <p:cNvPr id="1065" name="直接箭头连接符 1064">
              <a:extLst>
                <a:ext uri="{FF2B5EF4-FFF2-40B4-BE49-F238E27FC236}">
                  <a16:creationId xmlns:a16="http://schemas.microsoft.com/office/drawing/2014/main" id="{5D6FD656-C491-E851-E50E-1A9F8CC09B19}"/>
                </a:ext>
              </a:extLst>
            </p:cNvPr>
            <p:cNvCxnSpPr>
              <a:cxnSpLocks/>
            </p:cNvCxnSpPr>
            <p:nvPr/>
          </p:nvCxnSpPr>
          <p:spPr>
            <a:xfrm flipH="1">
              <a:off x="5508796" y="4876367"/>
              <a:ext cx="385915" cy="138439"/>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066" name="直接箭头连接符 1065">
              <a:extLst>
                <a:ext uri="{FF2B5EF4-FFF2-40B4-BE49-F238E27FC236}">
                  <a16:creationId xmlns:a16="http://schemas.microsoft.com/office/drawing/2014/main" id="{2E370A97-6AAB-5440-D4F9-403C460EBA25}"/>
                </a:ext>
              </a:extLst>
            </p:cNvPr>
            <p:cNvCxnSpPr>
              <a:cxnSpLocks/>
            </p:cNvCxnSpPr>
            <p:nvPr/>
          </p:nvCxnSpPr>
          <p:spPr>
            <a:xfrm flipH="1">
              <a:off x="5578475" y="5094487"/>
              <a:ext cx="273050" cy="252213"/>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60" name="椭圆 1059">
              <a:extLst>
                <a:ext uri="{FF2B5EF4-FFF2-40B4-BE49-F238E27FC236}">
                  <a16:creationId xmlns:a16="http://schemas.microsoft.com/office/drawing/2014/main" id="{902B3D6A-159D-3D59-BE81-C5FE54D09AE6}"/>
                </a:ext>
              </a:extLst>
            </p:cNvPr>
            <p:cNvSpPr/>
            <p:nvPr/>
          </p:nvSpPr>
          <p:spPr>
            <a:xfrm rot="5232316">
              <a:off x="5250381" y="4917620"/>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1" name="椭圆 1060">
              <a:extLst>
                <a:ext uri="{FF2B5EF4-FFF2-40B4-BE49-F238E27FC236}">
                  <a16:creationId xmlns:a16="http://schemas.microsoft.com/office/drawing/2014/main" id="{BED00266-726B-FA70-2970-59A332DBAC83}"/>
                </a:ext>
              </a:extLst>
            </p:cNvPr>
            <p:cNvSpPr/>
            <p:nvPr/>
          </p:nvSpPr>
          <p:spPr>
            <a:xfrm rot="5232316">
              <a:off x="5250381" y="5419179"/>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 name="矩形: 圆角 3">
            <a:extLst>
              <a:ext uri="{FF2B5EF4-FFF2-40B4-BE49-F238E27FC236}">
                <a16:creationId xmlns:a16="http://schemas.microsoft.com/office/drawing/2014/main" id="{388603C3-9033-41EF-4B74-C7958E23A4F3}"/>
              </a:ext>
            </a:extLst>
          </p:cNvPr>
          <p:cNvSpPr/>
          <p:nvPr/>
        </p:nvSpPr>
        <p:spPr>
          <a:xfrm>
            <a:off x="4376288" y="1859279"/>
            <a:ext cx="5026568" cy="4122405"/>
          </a:xfrm>
          <a:prstGeom prst="roundRect">
            <a:avLst/>
          </a:prstGeom>
          <a:solidFill>
            <a:srgbClr val="F2F2F2">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椭圆 1041">
            <a:extLst>
              <a:ext uri="{FF2B5EF4-FFF2-40B4-BE49-F238E27FC236}">
                <a16:creationId xmlns:a16="http://schemas.microsoft.com/office/drawing/2014/main" id="{F570B4C4-DDD3-5817-1E7D-0B870A29256B}"/>
              </a:ext>
            </a:extLst>
          </p:cNvPr>
          <p:cNvSpPr/>
          <p:nvPr/>
        </p:nvSpPr>
        <p:spPr>
          <a:xfrm rot="5232316">
            <a:off x="6607114" y="4672175"/>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a:extLst>
              <a:ext uri="{FF2B5EF4-FFF2-40B4-BE49-F238E27FC236}">
                <a16:creationId xmlns:a16="http://schemas.microsoft.com/office/drawing/2014/main" id="{35F7D24A-F473-3F3C-7EFF-B506B93D50CD}"/>
              </a:ext>
            </a:extLst>
          </p:cNvPr>
          <p:cNvSpPr>
            <a:spLocks noGrp="1"/>
          </p:cNvSpPr>
          <p:nvPr>
            <p:ph type="sldNum" sz="quarter" idx="12"/>
          </p:nvPr>
        </p:nvSpPr>
        <p:spPr/>
        <p:txBody>
          <a:bodyPr/>
          <a:lstStyle/>
          <a:p>
            <a:fld id="{49AE70B2-8BF9-45C0-BB95-33D1B9D3A854}" type="slidenum">
              <a:rPr lang="zh-CN" altLang="en-US" smtClean="0"/>
              <a:t>28</a:t>
            </a:fld>
            <a:endParaRPr lang="zh-CN" altLang="en-US" dirty="0"/>
          </a:p>
        </p:txBody>
      </p:sp>
      <p:sp>
        <p:nvSpPr>
          <p:cNvPr id="5" name="标题 4">
            <a:extLst>
              <a:ext uri="{FF2B5EF4-FFF2-40B4-BE49-F238E27FC236}">
                <a16:creationId xmlns:a16="http://schemas.microsoft.com/office/drawing/2014/main" id="{CF36024C-A1EB-60C4-2B79-70DDB1C0C034}"/>
              </a:ext>
            </a:extLst>
          </p:cNvPr>
          <p:cNvSpPr>
            <a:spLocks noGrp="1"/>
          </p:cNvSpPr>
          <p:nvPr>
            <p:ph type="title"/>
          </p:nvPr>
        </p:nvSpPr>
        <p:spPr/>
        <p:txBody>
          <a:bodyPr>
            <a:normAutofit/>
          </a:bodyPr>
          <a:lstStyle/>
          <a:p>
            <a:r>
              <a:rPr lang="en-US" altLang="zh-CN" dirty="0">
                <a:solidFill>
                  <a:srgbClr val="000000"/>
                </a:solidFill>
                <a:cs typeface="Arial" panose="020B0604020202020204"/>
              </a:rPr>
              <a:t>Challenge 3: Handle Tree-tangling Scenarios</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sp>
        <p:nvSpPr>
          <p:cNvPr id="63" name="圆角矩形 125">
            <a:extLst>
              <a:ext uri="{FF2B5EF4-FFF2-40B4-BE49-F238E27FC236}">
                <a16:creationId xmlns:a16="http://schemas.microsoft.com/office/drawing/2014/main" id="{E789730B-0C06-A726-3EFE-8B88A7CEF8D5}"/>
              </a:ext>
            </a:extLst>
          </p:cNvPr>
          <p:cNvSpPr/>
          <p:nvPr/>
        </p:nvSpPr>
        <p:spPr>
          <a:xfrm>
            <a:off x="2066733" y="1954846"/>
            <a:ext cx="1684623" cy="2759549"/>
          </a:xfrm>
          <a:prstGeom prst="roundRect">
            <a:avLst/>
          </a:prstGeom>
          <a:solidFill>
            <a:schemeClr val="bg1">
              <a:lumMod val="95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7" name="组合 1026">
            <a:extLst>
              <a:ext uri="{FF2B5EF4-FFF2-40B4-BE49-F238E27FC236}">
                <a16:creationId xmlns:a16="http://schemas.microsoft.com/office/drawing/2014/main" id="{B4A7FD20-D10E-E501-43CE-5EFA462B03C6}"/>
              </a:ext>
            </a:extLst>
          </p:cNvPr>
          <p:cNvGrpSpPr/>
          <p:nvPr/>
        </p:nvGrpSpPr>
        <p:grpSpPr>
          <a:xfrm>
            <a:off x="2227230" y="3130722"/>
            <a:ext cx="1448358" cy="432000"/>
            <a:chOff x="1602278" y="506840"/>
            <a:chExt cx="1448358" cy="432000"/>
          </a:xfrm>
        </p:grpSpPr>
        <p:sp>
          <p:nvSpPr>
            <p:cNvPr id="1038" name="椭圆 1037">
              <a:extLst>
                <a:ext uri="{FF2B5EF4-FFF2-40B4-BE49-F238E27FC236}">
                  <a16:creationId xmlns:a16="http://schemas.microsoft.com/office/drawing/2014/main" id="{50A447EE-EB40-37AE-4F0E-12A644E6591B}"/>
                </a:ext>
              </a:extLst>
            </p:cNvPr>
            <p:cNvSpPr/>
            <p:nvPr/>
          </p:nvSpPr>
          <p:spPr>
            <a:xfrm rot="5400000">
              <a:off x="1602278" y="506840"/>
              <a:ext cx="432000" cy="43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文本框 1038">
              <a:extLst>
                <a:ext uri="{FF2B5EF4-FFF2-40B4-BE49-F238E27FC236}">
                  <a16:creationId xmlns:a16="http://schemas.microsoft.com/office/drawing/2014/main" id="{8C86C469-DF22-3974-B3E2-700154C2AB2E}"/>
                </a:ext>
              </a:extLst>
            </p:cNvPr>
            <p:cNvSpPr txBox="1"/>
            <p:nvPr/>
          </p:nvSpPr>
          <p:spPr>
            <a:xfrm>
              <a:off x="1747606" y="529787"/>
              <a:ext cx="1303030"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Root</a:t>
              </a:r>
              <a:endParaRPr lang="zh-CN" altLang="en-US" sz="1600" b="1" dirty="0">
                <a:latin typeface="Calibri" panose="020F0502020204030204" pitchFamily="34" charset="0"/>
                <a:cs typeface="Calibri" panose="020F0502020204030204" pitchFamily="34" charset="0"/>
              </a:endParaRPr>
            </a:p>
          </p:txBody>
        </p:sp>
      </p:grpSp>
      <p:sp>
        <p:nvSpPr>
          <p:cNvPr id="1028" name="文本框 1027">
            <a:extLst>
              <a:ext uri="{FF2B5EF4-FFF2-40B4-BE49-F238E27FC236}">
                <a16:creationId xmlns:a16="http://schemas.microsoft.com/office/drawing/2014/main" id="{618DBC06-062F-B9D0-E39F-44027DEA0CA6}"/>
              </a:ext>
            </a:extLst>
          </p:cNvPr>
          <p:cNvSpPr txBox="1"/>
          <p:nvPr/>
        </p:nvSpPr>
        <p:spPr>
          <a:xfrm>
            <a:off x="2372558" y="3702802"/>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Hotspot</a:t>
            </a:r>
            <a:endParaRPr lang="zh-CN" altLang="en-US" b="1" dirty="0">
              <a:latin typeface="Calibri" panose="020F0502020204030204" pitchFamily="34" charset="0"/>
              <a:cs typeface="Calibri" panose="020F0502020204030204" pitchFamily="34" charset="0"/>
            </a:endParaRPr>
          </a:p>
        </p:txBody>
      </p:sp>
      <p:sp>
        <p:nvSpPr>
          <p:cNvPr id="1029" name="文本框 1028">
            <a:extLst>
              <a:ext uri="{FF2B5EF4-FFF2-40B4-BE49-F238E27FC236}">
                <a16:creationId xmlns:a16="http://schemas.microsoft.com/office/drawing/2014/main" id="{52A58D47-33A4-BD0C-877E-F13B24E49F70}"/>
              </a:ext>
            </a:extLst>
          </p:cNvPr>
          <p:cNvSpPr txBox="1"/>
          <p:nvPr/>
        </p:nvSpPr>
        <p:spPr>
          <a:xfrm>
            <a:off x="2275514" y="4238182"/>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Leaf</a:t>
            </a:r>
            <a:endParaRPr lang="zh-CN" altLang="en-US" b="1" dirty="0">
              <a:latin typeface="Calibri" panose="020F0502020204030204" pitchFamily="34" charset="0"/>
              <a:cs typeface="Calibri" panose="020F0502020204030204" pitchFamily="34" charset="0"/>
            </a:endParaRPr>
          </a:p>
        </p:txBody>
      </p:sp>
      <p:sp>
        <p:nvSpPr>
          <p:cNvPr id="1030" name="椭圆 1029">
            <a:extLst>
              <a:ext uri="{FF2B5EF4-FFF2-40B4-BE49-F238E27FC236}">
                <a16:creationId xmlns:a16="http://schemas.microsoft.com/office/drawing/2014/main" id="{3B4327D8-46F5-E83F-9176-33693165273D}"/>
              </a:ext>
            </a:extLst>
          </p:cNvPr>
          <p:cNvSpPr/>
          <p:nvPr/>
        </p:nvSpPr>
        <p:spPr>
          <a:xfrm rot="5400000">
            <a:off x="2226192" y="4181436"/>
            <a:ext cx="432000" cy="432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椭圆 1030">
            <a:extLst>
              <a:ext uri="{FF2B5EF4-FFF2-40B4-BE49-F238E27FC236}">
                <a16:creationId xmlns:a16="http://schemas.microsoft.com/office/drawing/2014/main" id="{92F45AE7-CD7C-7682-FE3E-D06BB18881DD}"/>
              </a:ext>
            </a:extLst>
          </p:cNvPr>
          <p:cNvSpPr/>
          <p:nvPr/>
        </p:nvSpPr>
        <p:spPr>
          <a:xfrm rot="5232316">
            <a:off x="2237505" y="3651210"/>
            <a:ext cx="432000" cy="432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2" name="组合 1031">
            <a:extLst>
              <a:ext uri="{FF2B5EF4-FFF2-40B4-BE49-F238E27FC236}">
                <a16:creationId xmlns:a16="http://schemas.microsoft.com/office/drawing/2014/main" id="{4CFDA4A3-CE88-6ABE-EEC8-EB1285250EC4}"/>
              </a:ext>
            </a:extLst>
          </p:cNvPr>
          <p:cNvGrpSpPr/>
          <p:nvPr/>
        </p:nvGrpSpPr>
        <p:grpSpPr>
          <a:xfrm>
            <a:off x="2163315" y="2089329"/>
            <a:ext cx="1610930" cy="405388"/>
            <a:chOff x="1172916" y="800385"/>
            <a:chExt cx="1610930" cy="405388"/>
          </a:xfrm>
        </p:grpSpPr>
        <p:sp>
          <p:nvSpPr>
            <p:cNvPr id="1036" name="文本框 1035">
              <a:extLst>
                <a:ext uri="{FF2B5EF4-FFF2-40B4-BE49-F238E27FC236}">
                  <a16:creationId xmlns:a16="http://schemas.microsoft.com/office/drawing/2014/main" id="{ED7370A6-0A9C-5FEE-6578-B77612F52000}"/>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chemeClr val="accent1">
                      <a:lumMod val="75000"/>
                    </a:schemeClr>
                  </a:solidFill>
                  <a:latin typeface="Calibri" panose="020F0502020204030204" pitchFamily="34" charset="0"/>
                  <a:cs typeface="Calibri" panose="020F0502020204030204" pitchFamily="34" charset="0"/>
                </a:rPr>
                <a:t>Vulnerable flows</a:t>
              </a:r>
              <a:endParaRPr lang="zh-CN" altLang="en-US" sz="1600" b="1" dirty="0">
                <a:solidFill>
                  <a:schemeClr val="accent1">
                    <a:lumMod val="75000"/>
                  </a:schemeClr>
                </a:solidFill>
                <a:latin typeface="Calibri" panose="020F0502020204030204" pitchFamily="34" charset="0"/>
                <a:cs typeface="Calibri" panose="020F0502020204030204" pitchFamily="34" charset="0"/>
              </a:endParaRPr>
            </a:p>
          </p:txBody>
        </p:sp>
        <p:cxnSp>
          <p:nvCxnSpPr>
            <p:cNvPr id="1037" name="直接箭头连接符 1036">
              <a:extLst>
                <a:ext uri="{FF2B5EF4-FFF2-40B4-BE49-F238E27FC236}">
                  <a16:creationId xmlns:a16="http://schemas.microsoft.com/office/drawing/2014/main" id="{EEB2242B-6A14-05BA-D789-820062EDA0FE}"/>
                </a:ext>
              </a:extLst>
            </p:cNvPr>
            <p:cNvCxnSpPr/>
            <p:nvPr/>
          </p:nvCxnSpPr>
          <p:spPr>
            <a:xfrm>
              <a:off x="1285115" y="1205773"/>
              <a:ext cx="1299152" cy="0"/>
            </a:xfrm>
            <a:prstGeom prst="straightConnector1">
              <a:avLst/>
            </a:prstGeom>
            <a:noFill/>
            <a:ln w="2540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1033" name="组合 1032">
            <a:extLst>
              <a:ext uri="{FF2B5EF4-FFF2-40B4-BE49-F238E27FC236}">
                <a16:creationId xmlns:a16="http://schemas.microsoft.com/office/drawing/2014/main" id="{B6939B04-C7C4-7360-EB58-1F19F2C68430}"/>
              </a:ext>
            </a:extLst>
          </p:cNvPr>
          <p:cNvGrpSpPr/>
          <p:nvPr/>
        </p:nvGrpSpPr>
        <p:grpSpPr>
          <a:xfrm>
            <a:off x="2156336" y="2523667"/>
            <a:ext cx="1610930" cy="405815"/>
            <a:chOff x="1172916" y="800385"/>
            <a:chExt cx="1610930" cy="405815"/>
          </a:xfrm>
        </p:grpSpPr>
        <p:sp>
          <p:nvSpPr>
            <p:cNvPr id="1034" name="文本框 1033">
              <a:extLst>
                <a:ext uri="{FF2B5EF4-FFF2-40B4-BE49-F238E27FC236}">
                  <a16:creationId xmlns:a16="http://schemas.microsoft.com/office/drawing/2014/main" id="{86258994-7A07-3E70-B953-42127446ECAB}"/>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rgbClr val="E8774A"/>
                  </a:solidFill>
                  <a:latin typeface="Calibri" panose="020F0502020204030204" pitchFamily="34" charset="0"/>
                  <a:cs typeface="Calibri" panose="020F0502020204030204" pitchFamily="34" charset="0"/>
                </a:rPr>
                <a:t>Congested flows</a:t>
              </a:r>
              <a:endParaRPr lang="zh-CN" altLang="en-US" sz="1600" b="1" dirty="0">
                <a:solidFill>
                  <a:srgbClr val="E8774A"/>
                </a:solidFill>
                <a:latin typeface="Calibri" panose="020F0502020204030204" pitchFamily="34" charset="0"/>
                <a:cs typeface="Calibri" panose="020F0502020204030204" pitchFamily="34" charset="0"/>
              </a:endParaRPr>
            </a:p>
          </p:txBody>
        </p:sp>
        <p:cxnSp>
          <p:nvCxnSpPr>
            <p:cNvPr id="1035" name="直接箭头连接符 1034">
              <a:extLst>
                <a:ext uri="{FF2B5EF4-FFF2-40B4-BE49-F238E27FC236}">
                  <a16:creationId xmlns:a16="http://schemas.microsoft.com/office/drawing/2014/main" id="{7082623A-0D37-C378-2B24-77621BDAF23E}"/>
                </a:ext>
              </a:extLst>
            </p:cNvPr>
            <p:cNvCxnSpPr/>
            <p:nvPr/>
          </p:nvCxnSpPr>
          <p:spPr>
            <a:xfrm>
              <a:off x="1270571" y="1206200"/>
              <a:ext cx="1299152" cy="0"/>
            </a:xfrm>
            <a:prstGeom prst="straightConnector1">
              <a:avLst/>
            </a:prstGeom>
            <a:noFill/>
            <a:ln w="25400">
              <a:solidFill>
                <a:srgbClr val="E8774A"/>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cxnSp>
      </p:grpSp>
      <p:cxnSp>
        <p:nvCxnSpPr>
          <p:cNvPr id="2" name="直接连接符 1">
            <a:extLst>
              <a:ext uri="{FF2B5EF4-FFF2-40B4-BE49-F238E27FC236}">
                <a16:creationId xmlns:a16="http://schemas.microsoft.com/office/drawing/2014/main" id="{62E78864-AEE8-EACB-DF95-E3FC10360495}"/>
              </a:ext>
            </a:extLst>
          </p:cNvPr>
          <p:cNvCxnSpPr/>
          <p:nvPr/>
        </p:nvCxnSpPr>
        <p:spPr>
          <a:xfrm flipH="1" flipV="1">
            <a:off x="6730293" y="2416049"/>
            <a:ext cx="1183929" cy="1184783"/>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B7F23AFC-A0C7-8C4C-4ED4-AA314F9F3F1F}"/>
              </a:ext>
            </a:extLst>
          </p:cNvPr>
          <p:cNvCxnSpPr>
            <a:cxnSpLocks/>
          </p:cNvCxnSpPr>
          <p:nvPr/>
        </p:nvCxnSpPr>
        <p:spPr>
          <a:xfrm>
            <a:off x="6716590" y="3596861"/>
            <a:ext cx="1197632" cy="3971"/>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FC696110-FADA-E5E7-108B-52474826C148}"/>
              </a:ext>
            </a:extLst>
          </p:cNvPr>
          <p:cNvCxnSpPr/>
          <p:nvPr/>
        </p:nvCxnSpPr>
        <p:spPr>
          <a:xfrm flipV="1">
            <a:off x="6730293" y="3600832"/>
            <a:ext cx="1183929" cy="1175373"/>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E8472A76-FAA4-8F07-FEE4-37C19D761C1E}"/>
              </a:ext>
            </a:extLst>
          </p:cNvPr>
          <p:cNvCxnSpPr/>
          <p:nvPr/>
        </p:nvCxnSpPr>
        <p:spPr>
          <a:xfrm flipH="1">
            <a:off x="5361472" y="2416050"/>
            <a:ext cx="828821" cy="29240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D889A7A7-9E21-3221-6D9E-9310446B5D5F}"/>
              </a:ext>
            </a:extLst>
          </p:cNvPr>
          <p:cNvCxnSpPr>
            <a:cxnSpLocks/>
          </p:cNvCxnSpPr>
          <p:nvPr/>
        </p:nvCxnSpPr>
        <p:spPr>
          <a:xfrm flipH="1" flipV="1">
            <a:off x="5350752" y="3326311"/>
            <a:ext cx="825838" cy="27055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817E7F3B-2631-272D-1862-AA80576EFE71}"/>
              </a:ext>
            </a:extLst>
          </p:cNvPr>
          <p:cNvCxnSpPr>
            <a:cxnSpLocks/>
          </p:cNvCxnSpPr>
          <p:nvPr/>
        </p:nvCxnSpPr>
        <p:spPr>
          <a:xfrm flipH="1">
            <a:off x="5347769" y="3596863"/>
            <a:ext cx="828821" cy="29240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5DB0691B-0453-D1DF-B8AB-F4E26DDF9346}"/>
              </a:ext>
            </a:extLst>
          </p:cNvPr>
          <p:cNvCxnSpPr>
            <a:cxnSpLocks/>
          </p:cNvCxnSpPr>
          <p:nvPr/>
        </p:nvCxnSpPr>
        <p:spPr>
          <a:xfrm flipH="1" flipV="1">
            <a:off x="5364455" y="4526285"/>
            <a:ext cx="825838" cy="24992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41" name="任意多边形 12">
            <a:extLst>
              <a:ext uri="{FF2B5EF4-FFF2-40B4-BE49-F238E27FC236}">
                <a16:creationId xmlns:a16="http://schemas.microsoft.com/office/drawing/2014/main" id="{30ECB4CD-C198-890F-D78F-637FA6BDDA2F}"/>
              </a:ext>
            </a:extLst>
          </p:cNvPr>
          <p:cNvSpPr/>
          <p:nvPr/>
        </p:nvSpPr>
        <p:spPr>
          <a:xfrm>
            <a:off x="6962130" y="2759665"/>
            <a:ext cx="1858020" cy="891629"/>
          </a:xfrm>
          <a:custGeom>
            <a:avLst/>
            <a:gdLst>
              <a:gd name="connsiteX0" fmla="*/ 0 w 1971675"/>
              <a:gd name="connsiteY0" fmla="*/ 0 h 1184445"/>
              <a:gd name="connsiteX1" fmla="*/ 933450 w 1971675"/>
              <a:gd name="connsiteY1" fmla="*/ 1038225 h 1184445"/>
              <a:gd name="connsiteX2" fmla="*/ 1971675 w 1971675"/>
              <a:gd name="connsiteY2" fmla="*/ 1152525 h 1184445"/>
            </a:gdLst>
            <a:ahLst/>
            <a:cxnLst>
              <a:cxn ang="0">
                <a:pos x="connsiteX0" y="connsiteY0"/>
              </a:cxn>
              <a:cxn ang="0">
                <a:pos x="connsiteX1" y="connsiteY1"/>
              </a:cxn>
              <a:cxn ang="0">
                <a:pos x="connsiteX2" y="connsiteY2"/>
              </a:cxn>
            </a:cxnLst>
            <a:rect l="l" t="t" r="r" b="b"/>
            <a:pathLst>
              <a:path w="1971675" h="1184445">
                <a:moveTo>
                  <a:pt x="0" y="0"/>
                </a:moveTo>
                <a:cubicBezTo>
                  <a:pt x="302419" y="423069"/>
                  <a:pt x="604838" y="846138"/>
                  <a:pt x="933450" y="1038225"/>
                </a:cubicBezTo>
                <a:cubicBezTo>
                  <a:pt x="1262063" y="1230313"/>
                  <a:pt x="1616869" y="1191419"/>
                  <a:pt x="1971675" y="1152525"/>
                </a:cubicBezTo>
              </a:path>
            </a:pathLst>
          </a:custGeom>
          <a:ln w="1905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2" name="直接箭头连接符 41">
            <a:extLst>
              <a:ext uri="{FF2B5EF4-FFF2-40B4-BE49-F238E27FC236}">
                <a16:creationId xmlns:a16="http://schemas.microsoft.com/office/drawing/2014/main" id="{C3172324-09EA-AFA5-06A9-695582613D86}"/>
              </a:ext>
            </a:extLst>
          </p:cNvPr>
          <p:cNvCxnSpPr/>
          <p:nvPr/>
        </p:nvCxnSpPr>
        <p:spPr>
          <a:xfrm flipV="1">
            <a:off x="6908870" y="3689419"/>
            <a:ext cx="1911280" cy="19694"/>
          </a:xfrm>
          <a:prstGeom prst="straightConnector1">
            <a:avLst/>
          </a:pr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cxnSp>
      <p:sp>
        <p:nvSpPr>
          <p:cNvPr id="43" name="任意多边形 14">
            <a:extLst>
              <a:ext uri="{FF2B5EF4-FFF2-40B4-BE49-F238E27FC236}">
                <a16:creationId xmlns:a16="http://schemas.microsoft.com/office/drawing/2014/main" id="{71DD17C2-8ADB-A4E0-B0CC-970528EE333D}"/>
              </a:ext>
            </a:extLst>
          </p:cNvPr>
          <p:cNvSpPr/>
          <p:nvPr/>
        </p:nvSpPr>
        <p:spPr>
          <a:xfrm>
            <a:off x="7124700" y="3743828"/>
            <a:ext cx="1688371" cy="776726"/>
          </a:xfrm>
          <a:custGeom>
            <a:avLst/>
            <a:gdLst>
              <a:gd name="connsiteX0" fmla="*/ 0 w 1762125"/>
              <a:gd name="connsiteY0" fmla="*/ 1024832 h 1024832"/>
              <a:gd name="connsiteX1" fmla="*/ 771525 w 1762125"/>
              <a:gd name="connsiteY1" fmla="*/ 139007 h 1024832"/>
              <a:gd name="connsiteX2" fmla="*/ 1762125 w 1762125"/>
              <a:gd name="connsiteY2" fmla="*/ 15182 h 1024832"/>
            </a:gdLst>
            <a:ahLst/>
            <a:cxnLst>
              <a:cxn ang="0">
                <a:pos x="connsiteX0" y="connsiteY0"/>
              </a:cxn>
              <a:cxn ang="0">
                <a:pos x="connsiteX1" y="connsiteY1"/>
              </a:cxn>
              <a:cxn ang="0">
                <a:pos x="connsiteX2" y="connsiteY2"/>
              </a:cxn>
            </a:cxnLst>
            <a:rect l="l" t="t" r="r" b="b"/>
            <a:pathLst>
              <a:path w="1762125" h="1024832">
                <a:moveTo>
                  <a:pt x="0" y="1024832"/>
                </a:moveTo>
                <a:cubicBezTo>
                  <a:pt x="238919" y="666057"/>
                  <a:pt x="477838" y="307282"/>
                  <a:pt x="771525" y="139007"/>
                </a:cubicBezTo>
                <a:cubicBezTo>
                  <a:pt x="1065213" y="-29268"/>
                  <a:pt x="1413669" y="-7043"/>
                  <a:pt x="1762125" y="15182"/>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45" name="任意多边形 17">
            <a:extLst>
              <a:ext uri="{FF2B5EF4-FFF2-40B4-BE49-F238E27FC236}">
                <a16:creationId xmlns:a16="http://schemas.microsoft.com/office/drawing/2014/main" id="{104B06BB-7415-CBF3-7A8F-E3FA0567424C}"/>
              </a:ext>
            </a:extLst>
          </p:cNvPr>
          <p:cNvSpPr/>
          <p:nvPr/>
        </p:nvSpPr>
        <p:spPr>
          <a:xfrm>
            <a:off x="5420857" y="2456539"/>
            <a:ext cx="1552575" cy="339231"/>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9587BFAC-04B8-935C-76D1-35A0DCDEFC73}"/>
              </a:ext>
            </a:extLst>
          </p:cNvPr>
          <p:cNvSpPr/>
          <p:nvPr/>
        </p:nvSpPr>
        <p:spPr>
          <a:xfrm rot="5400000">
            <a:off x="8354888" y="3583785"/>
            <a:ext cx="194932"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文本框 46">
            <a:extLst>
              <a:ext uri="{FF2B5EF4-FFF2-40B4-BE49-F238E27FC236}">
                <a16:creationId xmlns:a16="http://schemas.microsoft.com/office/drawing/2014/main" id="{1CACB9B2-6097-5081-F7EB-778258882C39}"/>
              </a:ext>
            </a:extLst>
          </p:cNvPr>
          <p:cNvSpPr txBox="1"/>
          <p:nvPr/>
        </p:nvSpPr>
        <p:spPr>
          <a:xfrm>
            <a:off x="6484818" y="2541811"/>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P4</a:t>
            </a:r>
            <a:endParaRPr lang="zh-CN" altLang="en-US" b="1" dirty="0">
              <a:latin typeface="Calibri" panose="020F0502020204030204" pitchFamily="34" charset="0"/>
              <a:cs typeface="Calibri" panose="020F0502020204030204" pitchFamily="34" charset="0"/>
            </a:endParaRPr>
          </a:p>
        </p:txBody>
      </p:sp>
      <p:sp>
        <p:nvSpPr>
          <p:cNvPr id="48" name="文本框 47">
            <a:extLst>
              <a:ext uri="{FF2B5EF4-FFF2-40B4-BE49-F238E27FC236}">
                <a16:creationId xmlns:a16="http://schemas.microsoft.com/office/drawing/2014/main" id="{B69D5A65-610E-C89B-B1A0-7B84672E01D2}"/>
              </a:ext>
            </a:extLst>
          </p:cNvPr>
          <p:cNvSpPr txBox="1"/>
          <p:nvPr/>
        </p:nvSpPr>
        <p:spPr>
          <a:xfrm>
            <a:off x="6469175" y="3755289"/>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P5</a:t>
            </a:r>
            <a:endParaRPr lang="zh-CN" altLang="en-US" b="1" dirty="0">
              <a:latin typeface="Calibri" panose="020F0502020204030204" pitchFamily="34" charset="0"/>
              <a:cs typeface="Calibri" panose="020F0502020204030204" pitchFamily="34" charset="0"/>
            </a:endParaRPr>
          </a:p>
        </p:txBody>
      </p:sp>
      <p:sp>
        <p:nvSpPr>
          <p:cNvPr id="50" name="文本框 49">
            <a:extLst>
              <a:ext uri="{FF2B5EF4-FFF2-40B4-BE49-F238E27FC236}">
                <a16:creationId xmlns:a16="http://schemas.microsoft.com/office/drawing/2014/main" id="{6A647362-C4F1-6113-C1D4-71C6925B15A1}"/>
              </a:ext>
            </a:extLst>
          </p:cNvPr>
          <p:cNvSpPr txBox="1"/>
          <p:nvPr/>
        </p:nvSpPr>
        <p:spPr>
          <a:xfrm>
            <a:off x="8730224" y="3531105"/>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P2</a:t>
            </a:r>
            <a:endParaRPr lang="zh-CN" altLang="en-US" b="1" dirty="0">
              <a:latin typeface="Calibri" panose="020F0502020204030204" pitchFamily="34" charset="0"/>
              <a:cs typeface="Calibri" panose="020F0502020204030204" pitchFamily="34" charset="0"/>
            </a:endParaRPr>
          </a:p>
        </p:txBody>
      </p:sp>
      <p:sp>
        <p:nvSpPr>
          <p:cNvPr id="59" name="任意多边形 3">
            <a:extLst>
              <a:ext uri="{FF2B5EF4-FFF2-40B4-BE49-F238E27FC236}">
                <a16:creationId xmlns:a16="http://schemas.microsoft.com/office/drawing/2014/main" id="{8596D4CF-EA96-4711-A5C4-033BC01A26D6}"/>
              </a:ext>
            </a:extLst>
          </p:cNvPr>
          <p:cNvSpPr/>
          <p:nvPr/>
        </p:nvSpPr>
        <p:spPr>
          <a:xfrm>
            <a:off x="5414518" y="3257461"/>
            <a:ext cx="1520208" cy="291258"/>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60" name="任意多边形 81">
            <a:extLst>
              <a:ext uri="{FF2B5EF4-FFF2-40B4-BE49-F238E27FC236}">
                <a16:creationId xmlns:a16="http://schemas.microsoft.com/office/drawing/2014/main" id="{6491A686-AE16-267B-C3D0-D18121068D9A}"/>
              </a:ext>
            </a:extLst>
          </p:cNvPr>
          <p:cNvSpPr/>
          <p:nvPr/>
        </p:nvSpPr>
        <p:spPr>
          <a:xfrm>
            <a:off x="5402109" y="3633817"/>
            <a:ext cx="1532617" cy="339231"/>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61" name="任意多边形 83">
            <a:extLst>
              <a:ext uri="{FF2B5EF4-FFF2-40B4-BE49-F238E27FC236}">
                <a16:creationId xmlns:a16="http://schemas.microsoft.com/office/drawing/2014/main" id="{29404EF9-3E2B-720B-E74D-FCCA637FAA29}"/>
              </a:ext>
            </a:extLst>
          </p:cNvPr>
          <p:cNvSpPr/>
          <p:nvPr/>
        </p:nvSpPr>
        <p:spPr>
          <a:xfrm>
            <a:off x="5414518" y="4447131"/>
            <a:ext cx="1525249" cy="316575"/>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040" name="文本框 1039">
            <a:extLst>
              <a:ext uri="{FF2B5EF4-FFF2-40B4-BE49-F238E27FC236}">
                <a16:creationId xmlns:a16="http://schemas.microsoft.com/office/drawing/2014/main" id="{ADB27C17-6482-7692-9006-24C4C79FB133}"/>
              </a:ext>
            </a:extLst>
          </p:cNvPr>
          <p:cNvSpPr txBox="1"/>
          <p:nvPr/>
        </p:nvSpPr>
        <p:spPr>
          <a:xfrm>
            <a:off x="6423520" y="4953099"/>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P6</a:t>
            </a:r>
            <a:endParaRPr lang="zh-CN" altLang="en-US" b="1" dirty="0">
              <a:latin typeface="Calibri" panose="020F0502020204030204" pitchFamily="34" charset="0"/>
              <a:cs typeface="Calibri" panose="020F0502020204030204" pitchFamily="34" charset="0"/>
            </a:endParaRPr>
          </a:p>
        </p:txBody>
      </p:sp>
      <p:cxnSp>
        <p:nvCxnSpPr>
          <p:cNvPr id="29" name="直接箭头连接符 28">
            <a:extLst>
              <a:ext uri="{FF2B5EF4-FFF2-40B4-BE49-F238E27FC236}">
                <a16:creationId xmlns:a16="http://schemas.microsoft.com/office/drawing/2014/main" id="{97F20381-DE80-F9E5-C87F-56E2AE6BDA17}"/>
              </a:ext>
            </a:extLst>
          </p:cNvPr>
          <p:cNvCxnSpPr>
            <a:cxnSpLocks/>
          </p:cNvCxnSpPr>
          <p:nvPr/>
        </p:nvCxnSpPr>
        <p:spPr>
          <a:xfrm>
            <a:off x="2253991" y="3023126"/>
            <a:ext cx="1299152" cy="0"/>
          </a:xfrm>
          <a:prstGeom prst="straightConnector1">
            <a:avLst/>
          </a:prstGeom>
          <a:noFill/>
          <a:ln w="25400">
            <a:solidFill>
              <a:srgbClr val="6C7E0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33" name="椭圆 32">
            <a:extLst>
              <a:ext uri="{FF2B5EF4-FFF2-40B4-BE49-F238E27FC236}">
                <a16:creationId xmlns:a16="http://schemas.microsoft.com/office/drawing/2014/main" id="{F5B9D67E-EF76-ED6E-6D62-5440A9DA8D6E}"/>
              </a:ext>
            </a:extLst>
          </p:cNvPr>
          <p:cNvSpPr/>
          <p:nvPr/>
        </p:nvSpPr>
        <p:spPr>
          <a:xfrm rot="5232316">
            <a:off x="5253472" y="2579235"/>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3E42214C-8E2F-7C34-BA78-2406D63D5F7B}"/>
              </a:ext>
            </a:extLst>
          </p:cNvPr>
          <p:cNvSpPr/>
          <p:nvPr/>
        </p:nvSpPr>
        <p:spPr>
          <a:xfrm rot="5232316">
            <a:off x="5253471" y="3207353"/>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6E6930AE-D4CE-9E58-496E-34BAB50FBC90}"/>
              </a:ext>
            </a:extLst>
          </p:cNvPr>
          <p:cNvSpPr/>
          <p:nvPr/>
        </p:nvSpPr>
        <p:spPr>
          <a:xfrm rot="5232316">
            <a:off x="5253471" y="3753031"/>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C34BF598-5700-00F8-DEB3-E2268E278027}"/>
              </a:ext>
            </a:extLst>
          </p:cNvPr>
          <p:cNvSpPr/>
          <p:nvPr/>
        </p:nvSpPr>
        <p:spPr>
          <a:xfrm rot="5232316">
            <a:off x="5253472" y="4386700"/>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25" name="椭圆 1024">
            <a:extLst>
              <a:ext uri="{FF2B5EF4-FFF2-40B4-BE49-F238E27FC236}">
                <a16:creationId xmlns:a16="http://schemas.microsoft.com/office/drawing/2014/main" id="{C49F8C13-F89E-D85B-C648-E51D40CF5582}"/>
              </a:ext>
            </a:extLst>
          </p:cNvPr>
          <p:cNvSpPr/>
          <p:nvPr/>
        </p:nvSpPr>
        <p:spPr>
          <a:xfrm rot="5232316">
            <a:off x="6569527" y="2335544"/>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椭圆 1025">
            <a:extLst>
              <a:ext uri="{FF2B5EF4-FFF2-40B4-BE49-F238E27FC236}">
                <a16:creationId xmlns:a16="http://schemas.microsoft.com/office/drawing/2014/main" id="{5A2D8ACF-79D9-7384-6691-02784D8BE1DA}"/>
              </a:ext>
            </a:extLst>
          </p:cNvPr>
          <p:cNvSpPr/>
          <p:nvPr/>
        </p:nvSpPr>
        <p:spPr>
          <a:xfrm rot="5232316">
            <a:off x="6570031" y="3481346"/>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文本框 10">
            <a:extLst>
              <a:ext uri="{FF2B5EF4-FFF2-40B4-BE49-F238E27FC236}">
                <a16:creationId xmlns:a16="http://schemas.microsoft.com/office/drawing/2014/main" id="{9579F2F5-B7CE-28A3-37A6-E21C131FDD4F}"/>
              </a:ext>
            </a:extLst>
          </p:cNvPr>
          <p:cNvSpPr txBox="1"/>
          <p:nvPr/>
        </p:nvSpPr>
        <p:spPr>
          <a:xfrm>
            <a:off x="7506657" y="4838868"/>
            <a:ext cx="1631026" cy="1015663"/>
          </a:xfrm>
          <a:prstGeom prst="rect">
            <a:avLst/>
          </a:prstGeom>
          <a:noFill/>
        </p:spPr>
        <p:txBody>
          <a:bodyPr wrap="square" rtlCol="0">
            <a:spAutoFit/>
          </a:bodyPr>
          <a:lstStyle/>
          <a:p>
            <a:pPr algn="ctr"/>
            <a:r>
              <a:rPr lang="en-US" altLang="zh-CN" sz="2000" b="1" dirty="0">
                <a:latin typeface="Calibri" panose="020F0502020204030204" pitchFamily="34" charset="0"/>
                <a:cs typeface="Calibri" panose="020F0502020204030204" pitchFamily="34" charset="0"/>
              </a:rPr>
              <a:t>Congestion Tree rooted</a:t>
            </a:r>
            <a:r>
              <a:rPr lang="zh-CN" altLang="en-US" sz="2000" b="1" dirty="0">
                <a:latin typeface="Calibri" panose="020F0502020204030204" pitchFamily="34" charset="0"/>
                <a:cs typeface="Calibri" panose="020F0502020204030204" pitchFamily="34" charset="0"/>
              </a:rPr>
              <a:t> </a:t>
            </a:r>
            <a:r>
              <a:rPr lang="en-US" altLang="zh-CN" sz="2000" b="1" dirty="0">
                <a:latin typeface="Calibri" panose="020F0502020204030204" pitchFamily="34" charset="0"/>
                <a:cs typeface="Calibri" panose="020F0502020204030204" pitchFamily="34" charset="0"/>
              </a:rPr>
              <a:t>at</a:t>
            </a:r>
            <a:r>
              <a:rPr lang="zh-CN" altLang="en-US" sz="2000" b="1" dirty="0">
                <a:latin typeface="Calibri" panose="020F0502020204030204" pitchFamily="34" charset="0"/>
                <a:cs typeface="Calibri" panose="020F0502020204030204" pitchFamily="34" charset="0"/>
              </a:rPr>
              <a:t> </a:t>
            </a:r>
            <a:r>
              <a:rPr lang="en-US" altLang="zh-CN" sz="2000" b="1" dirty="0">
                <a:latin typeface="Calibri" panose="020F0502020204030204" pitchFamily="34" charset="0"/>
                <a:cs typeface="Calibri" panose="020F0502020204030204" pitchFamily="34" charset="0"/>
              </a:rPr>
              <a:t>P2</a:t>
            </a:r>
            <a:endParaRPr lang="zh-CN" altLang="en-US" sz="2000" b="1" dirty="0">
              <a:latin typeface="Calibri" panose="020F0502020204030204" pitchFamily="34" charset="0"/>
              <a:cs typeface="Calibri" panose="020F0502020204030204" pitchFamily="34" charset="0"/>
            </a:endParaRPr>
          </a:p>
        </p:txBody>
      </p:sp>
      <p:sp>
        <p:nvSpPr>
          <p:cNvPr id="30" name="文本框 29">
            <a:extLst>
              <a:ext uri="{FF2B5EF4-FFF2-40B4-BE49-F238E27FC236}">
                <a16:creationId xmlns:a16="http://schemas.microsoft.com/office/drawing/2014/main" id="{3825EDCB-0552-0EDC-8AFC-ADA9884806B3}"/>
              </a:ext>
            </a:extLst>
          </p:cNvPr>
          <p:cNvSpPr txBox="1"/>
          <p:nvPr/>
        </p:nvSpPr>
        <p:spPr>
          <a:xfrm>
            <a:off x="5355272" y="4129015"/>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P7</a:t>
            </a:r>
            <a:endParaRPr lang="zh-CN" altLang="en-US"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4850201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FEB14B-7DCF-ED40-9025-433BBD03E4B6}"/>
            </a:ext>
          </a:extLst>
        </p:cNvPr>
        <p:cNvGrpSpPr/>
        <p:nvPr/>
      </p:nvGrpSpPr>
      <p:grpSpPr>
        <a:xfrm>
          <a:off x="0" y="0"/>
          <a:ext cx="0" cy="0"/>
          <a:chOff x="0" y="0"/>
          <a:chExt cx="0" cy="0"/>
        </a:xfrm>
      </p:grpSpPr>
      <p:sp>
        <p:nvSpPr>
          <p:cNvPr id="1082" name="文本框 1081">
            <a:extLst>
              <a:ext uri="{FF2B5EF4-FFF2-40B4-BE49-F238E27FC236}">
                <a16:creationId xmlns:a16="http://schemas.microsoft.com/office/drawing/2014/main" id="{000F408B-2B86-574C-A35C-2FB1B2F20DE4}"/>
              </a:ext>
            </a:extLst>
          </p:cNvPr>
          <p:cNvSpPr txBox="1"/>
          <p:nvPr/>
        </p:nvSpPr>
        <p:spPr>
          <a:xfrm>
            <a:off x="8429098" y="3934117"/>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P3</a:t>
            </a:r>
            <a:endParaRPr lang="zh-CN" altLang="en-US" b="1" dirty="0">
              <a:latin typeface="Calibri" panose="020F0502020204030204" pitchFamily="34" charset="0"/>
              <a:cs typeface="Calibri" panose="020F0502020204030204" pitchFamily="34" charset="0"/>
            </a:endParaRPr>
          </a:p>
        </p:txBody>
      </p:sp>
      <p:grpSp>
        <p:nvGrpSpPr>
          <p:cNvPr id="16" name="组合 15">
            <a:extLst>
              <a:ext uri="{FF2B5EF4-FFF2-40B4-BE49-F238E27FC236}">
                <a16:creationId xmlns:a16="http://schemas.microsoft.com/office/drawing/2014/main" id="{20DF0BE5-82E6-497B-B698-3DE2E95C5A9E}"/>
              </a:ext>
            </a:extLst>
          </p:cNvPr>
          <p:cNvGrpSpPr/>
          <p:nvPr/>
        </p:nvGrpSpPr>
        <p:grpSpPr>
          <a:xfrm>
            <a:off x="4904498" y="4315426"/>
            <a:ext cx="1834677" cy="1405169"/>
            <a:chOff x="4904498" y="4315426"/>
            <a:chExt cx="1834677" cy="1405169"/>
          </a:xfrm>
        </p:grpSpPr>
        <p:sp>
          <p:nvSpPr>
            <p:cNvPr id="37" name="矩形 36">
              <a:extLst>
                <a:ext uri="{FF2B5EF4-FFF2-40B4-BE49-F238E27FC236}">
                  <a16:creationId xmlns:a16="http://schemas.microsoft.com/office/drawing/2014/main" id="{D8094AE8-634F-3996-B444-F1EBC409A899}"/>
                </a:ext>
              </a:extLst>
            </p:cNvPr>
            <p:cNvSpPr/>
            <p:nvPr/>
          </p:nvSpPr>
          <p:spPr>
            <a:xfrm>
              <a:off x="6199175" y="4563405"/>
              <a:ext cx="540000" cy="441820"/>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9" name="矩形 1048">
              <a:extLst>
                <a:ext uri="{FF2B5EF4-FFF2-40B4-BE49-F238E27FC236}">
                  <a16:creationId xmlns:a16="http://schemas.microsoft.com/office/drawing/2014/main" id="{4738111F-DE1D-F945-0E65-2427ACFB6729}"/>
                </a:ext>
              </a:extLst>
            </p:cNvPr>
            <p:cNvSpPr/>
            <p:nvPr/>
          </p:nvSpPr>
          <p:spPr>
            <a:xfrm>
              <a:off x="4904498" y="4315426"/>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0" name="矩形 1049">
              <a:extLst>
                <a:ext uri="{FF2B5EF4-FFF2-40B4-BE49-F238E27FC236}">
                  <a16:creationId xmlns:a16="http://schemas.microsoft.com/office/drawing/2014/main" id="{CE6B3002-EE05-573A-7570-43D186BB5906}"/>
                </a:ext>
              </a:extLst>
            </p:cNvPr>
            <p:cNvSpPr/>
            <p:nvPr/>
          </p:nvSpPr>
          <p:spPr>
            <a:xfrm>
              <a:off x="4904498" y="4848279"/>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a:extLst>
                <a:ext uri="{FF2B5EF4-FFF2-40B4-BE49-F238E27FC236}">
                  <a16:creationId xmlns:a16="http://schemas.microsoft.com/office/drawing/2014/main" id="{B61FE4BB-D031-0985-FFC7-A5400B050667}"/>
                </a:ext>
              </a:extLst>
            </p:cNvPr>
            <p:cNvSpPr/>
            <p:nvPr/>
          </p:nvSpPr>
          <p:spPr>
            <a:xfrm>
              <a:off x="4904498" y="5359972"/>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4" name="组合 13">
            <a:extLst>
              <a:ext uri="{FF2B5EF4-FFF2-40B4-BE49-F238E27FC236}">
                <a16:creationId xmlns:a16="http://schemas.microsoft.com/office/drawing/2014/main" id="{B415AACD-CFE5-F5E7-7D08-E3B36A8C2298}"/>
              </a:ext>
            </a:extLst>
          </p:cNvPr>
          <p:cNvGrpSpPr/>
          <p:nvPr/>
        </p:nvGrpSpPr>
        <p:grpSpPr>
          <a:xfrm>
            <a:off x="4904498" y="1954846"/>
            <a:ext cx="4635234" cy="2821359"/>
            <a:chOff x="4904498" y="1954846"/>
            <a:chExt cx="4635234" cy="2821359"/>
          </a:xfrm>
        </p:grpSpPr>
        <p:cxnSp>
          <p:nvCxnSpPr>
            <p:cNvPr id="2" name="直接连接符 1">
              <a:extLst>
                <a:ext uri="{FF2B5EF4-FFF2-40B4-BE49-F238E27FC236}">
                  <a16:creationId xmlns:a16="http://schemas.microsoft.com/office/drawing/2014/main" id="{96AC2E31-A7F9-EEBD-316D-44A023C914BB}"/>
                </a:ext>
              </a:extLst>
            </p:cNvPr>
            <p:cNvCxnSpPr/>
            <p:nvPr/>
          </p:nvCxnSpPr>
          <p:spPr>
            <a:xfrm flipH="1" flipV="1">
              <a:off x="6730293" y="2416049"/>
              <a:ext cx="1183929" cy="1184783"/>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76DC598C-2E6B-F4E8-D422-12116A600788}"/>
                </a:ext>
              </a:extLst>
            </p:cNvPr>
            <p:cNvCxnSpPr>
              <a:cxnSpLocks/>
            </p:cNvCxnSpPr>
            <p:nvPr/>
          </p:nvCxnSpPr>
          <p:spPr>
            <a:xfrm>
              <a:off x="6716590" y="3596861"/>
              <a:ext cx="1197632" cy="3971"/>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86696D10-4374-3F9B-BFBC-F6FD7BF38FBA}"/>
                </a:ext>
              </a:extLst>
            </p:cNvPr>
            <p:cNvCxnSpPr/>
            <p:nvPr/>
          </p:nvCxnSpPr>
          <p:spPr>
            <a:xfrm flipV="1">
              <a:off x="6730293" y="3600832"/>
              <a:ext cx="1183929" cy="1175373"/>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D1A2464C-C481-80A5-6E8F-F3E8EE20097A}"/>
                </a:ext>
              </a:extLst>
            </p:cNvPr>
            <p:cNvCxnSpPr>
              <a:cxnSpLocks/>
            </p:cNvCxnSpPr>
            <p:nvPr/>
          </p:nvCxnSpPr>
          <p:spPr>
            <a:xfrm flipH="1" flipV="1">
              <a:off x="5364455" y="2145498"/>
              <a:ext cx="825838" cy="27055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21F0F3FB-1FDE-A38B-EA8E-3E3B29212B5D}"/>
                </a:ext>
              </a:extLst>
            </p:cNvPr>
            <p:cNvCxnSpPr/>
            <p:nvPr/>
          </p:nvCxnSpPr>
          <p:spPr>
            <a:xfrm flipH="1">
              <a:off x="5361472" y="2416050"/>
              <a:ext cx="828821" cy="29240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629F3A2C-EBE0-1653-B15F-B5B47B1E989A}"/>
                </a:ext>
              </a:extLst>
            </p:cNvPr>
            <p:cNvCxnSpPr>
              <a:cxnSpLocks/>
            </p:cNvCxnSpPr>
            <p:nvPr/>
          </p:nvCxnSpPr>
          <p:spPr>
            <a:xfrm flipH="1" flipV="1">
              <a:off x="5350752" y="3326311"/>
              <a:ext cx="825838" cy="27055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AC8492E2-D99B-47CB-A7D6-DEED64F97304}"/>
                </a:ext>
              </a:extLst>
            </p:cNvPr>
            <p:cNvCxnSpPr>
              <a:cxnSpLocks/>
            </p:cNvCxnSpPr>
            <p:nvPr/>
          </p:nvCxnSpPr>
          <p:spPr>
            <a:xfrm flipH="1">
              <a:off x="5347769" y="3596863"/>
              <a:ext cx="828821" cy="29240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40D7E056-751F-8EE3-F83E-F1BD9B832EC7}"/>
                </a:ext>
              </a:extLst>
            </p:cNvPr>
            <p:cNvSpPr/>
            <p:nvPr/>
          </p:nvSpPr>
          <p:spPr>
            <a:xfrm>
              <a:off x="7927924" y="3386629"/>
              <a:ext cx="540000" cy="701968"/>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椭圆 31">
              <a:extLst>
                <a:ext uri="{FF2B5EF4-FFF2-40B4-BE49-F238E27FC236}">
                  <a16:creationId xmlns:a16="http://schemas.microsoft.com/office/drawing/2014/main" id="{16F3D185-7200-1581-3B24-5E9EF92A321B}"/>
                </a:ext>
              </a:extLst>
            </p:cNvPr>
            <p:cNvSpPr/>
            <p:nvPr/>
          </p:nvSpPr>
          <p:spPr>
            <a:xfrm rot="5232316">
              <a:off x="8371134" y="3401717"/>
              <a:ext cx="162443" cy="18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矩形 33">
              <a:extLst>
                <a:ext uri="{FF2B5EF4-FFF2-40B4-BE49-F238E27FC236}">
                  <a16:creationId xmlns:a16="http://schemas.microsoft.com/office/drawing/2014/main" id="{FC1BDB73-D46F-F4C6-4E9B-DDE219FD3BFC}"/>
                </a:ext>
              </a:extLst>
            </p:cNvPr>
            <p:cNvSpPr/>
            <p:nvPr/>
          </p:nvSpPr>
          <p:spPr>
            <a:xfrm>
              <a:off x="6173614" y="2204077"/>
              <a:ext cx="540000" cy="406107"/>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A688"/>
                </a:solidFill>
              </a:endParaRPr>
            </a:p>
          </p:txBody>
        </p:sp>
        <p:sp>
          <p:nvSpPr>
            <p:cNvPr id="36" name="矩形 35">
              <a:extLst>
                <a:ext uri="{FF2B5EF4-FFF2-40B4-BE49-F238E27FC236}">
                  <a16:creationId xmlns:a16="http://schemas.microsoft.com/office/drawing/2014/main" id="{3B4386C7-DF43-22C5-181E-7ADCEABB69E3}"/>
                </a:ext>
              </a:extLst>
            </p:cNvPr>
            <p:cNvSpPr/>
            <p:nvPr/>
          </p:nvSpPr>
          <p:spPr>
            <a:xfrm>
              <a:off x="6173167" y="3407740"/>
              <a:ext cx="540000" cy="406107"/>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A688"/>
                </a:solidFill>
              </a:endParaRPr>
            </a:p>
          </p:txBody>
        </p:sp>
        <p:sp>
          <p:nvSpPr>
            <p:cNvPr id="40" name="任意多边形 11">
              <a:extLst>
                <a:ext uri="{FF2B5EF4-FFF2-40B4-BE49-F238E27FC236}">
                  <a16:creationId xmlns:a16="http://schemas.microsoft.com/office/drawing/2014/main" id="{7C76ACF5-2D73-07AD-E2F8-A7EF4F801C6B}"/>
                </a:ext>
              </a:extLst>
            </p:cNvPr>
            <p:cNvSpPr/>
            <p:nvPr/>
          </p:nvSpPr>
          <p:spPr>
            <a:xfrm>
              <a:off x="7074321" y="2564775"/>
              <a:ext cx="1745830" cy="938094"/>
            </a:xfrm>
            <a:custGeom>
              <a:avLst/>
              <a:gdLst>
                <a:gd name="connsiteX0" fmla="*/ 0 w 1743075"/>
                <a:gd name="connsiteY0" fmla="*/ 0 h 1081616"/>
                <a:gd name="connsiteX1" fmla="*/ 809625 w 1743075"/>
                <a:gd name="connsiteY1" fmla="*/ 933450 h 1081616"/>
                <a:gd name="connsiteX2" fmla="*/ 1743075 w 1743075"/>
                <a:gd name="connsiteY2" fmla="*/ 1066800 h 1081616"/>
              </a:gdLst>
              <a:ahLst/>
              <a:cxnLst>
                <a:cxn ang="0">
                  <a:pos x="connsiteX0" y="connsiteY0"/>
                </a:cxn>
                <a:cxn ang="0">
                  <a:pos x="connsiteX1" y="connsiteY1"/>
                </a:cxn>
                <a:cxn ang="0">
                  <a:pos x="connsiteX2" y="connsiteY2"/>
                </a:cxn>
              </a:cxnLst>
              <a:rect l="l" t="t" r="r" b="b"/>
              <a:pathLst>
                <a:path w="1743075" h="1081616">
                  <a:moveTo>
                    <a:pt x="0" y="0"/>
                  </a:moveTo>
                  <a:cubicBezTo>
                    <a:pt x="259556" y="377825"/>
                    <a:pt x="519113" y="755650"/>
                    <a:pt x="809625" y="933450"/>
                  </a:cubicBezTo>
                  <a:cubicBezTo>
                    <a:pt x="1100137" y="1111250"/>
                    <a:pt x="1421606" y="1089025"/>
                    <a:pt x="1743075" y="1066800"/>
                  </a:cubicBezTo>
                </a:path>
              </a:pathLst>
            </a:cu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12">
              <a:extLst>
                <a:ext uri="{FF2B5EF4-FFF2-40B4-BE49-F238E27FC236}">
                  <a16:creationId xmlns:a16="http://schemas.microsoft.com/office/drawing/2014/main" id="{CEC38013-3E3B-3E20-6C81-3F7F386C251D}"/>
                </a:ext>
              </a:extLst>
            </p:cNvPr>
            <p:cNvSpPr/>
            <p:nvPr/>
          </p:nvSpPr>
          <p:spPr>
            <a:xfrm>
              <a:off x="6962130" y="2759665"/>
              <a:ext cx="1858020" cy="891629"/>
            </a:xfrm>
            <a:custGeom>
              <a:avLst/>
              <a:gdLst>
                <a:gd name="connsiteX0" fmla="*/ 0 w 1971675"/>
                <a:gd name="connsiteY0" fmla="*/ 0 h 1184445"/>
                <a:gd name="connsiteX1" fmla="*/ 933450 w 1971675"/>
                <a:gd name="connsiteY1" fmla="*/ 1038225 h 1184445"/>
                <a:gd name="connsiteX2" fmla="*/ 1971675 w 1971675"/>
                <a:gd name="connsiteY2" fmla="*/ 1152525 h 1184445"/>
              </a:gdLst>
              <a:ahLst/>
              <a:cxnLst>
                <a:cxn ang="0">
                  <a:pos x="connsiteX0" y="connsiteY0"/>
                </a:cxn>
                <a:cxn ang="0">
                  <a:pos x="connsiteX1" y="connsiteY1"/>
                </a:cxn>
                <a:cxn ang="0">
                  <a:pos x="connsiteX2" y="connsiteY2"/>
                </a:cxn>
              </a:cxnLst>
              <a:rect l="l" t="t" r="r" b="b"/>
              <a:pathLst>
                <a:path w="1971675" h="1184445">
                  <a:moveTo>
                    <a:pt x="0" y="0"/>
                  </a:moveTo>
                  <a:cubicBezTo>
                    <a:pt x="302419" y="423069"/>
                    <a:pt x="604838" y="846138"/>
                    <a:pt x="933450" y="1038225"/>
                  </a:cubicBezTo>
                  <a:cubicBezTo>
                    <a:pt x="1262063" y="1230313"/>
                    <a:pt x="1616869" y="1191419"/>
                    <a:pt x="1971675" y="1152525"/>
                  </a:cubicBezTo>
                </a:path>
              </a:pathLst>
            </a:custGeom>
            <a:ln w="1905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2" name="直接箭头连接符 41">
              <a:extLst>
                <a:ext uri="{FF2B5EF4-FFF2-40B4-BE49-F238E27FC236}">
                  <a16:creationId xmlns:a16="http://schemas.microsoft.com/office/drawing/2014/main" id="{C69ECB80-1D8B-2F5F-65F7-1060897258D6}"/>
                </a:ext>
              </a:extLst>
            </p:cNvPr>
            <p:cNvCxnSpPr/>
            <p:nvPr/>
          </p:nvCxnSpPr>
          <p:spPr>
            <a:xfrm flipV="1">
              <a:off x="6908870" y="3689419"/>
              <a:ext cx="1911280" cy="19694"/>
            </a:xfrm>
            <a:prstGeom prst="straightConnector1">
              <a:avLst/>
            </a:pr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cxnSp>
        <p:sp>
          <p:nvSpPr>
            <p:cNvPr id="43" name="任意多边形 14">
              <a:extLst>
                <a:ext uri="{FF2B5EF4-FFF2-40B4-BE49-F238E27FC236}">
                  <a16:creationId xmlns:a16="http://schemas.microsoft.com/office/drawing/2014/main" id="{2E121157-2529-A5BF-3F3D-D07637FD99AE}"/>
                </a:ext>
              </a:extLst>
            </p:cNvPr>
            <p:cNvSpPr/>
            <p:nvPr/>
          </p:nvSpPr>
          <p:spPr>
            <a:xfrm>
              <a:off x="7124700" y="3743828"/>
              <a:ext cx="1688371" cy="776726"/>
            </a:xfrm>
            <a:custGeom>
              <a:avLst/>
              <a:gdLst>
                <a:gd name="connsiteX0" fmla="*/ 0 w 1762125"/>
                <a:gd name="connsiteY0" fmla="*/ 1024832 h 1024832"/>
                <a:gd name="connsiteX1" fmla="*/ 771525 w 1762125"/>
                <a:gd name="connsiteY1" fmla="*/ 139007 h 1024832"/>
                <a:gd name="connsiteX2" fmla="*/ 1762125 w 1762125"/>
                <a:gd name="connsiteY2" fmla="*/ 15182 h 1024832"/>
              </a:gdLst>
              <a:ahLst/>
              <a:cxnLst>
                <a:cxn ang="0">
                  <a:pos x="connsiteX0" y="connsiteY0"/>
                </a:cxn>
                <a:cxn ang="0">
                  <a:pos x="connsiteX1" y="connsiteY1"/>
                </a:cxn>
                <a:cxn ang="0">
                  <a:pos x="connsiteX2" y="connsiteY2"/>
                </a:cxn>
              </a:cxnLst>
              <a:rect l="l" t="t" r="r" b="b"/>
              <a:pathLst>
                <a:path w="1762125" h="1024832">
                  <a:moveTo>
                    <a:pt x="0" y="1024832"/>
                  </a:moveTo>
                  <a:cubicBezTo>
                    <a:pt x="238919" y="666057"/>
                    <a:pt x="477838" y="307282"/>
                    <a:pt x="771525" y="139007"/>
                  </a:cubicBezTo>
                  <a:cubicBezTo>
                    <a:pt x="1065213" y="-29268"/>
                    <a:pt x="1413669" y="-7043"/>
                    <a:pt x="1762125" y="15182"/>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44" name="任意多边形 16">
              <a:extLst>
                <a:ext uri="{FF2B5EF4-FFF2-40B4-BE49-F238E27FC236}">
                  <a16:creationId xmlns:a16="http://schemas.microsoft.com/office/drawing/2014/main" id="{8783BC6F-E5BC-9F34-765A-63F8E6A3DFA3}"/>
                </a:ext>
              </a:extLst>
            </p:cNvPr>
            <p:cNvSpPr/>
            <p:nvPr/>
          </p:nvSpPr>
          <p:spPr>
            <a:xfrm>
              <a:off x="5459259" y="2071162"/>
              <a:ext cx="1495425" cy="354150"/>
            </a:xfrm>
            <a:custGeom>
              <a:avLst/>
              <a:gdLst>
                <a:gd name="connsiteX0" fmla="*/ 0 w 1495425"/>
                <a:gd name="connsiteY0" fmla="*/ 0 h 392427"/>
                <a:gd name="connsiteX1" fmla="*/ 876300 w 1495425"/>
                <a:gd name="connsiteY1" fmla="*/ 333375 h 392427"/>
                <a:gd name="connsiteX2" fmla="*/ 1495425 w 1495425"/>
                <a:gd name="connsiteY2" fmla="*/ 390525 h 392427"/>
              </a:gdLst>
              <a:ahLst/>
              <a:cxnLst>
                <a:cxn ang="0">
                  <a:pos x="connsiteX0" y="connsiteY0"/>
                </a:cxn>
                <a:cxn ang="0">
                  <a:pos x="connsiteX1" y="connsiteY1"/>
                </a:cxn>
                <a:cxn ang="0">
                  <a:pos x="connsiteX2" y="connsiteY2"/>
                </a:cxn>
              </a:cxnLst>
              <a:rect l="l" t="t" r="r" b="b"/>
              <a:pathLst>
                <a:path w="1495425" h="392427">
                  <a:moveTo>
                    <a:pt x="0" y="0"/>
                  </a:moveTo>
                  <a:cubicBezTo>
                    <a:pt x="313531" y="134144"/>
                    <a:pt x="627063" y="268288"/>
                    <a:pt x="876300" y="333375"/>
                  </a:cubicBezTo>
                  <a:cubicBezTo>
                    <a:pt x="1125537" y="398462"/>
                    <a:pt x="1310481" y="394493"/>
                    <a:pt x="1495425" y="390525"/>
                  </a:cubicBezTo>
                </a:path>
              </a:pathLst>
            </a:custGeom>
            <a:noFill/>
            <a:ln w="3810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5" name="任意多边形 17">
              <a:extLst>
                <a:ext uri="{FF2B5EF4-FFF2-40B4-BE49-F238E27FC236}">
                  <a16:creationId xmlns:a16="http://schemas.microsoft.com/office/drawing/2014/main" id="{83C36C95-E07D-089C-6A8D-0596257AE2D0}"/>
                </a:ext>
              </a:extLst>
            </p:cNvPr>
            <p:cNvSpPr/>
            <p:nvPr/>
          </p:nvSpPr>
          <p:spPr>
            <a:xfrm>
              <a:off x="5420857" y="2456539"/>
              <a:ext cx="1552575" cy="339231"/>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6" name="椭圆 45">
              <a:extLst>
                <a:ext uri="{FF2B5EF4-FFF2-40B4-BE49-F238E27FC236}">
                  <a16:creationId xmlns:a16="http://schemas.microsoft.com/office/drawing/2014/main" id="{B0877FDF-41A7-38B3-F8E0-EA95314D1213}"/>
                </a:ext>
              </a:extLst>
            </p:cNvPr>
            <p:cNvSpPr/>
            <p:nvPr/>
          </p:nvSpPr>
          <p:spPr>
            <a:xfrm rot="5400000">
              <a:off x="8354888" y="3583785"/>
              <a:ext cx="194932"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7" name="文本框 46">
              <a:extLst>
                <a:ext uri="{FF2B5EF4-FFF2-40B4-BE49-F238E27FC236}">
                  <a16:creationId xmlns:a16="http://schemas.microsoft.com/office/drawing/2014/main" id="{235AE077-5EBF-8705-6449-E87B6CBDDAF8}"/>
                </a:ext>
              </a:extLst>
            </p:cNvPr>
            <p:cNvSpPr txBox="1"/>
            <p:nvPr/>
          </p:nvSpPr>
          <p:spPr>
            <a:xfrm>
              <a:off x="6484818" y="2541811"/>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P4</a:t>
              </a:r>
              <a:endParaRPr lang="zh-CN" altLang="en-US" b="1" dirty="0">
                <a:latin typeface="Calibri" panose="020F0502020204030204" pitchFamily="34" charset="0"/>
                <a:cs typeface="Calibri" panose="020F0502020204030204" pitchFamily="34" charset="0"/>
              </a:endParaRPr>
            </a:p>
          </p:txBody>
        </p:sp>
        <p:sp>
          <p:nvSpPr>
            <p:cNvPr id="48" name="文本框 47">
              <a:extLst>
                <a:ext uri="{FF2B5EF4-FFF2-40B4-BE49-F238E27FC236}">
                  <a16:creationId xmlns:a16="http://schemas.microsoft.com/office/drawing/2014/main" id="{82CA2DFB-28DC-253C-F666-0E500B259886}"/>
                </a:ext>
              </a:extLst>
            </p:cNvPr>
            <p:cNvSpPr txBox="1"/>
            <p:nvPr/>
          </p:nvSpPr>
          <p:spPr>
            <a:xfrm>
              <a:off x="6469175" y="3755289"/>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P5</a:t>
              </a:r>
              <a:endParaRPr lang="zh-CN" altLang="en-US" b="1" dirty="0">
                <a:latin typeface="Calibri" panose="020F0502020204030204" pitchFamily="34" charset="0"/>
                <a:cs typeface="Calibri" panose="020F0502020204030204" pitchFamily="34" charset="0"/>
              </a:endParaRPr>
            </a:p>
          </p:txBody>
        </p:sp>
        <p:sp>
          <p:nvSpPr>
            <p:cNvPr id="49" name="文本框 48">
              <a:extLst>
                <a:ext uri="{FF2B5EF4-FFF2-40B4-BE49-F238E27FC236}">
                  <a16:creationId xmlns:a16="http://schemas.microsoft.com/office/drawing/2014/main" id="{628281AE-4CAC-C8E5-74C0-4BC7AC78196C}"/>
                </a:ext>
              </a:extLst>
            </p:cNvPr>
            <p:cNvSpPr txBox="1"/>
            <p:nvPr/>
          </p:nvSpPr>
          <p:spPr>
            <a:xfrm>
              <a:off x="8429098" y="3205479"/>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P1</a:t>
              </a:r>
              <a:endParaRPr lang="zh-CN" altLang="en-US" b="1" dirty="0">
                <a:latin typeface="Calibri" panose="020F0502020204030204" pitchFamily="34" charset="0"/>
                <a:cs typeface="Calibri" panose="020F0502020204030204" pitchFamily="34" charset="0"/>
              </a:endParaRPr>
            </a:p>
          </p:txBody>
        </p:sp>
        <p:sp>
          <p:nvSpPr>
            <p:cNvPr id="50" name="文本框 49">
              <a:extLst>
                <a:ext uri="{FF2B5EF4-FFF2-40B4-BE49-F238E27FC236}">
                  <a16:creationId xmlns:a16="http://schemas.microsoft.com/office/drawing/2014/main" id="{A4736F95-53DB-546A-9A64-CFB8440C4DB4}"/>
                </a:ext>
              </a:extLst>
            </p:cNvPr>
            <p:cNvSpPr txBox="1"/>
            <p:nvPr/>
          </p:nvSpPr>
          <p:spPr>
            <a:xfrm>
              <a:off x="8730224" y="3531105"/>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P2</a:t>
              </a:r>
              <a:endParaRPr lang="zh-CN" altLang="en-US" b="1" dirty="0">
                <a:latin typeface="Calibri" panose="020F0502020204030204" pitchFamily="34" charset="0"/>
                <a:cs typeface="Calibri" panose="020F0502020204030204" pitchFamily="34" charset="0"/>
              </a:endParaRPr>
            </a:p>
          </p:txBody>
        </p:sp>
        <p:sp>
          <p:nvSpPr>
            <p:cNvPr id="59" name="任意多边形 3">
              <a:extLst>
                <a:ext uri="{FF2B5EF4-FFF2-40B4-BE49-F238E27FC236}">
                  <a16:creationId xmlns:a16="http://schemas.microsoft.com/office/drawing/2014/main" id="{AF3FDCF1-CC0F-0448-9A51-F5225FA585DD}"/>
                </a:ext>
              </a:extLst>
            </p:cNvPr>
            <p:cNvSpPr/>
            <p:nvPr/>
          </p:nvSpPr>
          <p:spPr>
            <a:xfrm>
              <a:off x="5414518" y="3257461"/>
              <a:ext cx="1520208" cy="291258"/>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60" name="任意多边形 81">
              <a:extLst>
                <a:ext uri="{FF2B5EF4-FFF2-40B4-BE49-F238E27FC236}">
                  <a16:creationId xmlns:a16="http://schemas.microsoft.com/office/drawing/2014/main" id="{9AD4A765-006C-9E14-170B-5C06F50E76D0}"/>
                </a:ext>
              </a:extLst>
            </p:cNvPr>
            <p:cNvSpPr/>
            <p:nvPr/>
          </p:nvSpPr>
          <p:spPr>
            <a:xfrm>
              <a:off x="5402109" y="3633817"/>
              <a:ext cx="1532617" cy="339231"/>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3" name="矩形 1042">
              <a:extLst>
                <a:ext uri="{FF2B5EF4-FFF2-40B4-BE49-F238E27FC236}">
                  <a16:creationId xmlns:a16="http://schemas.microsoft.com/office/drawing/2014/main" id="{4F78A87A-B7DA-6E9F-52AE-0FE620E29F37}"/>
                </a:ext>
              </a:extLst>
            </p:cNvPr>
            <p:cNvSpPr/>
            <p:nvPr/>
          </p:nvSpPr>
          <p:spPr>
            <a:xfrm>
              <a:off x="4904498" y="1954846"/>
              <a:ext cx="478757" cy="361803"/>
            </a:xfrm>
            <a:prstGeom prst="rect">
              <a:avLst/>
            </a:prstGeom>
            <a:solidFill>
              <a:schemeClr val="accent1">
                <a:lumMod val="40000"/>
                <a:lumOff val="6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46" name="矩形 1045">
              <a:extLst>
                <a:ext uri="{FF2B5EF4-FFF2-40B4-BE49-F238E27FC236}">
                  <a16:creationId xmlns:a16="http://schemas.microsoft.com/office/drawing/2014/main" id="{50A93899-D989-E47A-C178-7559A39769AF}"/>
                </a:ext>
              </a:extLst>
            </p:cNvPr>
            <p:cNvSpPr/>
            <p:nvPr/>
          </p:nvSpPr>
          <p:spPr>
            <a:xfrm>
              <a:off x="4904498" y="2525461"/>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矩形 1046">
              <a:extLst>
                <a:ext uri="{FF2B5EF4-FFF2-40B4-BE49-F238E27FC236}">
                  <a16:creationId xmlns:a16="http://schemas.microsoft.com/office/drawing/2014/main" id="{D3AA2080-FF60-E3D0-B8C2-8B7C8ABE820F}"/>
                </a:ext>
              </a:extLst>
            </p:cNvPr>
            <p:cNvSpPr/>
            <p:nvPr/>
          </p:nvSpPr>
          <p:spPr>
            <a:xfrm>
              <a:off x="4904498" y="3153675"/>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矩形 1047">
              <a:extLst>
                <a:ext uri="{FF2B5EF4-FFF2-40B4-BE49-F238E27FC236}">
                  <a16:creationId xmlns:a16="http://schemas.microsoft.com/office/drawing/2014/main" id="{ADE57450-FB82-16B6-E85C-4622A96C955F}"/>
                </a:ext>
              </a:extLst>
            </p:cNvPr>
            <p:cNvSpPr/>
            <p:nvPr/>
          </p:nvSpPr>
          <p:spPr>
            <a:xfrm>
              <a:off x="4904498" y="3686529"/>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DE730DC1-350C-985A-66A4-D32009082B5F}"/>
                </a:ext>
              </a:extLst>
            </p:cNvPr>
            <p:cNvSpPr/>
            <p:nvPr/>
          </p:nvSpPr>
          <p:spPr>
            <a:xfrm rot="5232316">
              <a:off x="5253472" y="2579235"/>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663BA4CD-C59F-4458-F0EA-52D6D881DF3E}"/>
                </a:ext>
              </a:extLst>
            </p:cNvPr>
            <p:cNvSpPr/>
            <p:nvPr/>
          </p:nvSpPr>
          <p:spPr>
            <a:xfrm rot="5232316">
              <a:off x="5253471" y="3207353"/>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45A5D002-29FF-B8FF-CB86-B82E2D7E813F}"/>
                </a:ext>
              </a:extLst>
            </p:cNvPr>
            <p:cNvSpPr/>
            <p:nvPr/>
          </p:nvSpPr>
          <p:spPr>
            <a:xfrm rot="5232316">
              <a:off x="5253471" y="3753031"/>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椭圆 1024">
              <a:extLst>
                <a:ext uri="{FF2B5EF4-FFF2-40B4-BE49-F238E27FC236}">
                  <a16:creationId xmlns:a16="http://schemas.microsoft.com/office/drawing/2014/main" id="{EFE7F105-6ACF-7291-376D-CEA9855D23D7}"/>
                </a:ext>
              </a:extLst>
            </p:cNvPr>
            <p:cNvSpPr/>
            <p:nvPr/>
          </p:nvSpPr>
          <p:spPr>
            <a:xfrm rot="5232316">
              <a:off x="6569527" y="2335544"/>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椭圆 1025">
              <a:extLst>
                <a:ext uri="{FF2B5EF4-FFF2-40B4-BE49-F238E27FC236}">
                  <a16:creationId xmlns:a16="http://schemas.microsoft.com/office/drawing/2014/main" id="{EAC1F713-5720-2CA1-F3E3-24DA50D8613A}"/>
                </a:ext>
              </a:extLst>
            </p:cNvPr>
            <p:cNvSpPr/>
            <p:nvPr/>
          </p:nvSpPr>
          <p:spPr>
            <a:xfrm rot="5232316">
              <a:off x="6570031" y="3481346"/>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7" name="椭圆 16">
              <a:extLst>
                <a:ext uri="{FF2B5EF4-FFF2-40B4-BE49-F238E27FC236}">
                  <a16:creationId xmlns:a16="http://schemas.microsoft.com/office/drawing/2014/main" id="{8246ED28-694F-0F5F-81CB-7583BA84D2B4}"/>
                </a:ext>
              </a:extLst>
            </p:cNvPr>
            <p:cNvSpPr/>
            <p:nvPr/>
          </p:nvSpPr>
          <p:spPr>
            <a:xfrm rot="5232316">
              <a:off x="8371134" y="3854646"/>
              <a:ext cx="162443" cy="180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任意多边形 14">
              <a:extLst>
                <a:ext uri="{FF2B5EF4-FFF2-40B4-BE49-F238E27FC236}">
                  <a16:creationId xmlns:a16="http://schemas.microsoft.com/office/drawing/2014/main" id="{92FD9F97-F062-44C7-A3D8-E5CB32FDAA0F}"/>
                </a:ext>
              </a:extLst>
            </p:cNvPr>
            <p:cNvSpPr/>
            <p:nvPr/>
          </p:nvSpPr>
          <p:spPr>
            <a:xfrm>
              <a:off x="7124700" y="3928836"/>
              <a:ext cx="1688371" cy="776726"/>
            </a:xfrm>
            <a:custGeom>
              <a:avLst/>
              <a:gdLst>
                <a:gd name="connsiteX0" fmla="*/ 0 w 1762125"/>
                <a:gd name="connsiteY0" fmla="*/ 1024832 h 1024832"/>
                <a:gd name="connsiteX1" fmla="*/ 771525 w 1762125"/>
                <a:gd name="connsiteY1" fmla="*/ 139007 h 1024832"/>
                <a:gd name="connsiteX2" fmla="*/ 1762125 w 1762125"/>
                <a:gd name="connsiteY2" fmla="*/ 15182 h 1024832"/>
              </a:gdLst>
              <a:ahLst/>
              <a:cxnLst>
                <a:cxn ang="0">
                  <a:pos x="connsiteX0" y="connsiteY0"/>
                </a:cxn>
                <a:cxn ang="0">
                  <a:pos x="connsiteX1" y="connsiteY1"/>
                </a:cxn>
                <a:cxn ang="0">
                  <a:pos x="connsiteX2" y="connsiteY2"/>
                </a:cxn>
              </a:cxnLst>
              <a:rect l="l" t="t" r="r" b="b"/>
              <a:pathLst>
                <a:path w="1762125" h="1024832">
                  <a:moveTo>
                    <a:pt x="0" y="1024832"/>
                  </a:moveTo>
                  <a:cubicBezTo>
                    <a:pt x="238919" y="666057"/>
                    <a:pt x="477838" y="307282"/>
                    <a:pt x="771525" y="139007"/>
                  </a:cubicBezTo>
                  <a:cubicBezTo>
                    <a:pt x="1065213" y="-29268"/>
                    <a:pt x="1413669" y="-7043"/>
                    <a:pt x="1762125" y="15182"/>
                  </a:cubicBezTo>
                </a:path>
              </a:pathLst>
            </a:custGeom>
            <a:noFill/>
            <a:ln w="38100">
              <a:solidFill>
                <a:srgbClr val="6C7E0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4" name="矩形: 圆角 3">
            <a:extLst>
              <a:ext uri="{FF2B5EF4-FFF2-40B4-BE49-F238E27FC236}">
                <a16:creationId xmlns:a16="http://schemas.microsoft.com/office/drawing/2014/main" id="{2010736F-0C40-6491-A482-ABE46463E7A2}"/>
              </a:ext>
            </a:extLst>
          </p:cNvPr>
          <p:cNvSpPr/>
          <p:nvPr/>
        </p:nvSpPr>
        <p:spPr>
          <a:xfrm>
            <a:off x="4376288" y="1859279"/>
            <a:ext cx="5026568" cy="4122405"/>
          </a:xfrm>
          <a:prstGeom prst="roundRect">
            <a:avLst/>
          </a:prstGeom>
          <a:solidFill>
            <a:srgbClr val="F2F2F2">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椭圆 1041">
            <a:extLst>
              <a:ext uri="{FF2B5EF4-FFF2-40B4-BE49-F238E27FC236}">
                <a16:creationId xmlns:a16="http://schemas.microsoft.com/office/drawing/2014/main" id="{CECA3963-11F5-CAF3-B517-E2320B2849E3}"/>
              </a:ext>
            </a:extLst>
          </p:cNvPr>
          <p:cNvSpPr/>
          <p:nvPr/>
        </p:nvSpPr>
        <p:spPr>
          <a:xfrm rot="5232316">
            <a:off x="6607114" y="4672175"/>
            <a:ext cx="216000"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a:extLst>
              <a:ext uri="{FF2B5EF4-FFF2-40B4-BE49-F238E27FC236}">
                <a16:creationId xmlns:a16="http://schemas.microsoft.com/office/drawing/2014/main" id="{E70E1818-FF0A-83EF-8579-DCC7CCB52DED}"/>
              </a:ext>
            </a:extLst>
          </p:cNvPr>
          <p:cNvSpPr>
            <a:spLocks noGrp="1"/>
          </p:cNvSpPr>
          <p:nvPr>
            <p:ph type="sldNum" sz="quarter" idx="12"/>
          </p:nvPr>
        </p:nvSpPr>
        <p:spPr/>
        <p:txBody>
          <a:bodyPr/>
          <a:lstStyle/>
          <a:p>
            <a:fld id="{49AE70B2-8BF9-45C0-BB95-33D1B9D3A854}" type="slidenum">
              <a:rPr lang="zh-CN" altLang="en-US" smtClean="0"/>
              <a:t>29</a:t>
            </a:fld>
            <a:endParaRPr lang="zh-CN" altLang="en-US" dirty="0"/>
          </a:p>
        </p:txBody>
      </p:sp>
      <p:sp>
        <p:nvSpPr>
          <p:cNvPr id="5" name="标题 4">
            <a:extLst>
              <a:ext uri="{FF2B5EF4-FFF2-40B4-BE49-F238E27FC236}">
                <a16:creationId xmlns:a16="http://schemas.microsoft.com/office/drawing/2014/main" id="{83407C70-AF44-390D-197F-A593410B6484}"/>
              </a:ext>
            </a:extLst>
          </p:cNvPr>
          <p:cNvSpPr>
            <a:spLocks noGrp="1"/>
          </p:cNvSpPr>
          <p:nvPr>
            <p:ph type="title"/>
          </p:nvPr>
        </p:nvSpPr>
        <p:spPr/>
        <p:txBody>
          <a:bodyPr>
            <a:normAutofit/>
          </a:bodyPr>
          <a:lstStyle/>
          <a:p>
            <a:r>
              <a:rPr lang="en-US" altLang="zh-CN" dirty="0">
                <a:solidFill>
                  <a:srgbClr val="000000"/>
                </a:solidFill>
                <a:cs typeface="Arial" panose="020B0604020202020204"/>
              </a:rPr>
              <a:t>Challenge 3: Handle Tree-tangling Scenarios</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sp>
        <p:nvSpPr>
          <p:cNvPr id="63" name="圆角矩形 125">
            <a:extLst>
              <a:ext uri="{FF2B5EF4-FFF2-40B4-BE49-F238E27FC236}">
                <a16:creationId xmlns:a16="http://schemas.microsoft.com/office/drawing/2014/main" id="{798A910F-737F-3144-CF84-A6E9E51E7C2C}"/>
              </a:ext>
            </a:extLst>
          </p:cNvPr>
          <p:cNvSpPr/>
          <p:nvPr/>
        </p:nvSpPr>
        <p:spPr>
          <a:xfrm>
            <a:off x="2066733" y="1954846"/>
            <a:ext cx="1684623" cy="2759549"/>
          </a:xfrm>
          <a:prstGeom prst="roundRect">
            <a:avLst/>
          </a:prstGeom>
          <a:solidFill>
            <a:schemeClr val="bg1">
              <a:lumMod val="95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7" name="组合 1026">
            <a:extLst>
              <a:ext uri="{FF2B5EF4-FFF2-40B4-BE49-F238E27FC236}">
                <a16:creationId xmlns:a16="http://schemas.microsoft.com/office/drawing/2014/main" id="{3A072863-2DC1-3F3A-7B5A-E9371CB94411}"/>
              </a:ext>
            </a:extLst>
          </p:cNvPr>
          <p:cNvGrpSpPr/>
          <p:nvPr/>
        </p:nvGrpSpPr>
        <p:grpSpPr>
          <a:xfrm>
            <a:off x="2227230" y="3130722"/>
            <a:ext cx="1448358" cy="432000"/>
            <a:chOff x="1602278" y="506840"/>
            <a:chExt cx="1448358" cy="432000"/>
          </a:xfrm>
        </p:grpSpPr>
        <p:sp>
          <p:nvSpPr>
            <p:cNvPr id="1038" name="椭圆 1037">
              <a:extLst>
                <a:ext uri="{FF2B5EF4-FFF2-40B4-BE49-F238E27FC236}">
                  <a16:creationId xmlns:a16="http://schemas.microsoft.com/office/drawing/2014/main" id="{5F77D9CB-73D4-8E67-BE2F-33D6FB103224}"/>
                </a:ext>
              </a:extLst>
            </p:cNvPr>
            <p:cNvSpPr/>
            <p:nvPr/>
          </p:nvSpPr>
          <p:spPr>
            <a:xfrm rot="5400000">
              <a:off x="1602278" y="506840"/>
              <a:ext cx="432000" cy="43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文本框 1038">
              <a:extLst>
                <a:ext uri="{FF2B5EF4-FFF2-40B4-BE49-F238E27FC236}">
                  <a16:creationId xmlns:a16="http://schemas.microsoft.com/office/drawing/2014/main" id="{EA5F75F6-1D92-8E70-6BF5-5C655816A1CF}"/>
                </a:ext>
              </a:extLst>
            </p:cNvPr>
            <p:cNvSpPr txBox="1"/>
            <p:nvPr/>
          </p:nvSpPr>
          <p:spPr>
            <a:xfrm>
              <a:off x="1747606" y="529787"/>
              <a:ext cx="1303030"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Root</a:t>
              </a:r>
              <a:endParaRPr lang="zh-CN" altLang="en-US" sz="1600" b="1" dirty="0">
                <a:latin typeface="Calibri" panose="020F0502020204030204" pitchFamily="34" charset="0"/>
                <a:cs typeface="Calibri" panose="020F0502020204030204" pitchFamily="34" charset="0"/>
              </a:endParaRPr>
            </a:p>
          </p:txBody>
        </p:sp>
      </p:grpSp>
      <p:sp>
        <p:nvSpPr>
          <p:cNvPr id="1028" name="文本框 1027">
            <a:extLst>
              <a:ext uri="{FF2B5EF4-FFF2-40B4-BE49-F238E27FC236}">
                <a16:creationId xmlns:a16="http://schemas.microsoft.com/office/drawing/2014/main" id="{A34FFE02-E34F-ADDA-0A66-1A5231A06C83}"/>
              </a:ext>
            </a:extLst>
          </p:cNvPr>
          <p:cNvSpPr txBox="1"/>
          <p:nvPr/>
        </p:nvSpPr>
        <p:spPr>
          <a:xfrm>
            <a:off x="2372558" y="3702802"/>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Hotspot</a:t>
            </a:r>
            <a:endParaRPr lang="zh-CN" altLang="en-US" b="1" dirty="0">
              <a:latin typeface="Calibri" panose="020F0502020204030204" pitchFamily="34" charset="0"/>
              <a:cs typeface="Calibri" panose="020F0502020204030204" pitchFamily="34" charset="0"/>
            </a:endParaRPr>
          </a:p>
        </p:txBody>
      </p:sp>
      <p:sp>
        <p:nvSpPr>
          <p:cNvPr id="1029" name="文本框 1028">
            <a:extLst>
              <a:ext uri="{FF2B5EF4-FFF2-40B4-BE49-F238E27FC236}">
                <a16:creationId xmlns:a16="http://schemas.microsoft.com/office/drawing/2014/main" id="{4BCFE5D4-B042-DA6F-350B-0CD8E420A614}"/>
              </a:ext>
            </a:extLst>
          </p:cNvPr>
          <p:cNvSpPr txBox="1"/>
          <p:nvPr/>
        </p:nvSpPr>
        <p:spPr>
          <a:xfrm>
            <a:off x="2275514" y="4238182"/>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Leaf</a:t>
            </a:r>
            <a:endParaRPr lang="zh-CN" altLang="en-US" b="1" dirty="0">
              <a:latin typeface="Calibri" panose="020F0502020204030204" pitchFamily="34" charset="0"/>
              <a:cs typeface="Calibri" panose="020F0502020204030204" pitchFamily="34" charset="0"/>
            </a:endParaRPr>
          </a:p>
        </p:txBody>
      </p:sp>
      <p:sp>
        <p:nvSpPr>
          <p:cNvPr id="1030" name="椭圆 1029">
            <a:extLst>
              <a:ext uri="{FF2B5EF4-FFF2-40B4-BE49-F238E27FC236}">
                <a16:creationId xmlns:a16="http://schemas.microsoft.com/office/drawing/2014/main" id="{7549953B-ED8B-C809-26AB-6B88BE216AF9}"/>
              </a:ext>
            </a:extLst>
          </p:cNvPr>
          <p:cNvSpPr/>
          <p:nvPr/>
        </p:nvSpPr>
        <p:spPr>
          <a:xfrm rot="5400000">
            <a:off x="2226192" y="4181436"/>
            <a:ext cx="432000" cy="432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椭圆 1030">
            <a:extLst>
              <a:ext uri="{FF2B5EF4-FFF2-40B4-BE49-F238E27FC236}">
                <a16:creationId xmlns:a16="http://schemas.microsoft.com/office/drawing/2014/main" id="{9E111916-6CEB-B9C4-17EE-0D7299CA5BE5}"/>
              </a:ext>
            </a:extLst>
          </p:cNvPr>
          <p:cNvSpPr/>
          <p:nvPr/>
        </p:nvSpPr>
        <p:spPr>
          <a:xfrm rot="5232316">
            <a:off x="2237505" y="3651210"/>
            <a:ext cx="432000" cy="432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2" name="组合 1031">
            <a:extLst>
              <a:ext uri="{FF2B5EF4-FFF2-40B4-BE49-F238E27FC236}">
                <a16:creationId xmlns:a16="http://schemas.microsoft.com/office/drawing/2014/main" id="{90A70DEA-2445-6C33-6DBB-D61F107B714A}"/>
              </a:ext>
            </a:extLst>
          </p:cNvPr>
          <p:cNvGrpSpPr/>
          <p:nvPr/>
        </p:nvGrpSpPr>
        <p:grpSpPr>
          <a:xfrm>
            <a:off x="2163315" y="2089329"/>
            <a:ext cx="1610930" cy="405388"/>
            <a:chOff x="1172916" y="800385"/>
            <a:chExt cx="1610930" cy="405388"/>
          </a:xfrm>
        </p:grpSpPr>
        <p:sp>
          <p:nvSpPr>
            <p:cNvPr id="1036" name="文本框 1035">
              <a:extLst>
                <a:ext uri="{FF2B5EF4-FFF2-40B4-BE49-F238E27FC236}">
                  <a16:creationId xmlns:a16="http://schemas.microsoft.com/office/drawing/2014/main" id="{91868918-5ED9-17F2-8A27-1404D94B2AB1}"/>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chemeClr val="accent1">
                      <a:lumMod val="75000"/>
                    </a:schemeClr>
                  </a:solidFill>
                  <a:latin typeface="Calibri" panose="020F0502020204030204" pitchFamily="34" charset="0"/>
                  <a:cs typeface="Calibri" panose="020F0502020204030204" pitchFamily="34" charset="0"/>
                </a:rPr>
                <a:t>Vulnerable flows</a:t>
              </a:r>
              <a:endParaRPr lang="zh-CN" altLang="en-US" sz="1600" b="1" dirty="0">
                <a:solidFill>
                  <a:schemeClr val="accent1">
                    <a:lumMod val="75000"/>
                  </a:schemeClr>
                </a:solidFill>
                <a:latin typeface="Calibri" panose="020F0502020204030204" pitchFamily="34" charset="0"/>
                <a:cs typeface="Calibri" panose="020F0502020204030204" pitchFamily="34" charset="0"/>
              </a:endParaRPr>
            </a:p>
          </p:txBody>
        </p:sp>
        <p:cxnSp>
          <p:nvCxnSpPr>
            <p:cNvPr id="1037" name="直接箭头连接符 1036">
              <a:extLst>
                <a:ext uri="{FF2B5EF4-FFF2-40B4-BE49-F238E27FC236}">
                  <a16:creationId xmlns:a16="http://schemas.microsoft.com/office/drawing/2014/main" id="{F32BC704-B583-2DA9-B26E-B598FF01B95C}"/>
                </a:ext>
              </a:extLst>
            </p:cNvPr>
            <p:cNvCxnSpPr/>
            <p:nvPr/>
          </p:nvCxnSpPr>
          <p:spPr>
            <a:xfrm>
              <a:off x="1285115" y="1205773"/>
              <a:ext cx="1299152" cy="0"/>
            </a:xfrm>
            <a:prstGeom prst="straightConnector1">
              <a:avLst/>
            </a:prstGeom>
            <a:noFill/>
            <a:ln w="2540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1033" name="组合 1032">
            <a:extLst>
              <a:ext uri="{FF2B5EF4-FFF2-40B4-BE49-F238E27FC236}">
                <a16:creationId xmlns:a16="http://schemas.microsoft.com/office/drawing/2014/main" id="{0BAEAA60-4FED-D42D-69B5-4CE70D1D88A9}"/>
              </a:ext>
            </a:extLst>
          </p:cNvPr>
          <p:cNvGrpSpPr/>
          <p:nvPr/>
        </p:nvGrpSpPr>
        <p:grpSpPr>
          <a:xfrm>
            <a:off x="2156336" y="2523667"/>
            <a:ext cx="1610930" cy="405815"/>
            <a:chOff x="1172916" y="800385"/>
            <a:chExt cx="1610930" cy="405815"/>
          </a:xfrm>
        </p:grpSpPr>
        <p:sp>
          <p:nvSpPr>
            <p:cNvPr id="1034" name="文本框 1033">
              <a:extLst>
                <a:ext uri="{FF2B5EF4-FFF2-40B4-BE49-F238E27FC236}">
                  <a16:creationId xmlns:a16="http://schemas.microsoft.com/office/drawing/2014/main" id="{FC3ED003-BC53-D2C8-96C6-15226F4EE0A0}"/>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rgbClr val="E8774A"/>
                  </a:solidFill>
                  <a:latin typeface="Calibri" panose="020F0502020204030204" pitchFamily="34" charset="0"/>
                  <a:cs typeface="Calibri" panose="020F0502020204030204" pitchFamily="34" charset="0"/>
                </a:rPr>
                <a:t>Congested flows</a:t>
              </a:r>
              <a:endParaRPr lang="zh-CN" altLang="en-US" sz="1600" b="1" dirty="0">
                <a:solidFill>
                  <a:srgbClr val="E8774A"/>
                </a:solidFill>
                <a:latin typeface="Calibri" panose="020F0502020204030204" pitchFamily="34" charset="0"/>
                <a:cs typeface="Calibri" panose="020F0502020204030204" pitchFamily="34" charset="0"/>
              </a:endParaRPr>
            </a:p>
          </p:txBody>
        </p:sp>
        <p:cxnSp>
          <p:nvCxnSpPr>
            <p:cNvPr id="1035" name="直接箭头连接符 1034">
              <a:extLst>
                <a:ext uri="{FF2B5EF4-FFF2-40B4-BE49-F238E27FC236}">
                  <a16:creationId xmlns:a16="http://schemas.microsoft.com/office/drawing/2014/main" id="{9FD83C7F-01FE-9B86-F366-595D27641E50}"/>
                </a:ext>
              </a:extLst>
            </p:cNvPr>
            <p:cNvCxnSpPr/>
            <p:nvPr/>
          </p:nvCxnSpPr>
          <p:spPr>
            <a:xfrm>
              <a:off x="1270571" y="1206200"/>
              <a:ext cx="1299152" cy="0"/>
            </a:xfrm>
            <a:prstGeom prst="straightConnector1">
              <a:avLst/>
            </a:prstGeom>
            <a:noFill/>
            <a:ln w="25400">
              <a:solidFill>
                <a:srgbClr val="E8774A"/>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cxnSp>
      </p:grpSp>
      <p:cxnSp>
        <p:nvCxnSpPr>
          <p:cNvPr id="26" name="直接连接符 25">
            <a:extLst>
              <a:ext uri="{FF2B5EF4-FFF2-40B4-BE49-F238E27FC236}">
                <a16:creationId xmlns:a16="http://schemas.microsoft.com/office/drawing/2014/main" id="{401F493E-9CA3-ED6D-C1C2-85C41EE0413B}"/>
              </a:ext>
            </a:extLst>
          </p:cNvPr>
          <p:cNvCxnSpPr>
            <a:cxnSpLocks/>
          </p:cNvCxnSpPr>
          <p:nvPr/>
        </p:nvCxnSpPr>
        <p:spPr>
          <a:xfrm flipH="1" flipV="1">
            <a:off x="5364455" y="4526285"/>
            <a:ext cx="825838" cy="24992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61" name="任意多边形 83">
            <a:extLst>
              <a:ext uri="{FF2B5EF4-FFF2-40B4-BE49-F238E27FC236}">
                <a16:creationId xmlns:a16="http://schemas.microsoft.com/office/drawing/2014/main" id="{85291978-5031-9326-FAEE-528AB7FB496F}"/>
              </a:ext>
            </a:extLst>
          </p:cNvPr>
          <p:cNvSpPr/>
          <p:nvPr/>
        </p:nvSpPr>
        <p:spPr>
          <a:xfrm>
            <a:off x="5414518" y="4447131"/>
            <a:ext cx="1525249" cy="316575"/>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noFill/>
          <a:ln w="38100">
            <a:solidFill>
              <a:srgbClr val="6C7E0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40" name="文本框 1039">
            <a:extLst>
              <a:ext uri="{FF2B5EF4-FFF2-40B4-BE49-F238E27FC236}">
                <a16:creationId xmlns:a16="http://schemas.microsoft.com/office/drawing/2014/main" id="{5279B0A1-4302-DAFE-103A-272DE9886993}"/>
              </a:ext>
            </a:extLst>
          </p:cNvPr>
          <p:cNvSpPr txBox="1"/>
          <p:nvPr/>
        </p:nvSpPr>
        <p:spPr>
          <a:xfrm>
            <a:off x="6423520" y="4953099"/>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P6</a:t>
            </a:r>
            <a:endParaRPr lang="zh-CN" altLang="en-US" b="1" dirty="0">
              <a:latin typeface="Calibri" panose="020F0502020204030204" pitchFamily="34" charset="0"/>
              <a:cs typeface="Calibri" panose="020F0502020204030204" pitchFamily="34" charset="0"/>
            </a:endParaRPr>
          </a:p>
        </p:txBody>
      </p:sp>
      <p:cxnSp>
        <p:nvCxnSpPr>
          <p:cNvPr id="29" name="直接箭头连接符 28">
            <a:extLst>
              <a:ext uri="{FF2B5EF4-FFF2-40B4-BE49-F238E27FC236}">
                <a16:creationId xmlns:a16="http://schemas.microsoft.com/office/drawing/2014/main" id="{6760ABFC-AFC8-C5C2-0634-4137C2F8F79F}"/>
              </a:ext>
            </a:extLst>
          </p:cNvPr>
          <p:cNvCxnSpPr>
            <a:cxnSpLocks/>
          </p:cNvCxnSpPr>
          <p:nvPr/>
        </p:nvCxnSpPr>
        <p:spPr>
          <a:xfrm>
            <a:off x="2253991" y="3023126"/>
            <a:ext cx="1299152" cy="0"/>
          </a:xfrm>
          <a:prstGeom prst="straightConnector1">
            <a:avLst/>
          </a:prstGeom>
          <a:noFill/>
          <a:ln w="25400">
            <a:solidFill>
              <a:srgbClr val="6C7E0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39" name="椭圆 38">
            <a:extLst>
              <a:ext uri="{FF2B5EF4-FFF2-40B4-BE49-F238E27FC236}">
                <a16:creationId xmlns:a16="http://schemas.microsoft.com/office/drawing/2014/main" id="{4EB73A25-9DF5-126D-7F68-8D53A5B7F99A}"/>
              </a:ext>
            </a:extLst>
          </p:cNvPr>
          <p:cNvSpPr/>
          <p:nvPr/>
        </p:nvSpPr>
        <p:spPr>
          <a:xfrm rot="5232316">
            <a:off x="5253472" y="4386700"/>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41" name="任意多边形 81">
            <a:extLst>
              <a:ext uri="{FF2B5EF4-FFF2-40B4-BE49-F238E27FC236}">
                <a16:creationId xmlns:a16="http://schemas.microsoft.com/office/drawing/2014/main" id="{BCA691DB-C4D4-F6DA-24DB-C2F5DA05F22A}"/>
              </a:ext>
            </a:extLst>
          </p:cNvPr>
          <p:cNvSpPr/>
          <p:nvPr/>
        </p:nvSpPr>
        <p:spPr>
          <a:xfrm>
            <a:off x="5378836" y="4820676"/>
            <a:ext cx="1532617" cy="339231"/>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noFill/>
          <a:ln w="38100">
            <a:solidFill>
              <a:srgbClr val="6C7E0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27" name="直接连接符 26">
            <a:extLst>
              <a:ext uri="{FF2B5EF4-FFF2-40B4-BE49-F238E27FC236}">
                <a16:creationId xmlns:a16="http://schemas.microsoft.com/office/drawing/2014/main" id="{1A582964-DD92-2D7F-D419-04C99E728F72}"/>
              </a:ext>
            </a:extLst>
          </p:cNvPr>
          <p:cNvCxnSpPr/>
          <p:nvPr/>
        </p:nvCxnSpPr>
        <p:spPr>
          <a:xfrm flipH="1">
            <a:off x="5361472" y="4776210"/>
            <a:ext cx="828821" cy="29240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a:extLst>
              <a:ext uri="{FF2B5EF4-FFF2-40B4-BE49-F238E27FC236}">
                <a16:creationId xmlns:a16="http://schemas.microsoft.com/office/drawing/2014/main" id="{E92C49F7-5127-EF01-A5EF-2948E98960FE}"/>
              </a:ext>
            </a:extLst>
          </p:cNvPr>
          <p:cNvCxnSpPr>
            <a:cxnSpLocks/>
            <a:endCxn id="9" idx="3"/>
          </p:cNvCxnSpPr>
          <p:nvPr/>
        </p:nvCxnSpPr>
        <p:spPr>
          <a:xfrm flipH="1">
            <a:off x="5383255" y="4784315"/>
            <a:ext cx="815920" cy="755969"/>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5" name="任意多边形 81">
            <a:extLst>
              <a:ext uri="{FF2B5EF4-FFF2-40B4-BE49-F238E27FC236}">
                <a16:creationId xmlns:a16="http://schemas.microsoft.com/office/drawing/2014/main" id="{FABFC488-86C6-E58A-31BF-12EEEE45DAD5}"/>
              </a:ext>
            </a:extLst>
          </p:cNvPr>
          <p:cNvSpPr/>
          <p:nvPr/>
        </p:nvSpPr>
        <p:spPr>
          <a:xfrm rot="21205499">
            <a:off x="5346508" y="4939461"/>
            <a:ext cx="1617606" cy="568221"/>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noFill/>
          <a:ln w="38100">
            <a:solidFill>
              <a:srgbClr val="6C7E0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0" name="椭圆 1059">
            <a:extLst>
              <a:ext uri="{FF2B5EF4-FFF2-40B4-BE49-F238E27FC236}">
                <a16:creationId xmlns:a16="http://schemas.microsoft.com/office/drawing/2014/main" id="{20A51CD9-CE30-8D84-C759-7AE717BF2CF8}"/>
              </a:ext>
            </a:extLst>
          </p:cNvPr>
          <p:cNvSpPr/>
          <p:nvPr/>
        </p:nvSpPr>
        <p:spPr>
          <a:xfrm rot="5232316">
            <a:off x="5250381" y="4917620"/>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61" name="椭圆 1060">
            <a:extLst>
              <a:ext uri="{FF2B5EF4-FFF2-40B4-BE49-F238E27FC236}">
                <a16:creationId xmlns:a16="http://schemas.microsoft.com/office/drawing/2014/main" id="{6C1BE438-AC54-90B4-D7AE-C9CC8732790D}"/>
              </a:ext>
            </a:extLst>
          </p:cNvPr>
          <p:cNvSpPr/>
          <p:nvPr/>
        </p:nvSpPr>
        <p:spPr>
          <a:xfrm rot="5232316">
            <a:off x="5250381" y="5419179"/>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24" name="组合 23">
            <a:extLst>
              <a:ext uri="{FF2B5EF4-FFF2-40B4-BE49-F238E27FC236}">
                <a16:creationId xmlns:a16="http://schemas.microsoft.com/office/drawing/2014/main" id="{38E3FD05-BC0E-37D9-8539-D28E7023E9F3}"/>
              </a:ext>
            </a:extLst>
          </p:cNvPr>
          <p:cNvGrpSpPr/>
          <p:nvPr/>
        </p:nvGrpSpPr>
        <p:grpSpPr>
          <a:xfrm>
            <a:off x="5342329" y="4129015"/>
            <a:ext cx="822451" cy="1763960"/>
            <a:chOff x="5342329" y="4129015"/>
            <a:chExt cx="822451" cy="1763960"/>
          </a:xfrm>
        </p:grpSpPr>
        <p:sp>
          <p:nvSpPr>
            <p:cNvPr id="25" name="文本框 24">
              <a:extLst>
                <a:ext uri="{FF2B5EF4-FFF2-40B4-BE49-F238E27FC236}">
                  <a16:creationId xmlns:a16="http://schemas.microsoft.com/office/drawing/2014/main" id="{3CFF559F-B70F-FB1A-4460-EA75700B40DC}"/>
                </a:ext>
              </a:extLst>
            </p:cNvPr>
            <p:cNvSpPr txBox="1"/>
            <p:nvPr/>
          </p:nvSpPr>
          <p:spPr>
            <a:xfrm>
              <a:off x="5355272" y="4632394"/>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P8</a:t>
              </a:r>
              <a:endParaRPr lang="zh-CN" altLang="en-US" b="1" dirty="0">
                <a:latin typeface="Calibri" panose="020F0502020204030204" pitchFamily="34" charset="0"/>
                <a:cs typeface="Calibri" panose="020F0502020204030204" pitchFamily="34" charset="0"/>
              </a:endParaRPr>
            </a:p>
          </p:txBody>
        </p:sp>
        <p:sp>
          <p:nvSpPr>
            <p:cNvPr id="28" name="文本框 27">
              <a:extLst>
                <a:ext uri="{FF2B5EF4-FFF2-40B4-BE49-F238E27FC236}">
                  <a16:creationId xmlns:a16="http://schemas.microsoft.com/office/drawing/2014/main" id="{53E53E84-35DE-60ED-92C3-3A5825899069}"/>
                </a:ext>
              </a:extLst>
            </p:cNvPr>
            <p:cNvSpPr txBox="1"/>
            <p:nvPr/>
          </p:nvSpPr>
          <p:spPr>
            <a:xfrm>
              <a:off x="5342329" y="5523643"/>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P9</a:t>
              </a:r>
              <a:endParaRPr lang="zh-CN" altLang="en-US" b="1" dirty="0">
                <a:latin typeface="Calibri" panose="020F0502020204030204" pitchFamily="34" charset="0"/>
                <a:cs typeface="Calibri" panose="020F0502020204030204" pitchFamily="34" charset="0"/>
              </a:endParaRPr>
            </a:p>
          </p:txBody>
        </p:sp>
        <p:sp>
          <p:nvSpPr>
            <p:cNvPr id="30" name="文本框 29">
              <a:extLst>
                <a:ext uri="{FF2B5EF4-FFF2-40B4-BE49-F238E27FC236}">
                  <a16:creationId xmlns:a16="http://schemas.microsoft.com/office/drawing/2014/main" id="{7088514E-D7AC-96BF-2974-4C80C92D2CE7}"/>
                </a:ext>
              </a:extLst>
            </p:cNvPr>
            <p:cNvSpPr txBox="1"/>
            <p:nvPr/>
          </p:nvSpPr>
          <p:spPr>
            <a:xfrm>
              <a:off x="5355272" y="4129015"/>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P7</a:t>
              </a:r>
              <a:endParaRPr lang="zh-CN" altLang="en-US" b="1" dirty="0">
                <a:latin typeface="Calibri" panose="020F0502020204030204" pitchFamily="34" charset="0"/>
                <a:cs typeface="Calibri" panose="020F0502020204030204" pitchFamily="34" charset="0"/>
              </a:endParaRPr>
            </a:p>
          </p:txBody>
        </p:sp>
      </p:grpSp>
      <p:sp>
        <p:nvSpPr>
          <p:cNvPr id="10" name="文本框 9">
            <a:extLst>
              <a:ext uri="{FF2B5EF4-FFF2-40B4-BE49-F238E27FC236}">
                <a16:creationId xmlns:a16="http://schemas.microsoft.com/office/drawing/2014/main" id="{B0BBE204-F85A-B723-5953-7E8F0B086E43}"/>
              </a:ext>
            </a:extLst>
          </p:cNvPr>
          <p:cNvSpPr txBox="1"/>
          <p:nvPr/>
        </p:nvSpPr>
        <p:spPr>
          <a:xfrm>
            <a:off x="7506657" y="4838868"/>
            <a:ext cx="1631026" cy="1015663"/>
          </a:xfrm>
          <a:prstGeom prst="rect">
            <a:avLst/>
          </a:prstGeom>
          <a:noFill/>
        </p:spPr>
        <p:txBody>
          <a:bodyPr wrap="square" rtlCol="0">
            <a:spAutoFit/>
          </a:bodyPr>
          <a:lstStyle/>
          <a:p>
            <a:pPr algn="ctr"/>
            <a:r>
              <a:rPr lang="en-US" altLang="zh-CN" sz="2000" b="1" dirty="0">
                <a:latin typeface="Calibri" panose="020F0502020204030204" pitchFamily="34" charset="0"/>
                <a:cs typeface="Calibri" panose="020F0502020204030204" pitchFamily="34" charset="0"/>
              </a:rPr>
              <a:t>Congestion Tree rooted</a:t>
            </a:r>
            <a:r>
              <a:rPr lang="zh-CN" altLang="en-US" sz="2000" b="1" dirty="0">
                <a:latin typeface="Calibri" panose="020F0502020204030204" pitchFamily="34" charset="0"/>
                <a:cs typeface="Calibri" panose="020F0502020204030204" pitchFamily="34" charset="0"/>
              </a:rPr>
              <a:t> </a:t>
            </a:r>
            <a:r>
              <a:rPr lang="en-US" altLang="zh-CN" sz="2000" b="1" dirty="0">
                <a:latin typeface="Calibri" panose="020F0502020204030204" pitchFamily="34" charset="0"/>
                <a:cs typeface="Calibri" panose="020F0502020204030204" pitchFamily="34" charset="0"/>
              </a:rPr>
              <a:t>at</a:t>
            </a:r>
            <a:r>
              <a:rPr lang="zh-CN" altLang="en-US" sz="2000" b="1" dirty="0">
                <a:latin typeface="Calibri" panose="020F0502020204030204" pitchFamily="34" charset="0"/>
                <a:cs typeface="Calibri" panose="020F0502020204030204" pitchFamily="34" charset="0"/>
              </a:rPr>
              <a:t> </a:t>
            </a:r>
            <a:r>
              <a:rPr lang="en-US" altLang="zh-CN" sz="2000" b="1" dirty="0">
                <a:latin typeface="Calibri" panose="020F0502020204030204" pitchFamily="34" charset="0"/>
                <a:cs typeface="Calibri" panose="020F0502020204030204" pitchFamily="34" charset="0"/>
              </a:rPr>
              <a:t>P6</a:t>
            </a:r>
            <a:endParaRPr lang="zh-CN" altLang="en-US" sz="2000" b="1"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231003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28A440-BC2D-4379-FD24-0982AAD05095}"/>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8B50C07A-5779-6776-47B2-5A20C66CD014}"/>
              </a:ext>
            </a:extLst>
          </p:cNvPr>
          <p:cNvSpPr>
            <a:spLocks noGrp="1"/>
          </p:cNvSpPr>
          <p:nvPr>
            <p:ph type="sldNum" sz="quarter" idx="12"/>
          </p:nvPr>
        </p:nvSpPr>
        <p:spPr/>
        <p:txBody>
          <a:bodyPr/>
          <a:lstStyle/>
          <a:p>
            <a:fld id="{49AE70B2-8BF9-45C0-BB95-33D1B9D3A854}" type="slidenum">
              <a:rPr lang="zh-CN" altLang="en-US" smtClean="0"/>
              <a:t>3</a:t>
            </a:fld>
            <a:endParaRPr lang="zh-CN" altLang="en-US" dirty="0"/>
          </a:p>
        </p:txBody>
      </p:sp>
      <p:sp>
        <p:nvSpPr>
          <p:cNvPr id="5" name="标题 4">
            <a:extLst>
              <a:ext uri="{FF2B5EF4-FFF2-40B4-BE49-F238E27FC236}">
                <a16:creationId xmlns:a16="http://schemas.microsoft.com/office/drawing/2014/main" id="{2810C2DA-A5DC-F892-AC0A-229F53B8FA27}"/>
              </a:ext>
            </a:extLst>
          </p:cNvPr>
          <p:cNvSpPr>
            <a:spLocks noGrp="1"/>
          </p:cNvSpPr>
          <p:nvPr>
            <p:ph type="title"/>
          </p:nvPr>
        </p:nvSpPr>
        <p:spPr/>
        <p:txBody>
          <a:bodyPr>
            <a:normAutofit/>
          </a:bodyPr>
          <a:lstStyle/>
          <a:p>
            <a:r>
              <a:rPr lang="en-US" altLang="zh-CN" dirty="0">
                <a:solidFill>
                  <a:srgbClr val="000000"/>
                </a:solidFill>
                <a:latin typeface="Century Gothic" panose="020B0502020202020204" pitchFamily="34" charset="0"/>
                <a:ea typeface="微软雅黑" panose="020B0503020204020204" pitchFamily="34" charset="-122"/>
                <a:cs typeface="Arial" panose="020B0604020202020204"/>
              </a:rPr>
              <a:t>CC is Falling for Transient Congestion</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sp>
        <p:nvSpPr>
          <p:cNvPr id="9" name="矩形 8">
            <a:extLst>
              <a:ext uri="{FF2B5EF4-FFF2-40B4-BE49-F238E27FC236}">
                <a16:creationId xmlns:a16="http://schemas.microsoft.com/office/drawing/2014/main" id="{029F67EF-81FC-ECE7-CF83-A560B066E394}"/>
              </a:ext>
            </a:extLst>
          </p:cNvPr>
          <p:cNvSpPr/>
          <p:nvPr/>
        </p:nvSpPr>
        <p:spPr>
          <a:xfrm>
            <a:off x="608012" y="1529605"/>
            <a:ext cx="10884523" cy="830997"/>
          </a:xfrm>
          <a:prstGeom prst="rect">
            <a:avLst/>
          </a:prstGeom>
        </p:spPr>
        <p:txBody>
          <a:bodyPr wrap="square" lIns="91440" tIns="45720" rIns="91440" bIns="45720" anchor="t">
            <a:spAutoFit/>
          </a:bodyPr>
          <a:lstStyle/>
          <a:p>
            <a:r>
              <a:rPr lang="en-US" altLang="zh-CN" sz="2400" b="1" i="1" dirty="0">
                <a:solidFill>
                  <a:srgbClr val="7030A0"/>
                </a:solidFill>
                <a:latin typeface="Trebuchet MS" panose="020B0603020202020204" pitchFamily="34" charset="0"/>
                <a:ea typeface="+mn-lt"/>
                <a:cs typeface="+mn-lt"/>
              </a:rPr>
              <a:t>Trend2</a:t>
            </a:r>
            <a:r>
              <a:rPr lang="en-US" altLang="zh-CN" sz="2400" dirty="0">
                <a:latin typeface="Trebuchet MS" panose="020B0603020202020204" pitchFamily="34" charset="0"/>
                <a:ea typeface="+mn-lt"/>
                <a:cs typeface="+mn-lt"/>
              </a:rPr>
              <a:t>: The growing scale of DCN and the emerging workloads (e.g., distributed training) lead to </a:t>
            </a:r>
            <a:r>
              <a:rPr lang="en-US" altLang="zh-CN" sz="2400" b="1" dirty="0">
                <a:latin typeface="Trebuchet MS" panose="020B0603020202020204" pitchFamily="34" charset="0"/>
                <a:ea typeface="+mn-lt"/>
                <a:cs typeface="+mn-lt"/>
              </a:rPr>
              <a:t>more bursty </a:t>
            </a:r>
            <a:r>
              <a:rPr lang="en-US" altLang="zh-CN" sz="2400" dirty="0">
                <a:latin typeface="Trebuchet MS" panose="020B0603020202020204" pitchFamily="34" charset="0"/>
                <a:ea typeface="+mn-lt"/>
                <a:cs typeface="+mn-lt"/>
              </a:rPr>
              <a:t>traffic.</a:t>
            </a:r>
          </a:p>
        </p:txBody>
      </p:sp>
      <p:sp>
        <p:nvSpPr>
          <p:cNvPr id="8" name="矩形 7">
            <a:extLst>
              <a:ext uri="{FF2B5EF4-FFF2-40B4-BE49-F238E27FC236}">
                <a16:creationId xmlns:a16="http://schemas.microsoft.com/office/drawing/2014/main" id="{C4404F1B-845C-D7A4-B312-5B34DA382049}"/>
              </a:ext>
            </a:extLst>
          </p:cNvPr>
          <p:cNvSpPr/>
          <p:nvPr/>
        </p:nvSpPr>
        <p:spPr>
          <a:xfrm>
            <a:off x="6912035" y="5850863"/>
            <a:ext cx="3078960" cy="307777"/>
          </a:xfrm>
          <a:prstGeom prst="rect">
            <a:avLst/>
          </a:prstGeom>
        </p:spPr>
        <p:txBody>
          <a:bodyPr wrap="square" lIns="91440" tIns="45720" rIns="91440" bIns="45720" anchor="t">
            <a:spAutoFit/>
          </a:bodyPr>
          <a:lstStyle/>
          <a:p>
            <a:r>
              <a:rPr lang="en-US" altLang="zh-CN" sz="1400" dirty="0">
                <a:solidFill>
                  <a:schemeClr val="bg1">
                    <a:lumMod val="50000"/>
                  </a:schemeClr>
                </a:solidFill>
                <a:latin typeface="Trebuchet MS" panose="020B0603020202020204" pitchFamily="34" charset="0"/>
                <a:ea typeface="+mn-lt"/>
                <a:cs typeface="+mn-lt"/>
              </a:rPr>
              <a:t>Figure source: </a:t>
            </a:r>
            <a:r>
              <a:rPr lang="en-US" altLang="zh-CN" sz="1400" dirty="0" err="1">
                <a:solidFill>
                  <a:schemeClr val="bg1">
                    <a:lumMod val="50000"/>
                  </a:schemeClr>
                </a:solidFill>
                <a:latin typeface="Trebuchet MS" panose="020B0603020202020204" pitchFamily="34" charset="0"/>
                <a:ea typeface="+mn-lt"/>
                <a:cs typeface="+mn-lt"/>
              </a:rPr>
              <a:t>HPN@Sigcomm</a:t>
            </a:r>
            <a:r>
              <a:rPr lang="en-US" altLang="zh-CN" sz="1400" dirty="0">
                <a:solidFill>
                  <a:schemeClr val="bg1">
                    <a:lumMod val="50000"/>
                  </a:schemeClr>
                </a:solidFill>
                <a:latin typeface="Trebuchet MS" panose="020B0603020202020204" pitchFamily="34" charset="0"/>
                <a:ea typeface="+mn-lt"/>
                <a:cs typeface="+mn-lt"/>
              </a:rPr>
              <a:t> ‘24</a:t>
            </a:r>
          </a:p>
        </p:txBody>
      </p:sp>
      <p:pic>
        <p:nvPicPr>
          <p:cNvPr id="6" name="图片 5">
            <a:extLst>
              <a:ext uri="{FF2B5EF4-FFF2-40B4-BE49-F238E27FC236}">
                <a16:creationId xmlns:a16="http://schemas.microsoft.com/office/drawing/2014/main" id="{BE7D9588-550C-8DB9-BF64-E5F7911EE182}"/>
              </a:ext>
            </a:extLst>
          </p:cNvPr>
          <p:cNvPicPr>
            <a:picLocks noChangeAspect="1"/>
          </p:cNvPicPr>
          <p:nvPr/>
        </p:nvPicPr>
        <p:blipFill>
          <a:blip r:embed="rId3"/>
          <a:stretch>
            <a:fillRect/>
          </a:stretch>
        </p:blipFill>
        <p:spPr>
          <a:xfrm>
            <a:off x="6771140" y="2893018"/>
            <a:ext cx="4336490" cy="2516900"/>
          </a:xfrm>
          <a:prstGeom prst="rect">
            <a:avLst/>
          </a:prstGeom>
        </p:spPr>
      </p:pic>
      <p:pic>
        <p:nvPicPr>
          <p:cNvPr id="10" name="图片 9">
            <a:extLst>
              <a:ext uri="{FF2B5EF4-FFF2-40B4-BE49-F238E27FC236}">
                <a16:creationId xmlns:a16="http://schemas.microsoft.com/office/drawing/2014/main" id="{70627800-9AAB-4F32-79B0-016C33A9757F}"/>
              </a:ext>
            </a:extLst>
          </p:cNvPr>
          <p:cNvPicPr>
            <a:picLocks noChangeAspect="1"/>
          </p:cNvPicPr>
          <p:nvPr/>
        </p:nvPicPr>
        <p:blipFill>
          <a:blip r:embed="rId4"/>
          <a:stretch>
            <a:fillRect/>
          </a:stretch>
        </p:blipFill>
        <p:spPr>
          <a:xfrm>
            <a:off x="867869" y="2777700"/>
            <a:ext cx="5674952" cy="2747280"/>
          </a:xfrm>
          <a:prstGeom prst="rect">
            <a:avLst/>
          </a:prstGeom>
        </p:spPr>
      </p:pic>
    </p:spTree>
    <p:extLst>
      <p:ext uri="{BB962C8B-B14F-4D97-AF65-F5344CB8AC3E}">
        <p14:creationId xmlns:p14="http://schemas.microsoft.com/office/powerpoint/2010/main" val="37241165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146777-AFA0-532F-B9B7-8366F11C56F6}"/>
            </a:ext>
          </a:extLst>
        </p:cNvPr>
        <p:cNvGrpSpPr/>
        <p:nvPr/>
      </p:nvGrpSpPr>
      <p:grpSpPr>
        <a:xfrm>
          <a:off x="0" y="0"/>
          <a:ext cx="0" cy="0"/>
          <a:chOff x="0" y="0"/>
          <a:chExt cx="0" cy="0"/>
        </a:xfrm>
      </p:grpSpPr>
      <p:cxnSp>
        <p:nvCxnSpPr>
          <p:cNvPr id="12" name="直接连接符 11">
            <a:extLst>
              <a:ext uri="{FF2B5EF4-FFF2-40B4-BE49-F238E27FC236}">
                <a16:creationId xmlns:a16="http://schemas.microsoft.com/office/drawing/2014/main" id="{D072B675-BFC6-28C2-CCCA-9304E34B1EE6}"/>
              </a:ext>
            </a:extLst>
          </p:cNvPr>
          <p:cNvCxnSpPr>
            <a:cxnSpLocks/>
          </p:cNvCxnSpPr>
          <p:nvPr/>
        </p:nvCxnSpPr>
        <p:spPr>
          <a:xfrm flipH="1" flipV="1">
            <a:off x="5364455" y="2145498"/>
            <a:ext cx="825838" cy="27055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FF37D826-EF5E-F1D7-C224-2B6327C0CA2B}"/>
              </a:ext>
            </a:extLst>
          </p:cNvPr>
          <p:cNvGrpSpPr/>
          <p:nvPr/>
        </p:nvGrpSpPr>
        <p:grpSpPr>
          <a:xfrm>
            <a:off x="4904498" y="1954846"/>
            <a:ext cx="4334108" cy="2750716"/>
            <a:chOff x="4904498" y="1954846"/>
            <a:chExt cx="4334108" cy="2750716"/>
          </a:xfrm>
        </p:grpSpPr>
        <p:sp>
          <p:nvSpPr>
            <p:cNvPr id="32" name="椭圆 31">
              <a:extLst>
                <a:ext uri="{FF2B5EF4-FFF2-40B4-BE49-F238E27FC236}">
                  <a16:creationId xmlns:a16="http://schemas.microsoft.com/office/drawing/2014/main" id="{76BDABC0-A019-8DC6-FA60-2EB189E9EE4D}"/>
                </a:ext>
              </a:extLst>
            </p:cNvPr>
            <p:cNvSpPr/>
            <p:nvPr/>
          </p:nvSpPr>
          <p:spPr>
            <a:xfrm rot="5232316">
              <a:off x="8371134" y="3401717"/>
              <a:ext cx="162443" cy="18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11">
              <a:extLst>
                <a:ext uri="{FF2B5EF4-FFF2-40B4-BE49-F238E27FC236}">
                  <a16:creationId xmlns:a16="http://schemas.microsoft.com/office/drawing/2014/main" id="{8C1C7C60-1FCD-D1A3-B105-798B243EE3FF}"/>
                </a:ext>
              </a:extLst>
            </p:cNvPr>
            <p:cNvSpPr/>
            <p:nvPr/>
          </p:nvSpPr>
          <p:spPr>
            <a:xfrm>
              <a:off x="7074321" y="2564775"/>
              <a:ext cx="1745830" cy="938094"/>
            </a:xfrm>
            <a:custGeom>
              <a:avLst/>
              <a:gdLst>
                <a:gd name="connsiteX0" fmla="*/ 0 w 1743075"/>
                <a:gd name="connsiteY0" fmla="*/ 0 h 1081616"/>
                <a:gd name="connsiteX1" fmla="*/ 809625 w 1743075"/>
                <a:gd name="connsiteY1" fmla="*/ 933450 h 1081616"/>
                <a:gd name="connsiteX2" fmla="*/ 1743075 w 1743075"/>
                <a:gd name="connsiteY2" fmla="*/ 1066800 h 1081616"/>
              </a:gdLst>
              <a:ahLst/>
              <a:cxnLst>
                <a:cxn ang="0">
                  <a:pos x="connsiteX0" y="connsiteY0"/>
                </a:cxn>
                <a:cxn ang="0">
                  <a:pos x="connsiteX1" y="connsiteY1"/>
                </a:cxn>
                <a:cxn ang="0">
                  <a:pos x="connsiteX2" y="connsiteY2"/>
                </a:cxn>
              </a:cxnLst>
              <a:rect l="l" t="t" r="r" b="b"/>
              <a:pathLst>
                <a:path w="1743075" h="1081616">
                  <a:moveTo>
                    <a:pt x="0" y="0"/>
                  </a:moveTo>
                  <a:cubicBezTo>
                    <a:pt x="259556" y="377825"/>
                    <a:pt x="519113" y="755650"/>
                    <a:pt x="809625" y="933450"/>
                  </a:cubicBezTo>
                  <a:cubicBezTo>
                    <a:pt x="1100137" y="1111250"/>
                    <a:pt x="1421606" y="1089025"/>
                    <a:pt x="1743075" y="1066800"/>
                  </a:cubicBezTo>
                </a:path>
              </a:pathLst>
            </a:cu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16">
              <a:extLst>
                <a:ext uri="{FF2B5EF4-FFF2-40B4-BE49-F238E27FC236}">
                  <a16:creationId xmlns:a16="http://schemas.microsoft.com/office/drawing/2014/main" id="{AD2A0163-108B-92F2-8D15-50E64653AEC7}"/>
                </a:ext>
              </a:extLst>
            </p:cNvPr>
            <p:cNvSpPr/>
            <p:nvPr/>
          </p:nvSpPr>
          <p:spPr>
            <a:xfrm>
              <a:off x="5459259" y="2071162"/>
              <a:ext cx="1495425" cy="354150"/>
            </a:xfrm>
            <a:custGeom>
              <a:avLst/>
              <a:gdLst>
                <a:gd name="connsiteX0" fmla="*/ 0 w 1495425"/>
                <a:gd name="connsiteY0" fmla="*/ 0 h 392427"/>
                <a:gd name="connsiteX1" fmla="*/ 876300 w 1495425"/>
                <a:gd name="connsiteY1" fmla="*/ 333375 h 392427"/>
                <a:gd name="connsiteX2" fmla="*/ 1495425 w 1495425"/>
                <a:gd name="connsiteY2" fmla="*/ 390525 h 392427"/>
              </a:gdLst>
              <a:ahLst/>
              <a:cxnLst>
                <a:cxn ang="0">
                  <a:pos x="connsiteX0" y="connsiteY0"/>
                </a:cxn>
                <a:cxn ang="0">
                  <a:pos x="connsiteX1" y="connsiteY1"/>
                </a:cxn>
                <a:cxn ang="0">
                  <a:pos x="connsiteX2" y="connsiteY2"/>
                </a:cxn>
              </a:cxnLst>
              <a:rect l="l" t="t" r="r" b="b"/>
              <a:pathLst>
                <a:path w="1495425" h="392427">
                  <a:moveTo>
                    <a:pt x="0" y="0"/>
                  </a:moveTo>
                  <a:cubicBezTo>
                    <a:pt x="313531" y="134144"/>
                    <a:pt x="627063" y="268288"/>
                    <a:pt x="876300" y="333375"/>
                  </a:cubicBezTo>
                  <a:cubicBezTo>
                    <a:pt x="1125537" y="398462"/>
                    <a:pt x="1310481" y="394493"/>
                    <a:pt x="1495425" y="390525"/>
                  </a:cubicBezTo>
                </a:path>
              </a:pathLst>
            </a:custGeom>
            <a:noFill/>
            <a:ln w="3810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a:extLst>
                <a:ext uri="{FF2B5EF4-FFF2-40B4-BE49-F238E27FC236}">
                  <a16:creationId xmlns:a16="http://schemas.microsoft.com/office/drawing/2014/main" id="{184F51A5-B615-D479-DCEF-718B99717064}"/>
                </a:ext>
              </a:extLst>
            </p:cNvPr>
            <p:cNvSpPr txBox="1"/>
            <p:nvPr/>
          </p:nvSpPr>
          <p:spPr>
            <a:xfrm>
              <a:off x="8429098" y="3205479"/>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P1</a:t>
              </a:r>
              <a:endParaRPr lang="zh-CN" altLang="en-US" b="1" dirty="0">
                <a:latin typeface="Calibri" panose="020F0502020204030204" pitchFamily="34" charset="0"/>
                <a:cs typeface="Calibri" panose="020F0502020204030204" pitchFamily="34" charset="0"/>
              </a:endParaRPr>
            </a:p>
          </p:txBody>
        </p:sp>
        <p:sp>
          <p:nvSpPr>
            <p:cNvPr id="1043" name="矩形 1042">
              <a:extLst>
                <a:ext uri="{FF2B5EF4-FFF2-40B4-BE49-F238E27FC236}">
                  <a16:creationId xmlns:a16="http://schemas.microsoft.com/office/drawing/2014/main" id="{33D5CD72-B44B-19D8-CFB5-2DFA7ABDFE61}"/>
                </a:ext>
              </a:extLst>
            </p:cNvPr>
            <p:cNvSpPr/>
            <p:nvPr/>
          </p:nvSpPr>
          <p:spPr>
            <a:xfrm>
              <a:off x="4904498" y="1954846"/>
              <a:ext cx="478757" cy="361803"/>
            </a:xfrm>
            <a:prstGeom prst="rect">
              <a:avLst/>
            </a:prstGeom>
            <a:solidFill>
              <a:schemeClr val="accent1">
                <a:lumMod val="40000"/>
                <a:lumOff val="6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a:extLst>
                <a:ext uri="{FF2B5EF4-FFF2-40B4-BE49-F238E27FC236}">
                  <a16:creationId xmlns:a16="http://schemas.microsoft.com/office/drawing/2014/main" id="{1174885A-B516-B067-B4EC-48F97E108C33}"/>
                </a:ext>
              </a:extLst>
            </p:cNvPr>
            <p:cNvSpPr/>
            <p:nvPr/>
          </p:nvSpPr>
          <p:spPr>
            <a:xfrm rot="5232316">
              <a:off x="8371134" y="3854646"/>
              <a:ext cx="162443" cy="180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任意多边形 14">
              <a:extLst>
                <a:ext uri="{FF2B5EF4-FFF2-40B4-BE49-F238E27FC236}">
                  <a16:creationId xmlns:a16="http://schemas.microsoft.com/office/drawing/2014/main" id="{98CD5942-16DA-7876-2961-8034E2843E10}"/>
                </a:ext>
              </a:extLst>
            </p:cNvPr>
            <p:cNvSpPr/>
            <p:nvPr/>
          </p:nvSpPr>
          <p:spPr>
            <a:xfrm>
              <a:off x="7124700" y="3928836"/>
              <a:ext cx="1688371" cy="776726"/>
            </a:xfrm>
            <a:custGeom>
              <a:avLst/>
              <a:gdLst>
                <a:gd name="connsiteX0" fmla="*/ 0 w 1762125"/>
                <a:gd name="connsiteY0" fmla="*/ 1024832 h 1024832"/>
                <a:gd name="connsiteX1" fmla="*/ 771525 w 1762125"/>
                <a:gd name="connsiteY1" fmla="*/ 139007 h 1024832"/>
                <a:gd name="connsiteX2" fmla="*/ 1762125 w 1762125"/>
                <a:gd name="connsiteY2" fmla="*/ 15182 h 1024832"/>
              </a:gdLst>
              <a:ahLst/>
              <a:cxnLst>
                <a:cxn ang="0">
                  <a:pos x="connsiteX0" y="connsiteY0"/>
                </a:cxn>
                <a:cxn ang="0">
                  <a:pos x="connsiteX1" y="connsiteY1"/>
                </a:cxn>
                <a:cxn ang="0">
                  <a:pos x="connsiteX2" y="connsiteY2"/>
                </a:cxn>
              </a:cxnLst>
              <a:rect l="l" t="t" r="r" b="b"/>
              <a:pathLst>
                <a:path w="1762125" h="1024832">
                  <a:moveTo>
                    <a:pt x="0" y="1024832"/>
                  </a:moveTo>
                  <a:cubicBezTo>
                    <a:pt x="238919" y="666057"/>
                    <a:pt x="477838" y="307282"/>
                    <a:pt x="771525" y="139007"/>
                  </a:cubicBezTo>
                  <a:cubicBezTo>
                    <a:pt x="1065213" y="-29268"/>
                    <a:pt x="1413669" y="-7043"/>
                    <a:pt x="1762125" y="15182"/>
                  </a:cubicBezTo>
                </a:path>
              </a:pathLst>
            </a:custGeom>
            <a:noFill/>
            <a:ln w="38100">
              <a:solidFill>
                <a:srgbClr val="6C7E0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82" name="文本框 1081">
              <a:extLst>
                <a:ext uri="{FF2B5EF4-FFF2-40B4-BE49-F238E27FC236}">
                  <a16:creationId xmlns:a16="http://schemas.microsoft.com/office/drawing/2014/main" id="{0F14090B-80C0-629C-A88C-79200FE5C598}"/>
                </a:ext>
              </a:extLst>
            </p:cNvPr>
            <p:cNvSpPr txBox="1"/>
            <p:nvPr/>
          </p:nvSpPr>
          <p:spPr>
            <a:xfrm>
              <a:off x="8429098" y="3934117"/>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P3</a:t>
              </a:r>
              <a:endParaRPr lang="zh-CN" altLang="en-US" b="1" dirty="0">
                <a:latin typeface="Calibri" panose="020F0502020204030204" pitchFamily="34" charset="0"/>
                <a:cs typeface="Calibri" panose="020F0502020204030204" pitchFamily="34" charset="0"/>
              </a:endParaRPr>
            </a:p>
          </p:txBody>
        </p:sp>
      </p:grpSp>
      <p:sp>
        <p:nvSpPr>
          <p:cNvPr id="14" name="矩形: 圆角 13">
            <a:extLst>
              <a:ext uri="{FF2B5EF4-FFF2-40B4-BE49-F238E27FC236}">
                <a16:creationId xmlns:a16="http://schemas.microsoft.com/office/drawing/2014/main" id="{70A5AD82-547A-73B9-38BD-0CA4AB577F87}"/>
              </a:ext>
            </a:extLst>
          </p:cNvPr>
          <p:cNvSpPr/>
          <p:nvPr/>
        </p:nvSpPr>
        <p:spPr>
          <a:xfrm>
            <a:off x="4395586" y="1859279"/>
            <a:ext cx="5026568" cy="4129397"/>
          </a:xfrm>
          <a:prstGeom prst="roundRect">
            <a:avLst/>
          </a:prstGeom>
          <a:solidFill>
            <a:srgbClr val="F2F2F2">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a:extLst>
              <a:ext uri="{FF2B5EF4-FFF2-40B4-BE49-F238E27FC236}">
                <a16:creationId xmlns:a16="http://schemas.microsoft.com/office/drawing/2014/main" id="{B7CC9E74-B6C2-6010-8474-4080E37CD5A1}"/>
              </a:ext>
            </a:extLst>
          </p:cNvPr>
          <p:cNvCxnSpPr/>
          <p:nvPr/>
        </p:nvCxnSpPr>
        <p:spPr>
          <a:xfrm flipH="1" flipV="1">
            <a:off x="6730293" y="2416049"/>
            <a:ext cx="1183929" cy="1184783"/>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C655BECF-557C-E1E7-CE77-F82C01E79312}"/>
              </a:ext>
            </a:extLst>
          </p:cNvPr>
          <p:cNvCxnSpPr>
            <a:cxnSpLocks/>
          </p:cNvCxnSpPr>
          <p:nvPr/>
        </p:nvCxnSpPr>
        <p:spPr>
          <a:xfrm>
            <a:off x="6716590" y="3596861"/>
            <a:ext cx="1197632" cy="3971"/>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CBCCDBC3-28A1-904F-A2EC-4B6AAD133E27}"/>
              </a:ext>
            </a:extLst>
          </p:cNvPr>
          <p:cNvCxnSpPr/>
          <p:nvPr/>
        </p:nvCxnSpPr>
        <p:spPr>
          <a:xfrm flipH="1">
            <a:off x="5361472" y="2416050"/>
            <a:ext cx="828821" cy="29240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70A2498B-4D35-F2F8-3821-706A847CE47D}"/>
              </a:ext>
            </a:extLst>
          </p:cNvPr>
          <p:cNvCxnSpPr>
            <a:cxnSpLocks/>
          </p:cNvCxnSpPr>
          <p:nvPr/>
        </p:nvCxnSpPr>
        <p:spPr>
          <a:xfrm flipH="1" flipV="1">
            <a:off x="5350752" y="3326311"/>
            <a:ext cx="825838" cy="27055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17BFA9EF-F2EC-6E37-C6EA-ABA5961D06AB}"/>
              </a:ext>
            </a:extLst>
          </p:cNvPr>
          <p:cNvCxnSpPr>
            <a:cxnSpLocks/>
          </p:cNvCxnSpPr>
          <p:nvPr/>
        </p:nvCxnSpPr>
        <p:spPr>
          <a:xfrm flipH="1">
            <a:off x="5347769" y="3596863"/>
            <a:ext cx="828821" cy="29240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4" name="矩形 33">
            <a:extLst>
              <a:ext uri="{FF2B5EF4-FFF2-40B4-BE49-F238E27FC236}">
                <a16:creationId xmlns:a16="http://schemas.microsoft.com/office/drawing/2014/main" id="{D83F83C5-690A-F8CA-3867-9FA022CF6A5E}"/>
              </a:ext>
            </a:extLst>
          </p:cNvPr>
          <p:cNvSpPr/>
          <p:nvPr/>
        </p:nvSpPr>
        <p:spPr>
          <a:xfrm>
            <a:off x="6173614" y="2204077"/>
            <a:ext cx="540000" cy="406107"/>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A688"/>
              </a:solidFill>
            </a:endParaRPr>
          </a:p>
        </p:txBody>
      </p:sp>
      <p:sp>
        <p:nvSpPr>
          <p:cNvPr id="36" name="矩形 35">
            <a:extLst>
              <a:ext uri="{FF2B5EF4-FFF2-40B4-BE49-F238E27FC236}">
                <a16:creationId xmlns:a16="http://schemas.microsoft.com/office/drawing/2014/main" id="{56BFCDCB-978E-B524-CB34-4E4354BE820B}"/>
              </a:ext>
            </a:extLst>
          </p:cNvPr>
          <p:cNvSpPr/>
          <p:nvPr/>
        </p:nvSpPr>
        <p:spPr>
          <a:xfrm>
            <a:off x="6173167" y="3407740"/>
            <a:ext cx="540000" cy="406107"/>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A688"/>
              </a:solidFill>
            </a:endParaRPr>
          </a:p>
        </p:txBody>
      </p:sp>
      <p:sp>
        <p:nvSpPr>
          <p:cNvPr id="45" name="任意多边形 17">
            <a:extLst>
              <a:ext uri="{FF2B5EF4-FFF2-40B4-BE49-F238E27FC236}">
                <a16:creationId xmlns:a16="http://schemas.microsoft.com/office/drawing/2014/main" id="{E4015152-05F4-9D37-B4CA-BD75C5034C9B}"/>
              </a:ext>
            </a:extLst>
          </p:cNvPr>
          <p:cNvSpPr/>
          <p:nvPr/>
        </p:nvSpPr>
        <p:spPr>
          <a:xfrm>
            <a:off x="5420857" y="2456539"/>
            <a:ext cx="1552575" cy="339231"/>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文本框 46">
            <a:extLst>
              <a:ext uri="{FF2B5EF4-FFF2-40B4-BE49-F238E27FC236}">
                <a16:creationId xmlns:a16="http://schemas.microsoft.com/office/drawing/2014/main" id="{8BB7B8B8-2513-16F3-6903-505E34D427E2}"/>
              </a:ext>
            </a:extLst>
          </p:cNvPr>
          <p:cNvSpPr txBox="1"/>
          <p:nvPr/>
        </p:nvSpPr>
        <p:spPr>
          <a:xfrm>
            <a:off x="6484818" y="2541811"/>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P4</a:t>
            </a:r>
            <a:endParaRPr lang="zh-CN" altLang="en-US" b="1" dirty="0">
              <a:latin typeface="Calibri" panose="020F0502020204030204" pitchFamily="34" charset="0"/>
              <a:cs typeface="Calibri" panose="020F0502020204030204" pitchFamily="34" charset="0"/>
            </a:endParaRPr>
          </a:p>
        </p:txBody>
      </p:sp>
      <p:sp>
        <p:nvSpPr>
          <p:cNvPr id="48" name="文本框 47">
            <a:extLst>
              <a:ext uri="{FF2B5EF4-FFF2-40B4-BE49-F238E27FC236}">
                <a16:creationId xmlns:a16="http://schemas.microsoft.com/office/drawing/2014/main" id="{96256505-D364-20B9-E1ED-722B2BF53648}"/>
              </a:ext>
            </a:extLst>
          </p:cNvPr>
          <p:cNvSpPr txBox="1"/>
          <p:nvPr/>
        </p:nvSpPr>
        <p:spPr>
          <a:xfrm>
            <a:off x="6469175" y="3755289"/>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P5</a:t>
            </a:r>
            <a:endParaRPr lang="zh-CN" altLang="en-US" b="1" dirty="0">
              <a:latin typeface="Calibri" panose="020F0502020204030204" pitchFamily="34" charset="0"/>
              <a:cs typeface="Calibri" panose="020F0502020204030204" pitchFamily="34" charset="0"/>
            </a:endParaRPr>
          </a:p>
        </p:txBody>
      </p:sp>
      <p:sp>
        <p:nvSpPr>
          <p:cNvPr id="59" name="任意多边形 3">
            <a:extLst>
              <a:ext uri="{FF2B5EF4-FFF2-40B4-BE49-F238E27FC236}">
                <a16:creationId xmlns:a16="http://schemas.microsoft.com/office/drawing/2014/main" id="{34EA6038-4513-88CF-AC3B-42AF49F03B8D}"/>
              </a:ext>
            </a:extLst>
          </p:cNvPr>
          <p:cNvSpPr/>
          <p:nvPr/>
        </p:nvSpPr>
        <p:spPr>
          <a:xfrm>
            <a:off x="5414518" y="3257461"/>
            <a:ext cx="1520208" cy="291258"/>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60" name="任意多边形 81">
            <a:extLst>
              <a:ext uri="{FF2B5EF4-FFF2-40B4-BE49-F238E27FC236}">
                <a16:creationId xmlns:a16="http://schemas.microsoft.com/office/drawing/2014/main" id="{68003336-9613-FE2B-C234-91283020F138}"/>
              </a:ext>
            </a:extLst>
          </p:cNvPr>
          <p:cNvSpPr/>
          <p:nvPr/>
        </p:nvSpPr>
        <p:spPr>
          <a:xfrm>
            <a:off x="5402109" y="3633817"/>
            <a:ext cx="1532617" cy="339231"/>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6" name="矩形 1045">
            <a:extLst>
              <a:ext uri="{FF2B5EF4-FFF2-40B4-BE49-F238E27FC236}">
                <a16:creationId xmlns:a16="http://schemas.microsoft.com/office/drawing/2014/main" id="{EA3F0EDF-4711-EE11-8D10-33BD41CCBE66}"/>
              </a:ext>
            </a:extLst>
          </p:cNvPr>
          <p:cNvSpPr/>
          <p:nvPr/>
        </p:nvSpPr>
        <p:spPr>
          <a:xfrm>
            <a:off x="4904498" y="2525461"/>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矩形 1046">
            <a:extLst>
              <a:ext uri="{FF2B5EF4-FFF2-40B4-BE49-F238E27FC236}">
                <a16:creationId xmlns:a16="http://schemas.microsoft.com/office/drawing/2014/main" id="{2E28CCF9-114C-0D6E-82EA-B2058277724A}"/>
              </a:ext>
            </a:extLst>
          </p:cNvPr>
          <p:cNvSpPr/>
          <p:nvPr/>
        </p:nvSpPr>
        <p:spPr>
          <a:xfrm>
            <a:off x="4904498" y="3153675"/>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矩形 1047">
            <a:extLst>
              <a:ext uri="{FF2B5EF4-FFF2-40B4-BE49-F238E27FC236}">
                <a16:creationId xmlns:a16="http://schemas.microsoft.com/office/drawing/2014/main" id="{40AEDA26-62F5-B905-FEDB-2ED89B30922D}"/>
              </a:ext>
            </a:extLst>
          </p:cNvPr>
          <p:cNvSpPr/>
          <p:nvPr/>
        </p:nvSpPr>
        <p:spPr>
          <a:xfrm>
            <a:off x="4904498" y="3686529"/>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5D48DA6E-855B-1559-6CE2-707B0C2E9295}"/>
              </a:ext>
            </a:extLst>
          </p:cNvPr>
          <p:cNvSpPr/>
          <p:nvPr/>
        </p:nvSpPr>
        <p:spPr>
          <a:xfrm rot="5232316">
            <a:off x="5253472" y="2579235"/>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5F1A0394-1CFC-BA80-CC4F-4B05AB16A484}"/>
              </a:ext>
            </a:extLst>
          </p:cNvPr>
          <p:cNvSpPr/>
          <p:nvPr/>
        </p:nvSpPr>
        <p:spPr>
          <a:xfrm rot="5232316">
            <a:off x="5253471" y="3207353"/>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3C5BA36D-196E-639F-F904-FF718A950FCD}"/>
              </a:ext>
            </a:extLst>
          </p:cNvPr>
          <p:cNvSpPr/>
          <p:nvPr/>
        </p:nvSpPr>
        <p:spPr>
          <a:xfrm rot="5232316">
            <a:off x="5253471" y="3753031"/>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椭圆 1024">
            <a:extLst>
              <a:ext uri="{FF2B5EF4-FFF2-40B4-BE49-F238E27FC236}">
                <a16:creationId xmlns:a16="http://schemas.microsoft.com/office/drawing/2014/main" id="{4BD2A2E8-61B6-2ECD-58DA-659EFF40F14D}"/>
              </a:ext>
            </a:extLst>
          </p:cNvPr>
          <p:cNvSpPr/>
          <p:nvPr/>
        </p:nvSpPr>
        <p:spPr>
          <a:xfrm rot="5232316">
            <a:off x="6569527" y="2335544"/>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椭圆 1025">
            <a:extLst>
              <a:ext uri="{FF2B5EF4-FFF2-40B4-BE49-F238E27FC236}">
                <a16:creationId xmlns:a16="http://schemas.microsoft.com/office/drawing/2014/main" id="{31DDAC38-0F9E-2D4B-C306-C7B73516C75F}"/>
              </a:ext>
            </a:extLst>
          </p:cNvPr>
          <p:cNvSpPr/>
          <p:nvPr/>
        </p:nvSpPr>
        <p:spPr>
          <a:xfrm rot="5232316">
            <a:off x="6570031" y="3481346"/>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a:extLst>
              <a:ext uri="{FF2B5EF4-FFF2-40B4-BE49-F238E27FC236}">
                <a16:creationId xmlns:a16="http://schemas.microsoft.com/office/drawing/2014/main" id="{5D3A4552-AE0C-754C-A2FE-E724CBA14A6C}"/>
              </a:ext>
            </a:extLst>
          </p:cNvPr>
          <p:cNvSpPr txBox="1"/>
          <p:nvPr/>
        </p:nvSpPr>
        <p:spPr>
          <a:xfrm>
            <a:off x="7278683" y="5074542"/>
            <a:ext cx="1631026" cy="400110"/>
          </a:xfrm>
          <a:prstGeom prst="rect">
            <a:avLst/>
          </a:prstGeom>
          <a:noFill/>
        </p:spPr>
        <p:txBody>
          <a:bodyPr wrap="square" rtlCol="0">
            <a:spAutoFit/>
          </a:bodyPr>
          <a:lstStyle/>
          <a:p>
            <a:pPr algn="ctr"/>
            <a:r>
              <a:rPr lang="en-US" altLang="zh-CN" sz="2000" b="1" dirty="0">
                <a:solidFill>
                  <a:srgbClr val="FF0000"/>
                </a:solidFill>
                <a:latin typeface="Calibri" panose="020F0502020204030204" pitchFamily="34" charset="0"/>
                <a:cs typeface="Calibri" panose="020F0502020204030204" pitchFamily="34" charset="0"/>
              </a:rPr>
              <a:t>Tree-tangling</a:t>
            </a:r>
            <a:endParaRPr lang="zh-CN" altLang="en-US" sz="2000" b="1" dirty="0">
              <a:solidFill>
                <a:srgbClr val="FF0000"/>
              </a:solidFill>
              <a:latin typeface="Calibri" panose="020F0502020204030204" pitchFamily="34" charset="0"/>
              <a:cs typeface="Calibri" panose="020F0502020204030204" pitchFamily="34" charset="0"/>
            </a:endParaRPr>
          </a:p>
        </p:txBody>
      </p:sp>
      <p:sp>
        <p:nvSpPr>
          <p:cNvPr id="37" name="矩形 36">
            <a:extLst>
              <a:ext uri="{FF2B5EF4-FFF2-40B4-BE49-F238E27FC236}">
                <a16:creationId xmlns:a16="http://schemas.microsoft.com/office/drawing/2014/main" id="{ABDA340A-9578-9E6F-C1B3-93A3DBF28A5C}"/>
              </a:ext>
            </a:extLst>
          </p:cNvPr>
          <p:cNvSpPr/>
          <p:nvPr/>
        </p:nvSpPr>
        <p:spPr>
          <a:xfrm>
            <a:off x="6199175" y="4563405"/>
            <a:ext cx="540000" cy="441820"/>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椭圆 1041">
            <a:extLst>
              <a:ext uri="{FF2B5EF4-FFF2-40B4-BE49-F238E27FC236}">
                <a16:creationId xmlns:a16="http://schemas.microsoft.com/office/drawing/2014/main" id="{5180A7F7-06BD-B2A1-1DFB-C0147B5EA10F}"/>
              </a:ext>
            </a:extLst>
          </p:cNvPr>
          <p:cNvSpPr/>
          <p:nvPr/>
        </p:nvSpPr>
        <p:spPr>
          <a:xfrm rot="5232316">
            <a:off x="6607114" y="4672175"/>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4" name="矩形 1043">
            <a:extLst>
              <a:ext uri="{FF2B5EF4-FFF2-40B4-BE49-F238E27FC236}">
                <a16:creationId xmlns:a16="http://schemas.microsoft.com/office/drawing/2014/main" id="{326872D9-02E6-7FC1-F972-B789E1B3FE86}"/>
              </a:ext>
            </a:extLst>
          </p:cNvPr>
          <p:cNvSpPr/>
          <p:nvPr/>
        </p:nvSpPr>
        <p:spPr>
          <a:xfrm>
            <a:off x="6199175" y="4563405"/>
            <a:ext cx="540000" cy="441820"/>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5" name="椭圆 1044">
            <a:extLst>
              <a:ext uri="{FF2B5EF4-FFF2-40B4-BE49-F238E27FC236}">
                <a16:creationId xmlns:a16="http://schemas.microsoft.com/office/drawing/2014/main" id="{FB78CD3B-F135-F35A-B475-CB7EF23477C1}"/>
              </a:ext>
            </a:extLst>
          </p:cNvPr>
          <p:cNvSpPr/>
          <p:nvPr/>
        </p:nvSpPr>
        <p:spPr>
          <a:xfrm rot="5400000">
            <a:off x="6616174" y="4661900"/>
            <a:ext cx="226276" cy="226276"/>
          </a:xfrm>
          <a:prstGeom prst="ellipse">
            <a:avLst/>
          </a:prstGeom>
          <a:pattFill prst="dkVert">
            <a:fgClr>
              <a:srgbClr val="AD5E00"/>
            </a:fgClr>
            <a:bgClr>
              <a:schemeClr val="accent6">
                <a:lumMod val="60000"/>
                <a:lumOff val="40000"/>
              </a:schemeClr>
            </a:bgClr>
          </a:patt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a:extLst>
              <a:ext uri="{FF2B5EF4-FFF2-40B4-BE49-F238E27FC236}">
                <a16:creationId xmlns:a16="http://schemas.microsoft.com/office/drawing/2014/main" id="{42350F3F-A97A-3EEE-5452-C446D86C11D8}"/>
              </a:ext>
            </a:extLst>
          </p:cNvPr>
          <p:cNvSpPr>
            <a:spLocks noGrp="1"/>
          </p:cNvSpPr>
          <p:nvPr>
            <p:ph type="sldNum" sz="quarter" idx="12"/>
          </p:nvPr>
        </p:nvSpPr>
        <p:spPr/>
        <p:txBody>
          <a:bodyPr/>
          <a:lstStyle/>
          <a:p>
            <a:fld id="{49AE70B2-8BF9-45C0-BB95-33D1B9D3A854}" type="slidenum">
              <a:rPr lang="zh-CN" altLang="en-US" smtClean="0"/>
              <a:t>30</a:t>
            </a:fld>
            <a:endParaRPr lang="zh-CN" altLang="en-US" dirty="0"/>
          </a:p>
        </p:txBody>
      </p:sp>
      <p:sp>
        <p:nvSpPr>
          <p:cNvPr id="5" name="标题 4">
            <a:extLst>
              <a:ext uri="{FF2B5EF4-FFF2-40B4-BE49-F238E27FC236}">
                <a16:creationId xmlns:a16="http://schemas.microsoft.com/office/drawing/2014/main" id="{C1D833A3-3CF6-66AB-4891-9BC4F1548BDC}"/>
              </a:ext>
            </a:extLst>
          </p:cNvPr>
          <p:cNvSpPr>
            <a:spLocks noGrp="1"/>
          </p:cNvSpPr>
          <p:nvPr>
            <p:ph type="title"/>
          </p:nvPr>
        </p:nvSpPr>
        <p:spPr/>
        <p:txBody>
          <a:bodyPr>
            <a:normAutofit/>
          </a:bodyPr>
          <a:lstStyle/>
          <a:p>
            <a:r>
              <a:rPr lang="en-US" altLang="zh-CN" dirty="0">
                <a:solidFill>
                  <a:srgbClr val="000000"/>
                </a:solidFill>
                <a:cs typeface="Arial" panose="020B0604020202020204"/>
              </a:rPr>
              <a:t>Challenge 3: Handle Tree-tangling Scenarios</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sp>
        <p:nvSpPr>
          <p:cNvPr id="63" name="圆角矩形 125">
            <a:extLst>
              <a:ext uri="{FF2B5EF4-FFF2-40B4-BE49-F238E27FC236}">
                <a16:creationId xmlns:a16="http://schemas.microsoft.com/office/drawing/2014/main" id="{2E7341F2-51B2-E6D2-E6C1-8199BCC13BC1}"/>
              </a:ext>
            </a:extLst>
          </p:cNvPr>
          <p:cNvSpPr/>
          <p:nvPr/>
        </p:nvSpPr>
        <p:spPr>
          <a:xfrm>
            <a:off x="2066733" y="1954846"/>
            <a:ext cx="1684623" cy="2759549"/>
          </a:xfrm>
          <a:prstGeom prst="roundRect">
            <a:avLst/>
          </a:prstGeom>
          <a:solidFill>
            <a:schemeClr val="bg1">
              <a:lumMod val="95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7" name="组合 1026">
            <a:extLst>
              <a:ext uri="{FF2B5EF4-FFF2-40B4-BE49-F238E27FC236}">
                <a16:creationId xmlns:a16="http://schemas.microsoft.com/office/drawing/2014/main" id="{13BCCB5A-C67A-78BA-56EA-30515A179FD6}"/>
              </a:ext>
            </a:extLst>
          </p:cNvPr>
          <p:cNvGrpSpPr/>
          <p:nvPr/>
        </p:nvGrpSpPr>
        <p:grpSpPr>
          <a:xfrm>
            <a:off x="2227230" y="3130722"/>
            <a:ext cx="1448358" cy="432000"/>
            <a:chOff x="1602278" y="506840"/>
            <a:chExt cx="1448358" cy="432000"/>
          </a:xfrm>
        </p:grpSpPr>
        <p:sp>
          <p:nvSpPr>
            <p:cNvPr id="1038" name="椭圆 1037">
              <a:extLst>
                <a:ext uri="{FF2B5EF4-FFF2-40B4-BE49-F238E27FC236}">
                  <a16:creationId xmlns:a16="http://schemas.microsoft.com/office/drawing/2014/main" id="{7B1FFA00-0AA1-4BB0-7CB0-9E497C94F406}"/>
                </a:ext>
              </a:extLst>
            </p:cNvPr>
            <p:cNvSpPr/>
            <p:nvPr/>
          </p:nvSpPr>
          <p:spPr>
            <a:xfrm rot="5400000">
              <a:off x="1602278" y="506840"/>
              <a:ext cx="432000" cy="43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文本框 1038">
              <a:extLst>
                <a:ext uri="{FF2B5EF4-FFF2-40B4-BE49-F238E27FC236}">
                  <a16:creationId xmlns:a16="http://schemas.microsoft.com/office/drawing/2014/main" id="{5B282A9B-0898-BC0C-6374-421096A1A098}"/>
                </a:ext>
              </a:extLst>
            </p:cNvPr>
            <p:cNvSpPr txBox="1"/>
            <p:nvPr/>
          </p:nvSpPr>
          <p:spPr>
            <a:xfrm>
              <a:off x="1747606" y="529787"/>
              <a:ext cx="1303030"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Root</a:t>
              </a:r>
              <a:endParaRPr lang="zh-CN" altLang="en-US" sz="1600" b="1" dirty="0">
                <a:latin typeface="Calibri" panose="020F0502020204030204" pitchFamily="34" charset="0"/>
                <a:cs typeface="Calibri" panose="020F0502020204030204" pitchFamily="34" charset="0"/>
              </a:endParaRPr>
            </a:p>
          </p:txBody>
        </p:sp>
      </p:grpSp>
      <p:sp>
        <p:nvSpPr>
          <p:cNvPr id="1028" name="文本框 1027">
            <a:extLst>
              <a:ext uri="{FF2B5EF4-FFF2-40B4-BE49-F238E27FC236}">
                <a16:creationId xmlns:a16="http://schemas.microsoft.com/office/drawing/2014/main" id="{0112EB6F-EC35-776C-D8EF-67A936F979AA}"/>
              </a:ext>
            </a:extLst>
          </p:cNvPr>
          <p:cNvSpPr txBox="1"/>
          <p:nvPr/>
        </p:nvSpPr>
        <p:spPr>
          <a:xfrm>
            <a:off x="2372558" y="3702802"/>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Hotspot</a:t>
            </a:r>
            <a:endParaRPr lang="zh-CN" altLang="en-US" b="1" dirty="0">
              <a:latin typeface="Calibri" panose="020F0502020204030204" pitchFamily="34" charset="0"/>
              <a:cs typeface="Calibri" panose="020F0502020204030204" pitchFamily="34" charset="0"/>
            </a:endParaRPr>
          </a:p>
        </p:txBody>
      </p:sp>
      <p:sp>
        <p:nvSpPr>
          <p:cNvPr id="1029" name="文本框 1028">
            <a:extLst>
              <a:ext uri="{FF2B5EF4-FFF2-40B4-BE49-F238E27FC236}">
                <a16:creationId xmlns:a16="http://schemas.microsoft.com/office/drawing/2014/main" id="{742790C9-E3FD-F0F7-A35D-84D7617CDCD6}"/>
              </a:ext>
            </a:extLst>
          </p:cNvPr>
          <p:cNvSpPr txBox="1"/>
          <p:nvPr/>
        </p:nvSpPr>
        <p:spPr>
          <a:xfrm>
            <a:off x="2275514" y="4238182"/>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Leaf</a:t>
            </a:r>
            <a:endParaRPr lang="zh-CN" altLang="en-US" b="1" dirty="0">
              <a:latin typeface="Calibri" panose="020F0502020204030204" pitchFamily="34" charset="0"/>
              <a:cs typeface="Calibri" panose="020F0502020204030204" pitchFamily="34" charset="0"/>
            </a:endParaRPr>
          </a:p>
        </p:txBody>
      </p:sp>
      <p:sp>
        <p:nvSpPr>
          <p:cNvPr id="1030" name="椭圆 1029">
            <a:extLst>
              <a:ext uri="{FF2B5EF4-FFF2-40B4-BE49-F238E27FC236}">
                <a16:creationId xmlns:a16="http://schemas.microsoft.com/office/drawing/2014/main" id="{0A5050EE-9162-C988-49F2-6710D786EBAE}"/>
              </a:ext>
            </a:extLst>
          </p:cNvPr>
          <p:cNvSpPr/>
          <p:nvPr/>
        </p:nvSpPr>
        <p:spPr>
          <a:xfrm rot="5400000">
            <a:off x="2226192" y="4181436"/>
            <a:ext cx="432000" cy="432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椭圆 1030">
            <a:extLst>
              <a:ext uri="{FF2B5EF4-FFF2-40B4-BE49-F238E27FC236}">
                <a16:creationId xmlns:a16="http://schemas.microsoft.com/office/drawing/2014/main" id="{FF43DE21-225F-1AB9-B5F5-D6841A58BF28}"/>
              </a:ext>
            </a:extLst>
          </p:cNvPr>
          <p:cNvSpPr/>
          <p:nvPr/>
        </p:nvSpPr>
        <p:spPr>
          <a:xfrm rot="5232316">
            <a:off x="2237505" y="3651210"/>
            <a:ext cx="432000" cy="432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2" name="组合 1031">
            <a:extLst>
              <a:ext uri="{FF2B5EF4-FFF2-40B4-BE49-F238E27FC236}">
                <a16:creationId xmlns:a16="http://schemas.microsoft.com/office/drawing/2014/main" id="{B0C98E47-863F-31F0-C234-AEDF22BDA587}"/>
              </a:ext>
            </a:extLst>
          </p:cNvPr>
          <p:cNvGrpSpPr/>
          <p:nvPr/>
        </p:nvGrpSpPr>
        <p:grpSpPr>
          <a:xfrm>
            <a:off x="2163315" y="2089329"/>
            <a:ext cx="1610930" cy="405388"/>
            <a:chOff x="1172916" y="800385"/>
            <a:chExt cx="1610930" cy="405388"/>
          </a:xfrm>
        </p:grpSpPr>
        <p:sp>
          <p:nvSpPr>
            <p:cNvPr id="1036" name="文本框 1035">
              <a:extLst>
                <a:ext uri="{FF2B5EF4-FFF2-40B4-BE49-F238E27FC236}">
                  <a16:creationId xmlns:a16="http://schemas.microsoft.com/office/drawing/2014/main" id="{764139E0-14FD-0889-B0DE-CC7902E07411}"/>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chemeClr val="accent1">
                      <a:lumMod val="75000"/>
                    </a:schemeClr>
                  </a:solidFill>
                  <a:latin typeface="Calibri" panose="020F0502020204030204" pitchFamily="34" charset="0"/>
                  <a:cs typeface="Calibri" panose="020F0502020204030204" pitchFamily="34" charset="0"/>
                </a:rPr>
                <a:t>Vulnerable flows</a:t>
              </a:r>
              <a:endParaRPr lang="zh-CN" altLang="en-US" sz="1600" b="1" dirty="0">
                <a:solidFill>
                  <a:schemeClr val="accent1">
                    <a:lumMod val="75000"/>
                  </a:schemeClr>
                </a:solidFill>
                <a:latin typeface="Calibri" panose="020F0502020204030204" pitchFamily="34" charset="0"/>
                <a:cs typeface="Calibri" panose="020F0502020204030204" pitchFamily="34" charset="0"/>
              </a:endParaRPr>
            </a:p>
          </p:txBody>
        </p:sp>
        <p:cxnSp>
          <p:nvCxnSpPr>
            <p:cNvPr id="1037" name="直接箭头连接符 1036">
              <a:extLst>
                <a:ext uri="{FF2B5EF4-FFF2-40B4-BE49-F238E27FC236}">
                  <a16:creationId xmlns:a16="http://schemas.microsoft.com/office/drawing/2014/main" id="{EAC0C741-D50B-1F59-F4E4-0A6B10F8B2B8}"/>
                </a:ext>
              </a:extLst>
            </p:cNvPr>
            <p:cNvCxnSpPr/>
            <p:nvPr/>
          </p:nvCxnSpPr>
          <p:spPr>
            <a:xfrm>
              <a:off x="1285115" y="1205773"/>
              <a:ext cx="1299152" cy="0"/>
            </a:xfrm>
            <a:prstGeom prst="straightConnector1">
              <a:avLst/>
            </a:prstGeom>
            <a:noFill/>
            <a:ln w="2540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1033" name="组合 1032">
            <a:extLst>
              <a:ext uri="{FF2B5EF4-FFF2-40B4-BE49-F238E27FC236}">
                <a16:creationId xmlns:a16="http://schemas.microsoft.com/office/drawing/2014/main" id="{FB43D680-1E19-08DD-4D3E-13507FCED2D6}"/>
              </a:ext>
            </a:extLst>
          </p:cNvPr>
          <p:cNvGrpSpPr/>
          <p:nvPr/>
        </p:nvGrpSpPr>
        <p:grpSpPr>
          <a:xfrm>
            <a:off x="2156336" y="2523667"/>
            <a:ext cx="1610930" cy="405815"/>
            <a:chOff x="1172916" y="800385"/>
            <a:chExt cx="1610930" cy="405815"/>
          </a:xfrm>
        </p:grpSpPr>
        <p:sp>
          <p:nvSpPr>
            <p:cNvPr id="1034" name="文本框 1033">
              <a:extLst>
                <a:ext uri="{FF2B5EF4-FFF2-40B4-BE49-F238E27FC236}">
                  <a16:creationId xmlns:a16="http://schemas.microsoft.com/office/drawing/2014/main" id="{94148370-DDDD-C9A8-D9A4-7C3CE6D34569}"/>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rgbClr val="E8774A"/>
                  </a:solidFill>
                  <a:latin typeface="Calibri" panose="020F0502020204030204" pitchFamily="34" charset="0"/>
                  <a:cs typeface="Calibri" panose="020F0502020204030204" pitchFamily="34" charset="0"/>
                </a:rPr>
                <a:t>Congested flows</a:t>
              </a:r>
              <a:endParaRPr lang="zh-CN" altLang="en-US" sz="1600" b="1" dirty="0">
                <a:solidFill>
                  <a:srgbClr val="E8774A"/>
                </a:solidFill>
                <a:latin typeface="Calibri" panose="020F0502020204030204" pitchFamily="34" charset="0"/>
                <a:cs typeface="Calibri" panose="020F0502020204030204" pitchFamily="34" charset="0"/>
              </a:endParaRPr>
            </a:p>
          </p:txBody>
        </p:sp>
        <p:cxnSp>
          <p:nvCxnSpPr>
            <p:cNvPr id="1035" name="直接箭头连接符 1034">
              <a:extLst>
                <a:ext uri="{FF2B5EF4-FFF2-40B4-BE49-F238E27FC236}">
                  <a16:creationId xmlns:a16="http://schemas.microsoft.com/office/drawing/2014/main" id="{7029783D-E74A-B91A-667D-650067F0521F}"/>
                </a:ext>
              </a:extLst>
            </p:cNvPr>
            <p:cNvCxnSpPr/>
            <p:nvPr/>
          </p:nvCxnSpPr>
          <p:spPr>
            <a:xfrm>
              <a:off x="1270571" y="1206200"/>
              <a:ext cx="1299152" cy="0"/>
            </a:xfrm>
            <a:prstGeom prst="straightConnector1">
              <a:avLst/>
            </a:prstGeom>
            <a:noFill/>
            <a:ln w="25400">
              <a:solidFill>
                <a:srgbClr val="E8774A"/>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cxnSp>
      </p:grpSp>
      <p:cxnSp>
        <p:nvCxnSpPr>
          <p:cNvPr id="8" name="直接连接符 7">
            <a:extLst>
              <a:ext uri="{FF2B5EF4-FFF2-40B4-BE49-F238E27FC236}">
                <a16:creationId xmlns:a16="http://schemas.microsoft.com/office/drawing/2014/main" id="{08355184-5C78-7623-79C6-8534BCF8CA35}"/>
              </a:ext>
            </a:extLst>
          </p:cNvPr>
          <p:cNvCxnSpPr/>
          <p:nvPr/>
        </p:nvCxnSpPr>
        <p:spPr>
          <a:xfrm flipV="1">
            <a:off x="6730293" y="3600832"/>
            <a:ext cx="1183929" cy="1175373"/>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998E91EA-BB65-A313-E8A4-CA61529A55F0}"/>
              </a:ext>
            </a:extLst>
          </p:cNvPr>
          <p:cNvCxnSpPr>
            <a:cxnSpLocks/>
          </p:cNvCxnSpPr>
          <p:nvPr/>
        </p:nvCxnSpPr>
        <p:spPr>
          <a:xfrm flipH="1" flipV="1">
            <a:off x="5364455" y="4526285"/>
            <a:ext cx="825838" cy="24992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7511956B-33EF-5B7E-087D-F1FDD7A940B0}"/>
              </a:ext>
            </a:extLst>
          </p:cNvPr>
          <p:cNvSpPr/>
          <p:nvPr/>
        </p:nvSpPr>
        <p:spPr>
          <a:xfrm>
            <a:off x="7927924" y="3386629"/>
            <a:ext cx="540000" cy="701968"/>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14">
            <a:extLst>
              <a:ext uri="{FF2B5EF4-FFF2-40B4-BE49-F238E27FC236}">
                <a16:creationId xmlns:a16="http://schemas.microsoft.com/office/drawing/2014/main" id="{9E9A85FA-3F79-26C1-9488-CED495485D5C}"/>
              </a:ext>
            </a:extLst>
          </p:cNvPr>
          <p:cNvSpPr/>
          <p:nvPr/>
        </p:nvSpPr>
        <p:spPr>
          <a:xfrm>
            <a:off x="7124700" y="3743828"/>
            <a:ext cx="1688371" cy="776726"/>
          </a:xfrm>
          <a:custGeom>
            <a:avLst/>
            <a:gdLst>
              <a:gd name="connsiteX0" fmla="*/ 0 w 1762125"/>
              <a:gd name="connsiteY0" fmla="*/ 1024832 h 1024832"/>
              <a:gd name="connsiteX1" fmla="*/ 771525 w 1762125"/>
              <a:gd name="connsiteY1" fmla="*/ 139007 h 1024832"/>
              <a:gd name="connsiteX2" fmla="*/ 1762125 w 1762125"/>
              <a:gd name="connsiteY2" fmla="*/ 15182 h 1024832"/>
            </a:gdLst>
            <a:ahLst/>
            <a:cxnLst>
              <a:cxn ang="0">
                <a:pos x="connsiteX0" y="connsiteY0"/>
              </a:cxn>
              <a:cxn ang="0">
                <a:pos x="connsiteX1" y="connsiteY1"/>
              </a:cxn>
              <a:cxn ang="0">
                <a:pos x="connsiteX2" y="connsiteY2"/>
              </a:cxn>
            </a:cxnLst>
            <a:rect l="l" t="t" r="r" b="b"/>
            <a:pathLst>
              <a:path w="1762125" h="1024832">
                <a:moveTo>
                  <a:pt x="0" y="1024832"/>
                </a:moveTo>
                <a:cubicBezTo>
                  <a:pt x="238919" y="666057"/>
                  <a:pt x="477838" y="307282"/>
                  <a:pt x="771525" y="139007"/>
                </a:cubicBezTo>
                <a:cubicBezTo>
                  <a:pt x="1065213" y="-29268"/>
                  <a:pt x="1413669" y="-7043"/>
                  <a:pt x="1762125" y="15182"/>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46" name="椭圆 45">
            <a:extLst>
              <a:ext uri="{FF2B5EF4-FFF2-40B4-BE49-F238E27FC236}">
                <a16:creationId xmlns:a16="http://schemas.microsoft.com/office/drawing/2014/main" id="{48773D01-827A-4FC5-D559-470485DEE9D1}"/>
              </a:ext>
            </a:extLst>
          </p:cNvPr>
          <p:cNvSpPr/>
          <p:nvPr/>
        </p:nvSpPr>
        <p:spPr>
          <a:xfrm rot="5400000">
            <a:off x="8354888" y="3583785"/>
            <a:ext cx="194932"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文本框 49">
            <a:extLst>
              <a:ext uri="{FF2B5EF4-FFF2-40B4-BE49-F238E27FC236}">
                <a16:creationId xmlns:a16="http://schemas.microsoft.com/office/drawing/2014/main" id="{17278F8A-6DC6-2B1C-3373-3AF4A097D8B9}"/>
              </a:ext>
            </a:extLst>
          </p:cNvPr>
          <p:cNvSpPr txBox="1"/>
          <p:nvPr/>
        </p:nvSpPr>
        <p:spPr>
          <a:xfrm>
            <a:off x="8730224" y="3531105"/>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P2</a:t>
            </a:r>
            <a:endParaRPr lang="zh-CN" altLang="en-US" b="1" dirty="0">
              <a:latin typeface="Calibri" panose="020F0502020204030204" pitchFamily="34" charset="0"/>
              <a:cs typeface="Calibri" panose="020F0502020204030204" pitchFamily="34" charset="0"/>
            </a:endParaRPr>
          </a:p>
        </p:txBody>
      </p:sp>
      <p:sp>
        <p:nvSpPr>
          <p:cNvPr id="1040" name="文本框 1039">
            <a:extLst>
              <a:ext uri="{FF2B5EF4-FFF2-40B4-BE49-F238E27FC236}">
                <a16:creationId xmlns:a16="http://schemas.microsoft.com/office/drawing/2014/main" id="{9AF8DB4E-F66F-6C80-EC65-D2E82F2859A4}"/>
              </a:ext>
            </a:extLst>
          </p:cNvPr>
          <p:cNvSpPr txBox="1"/>
          <p:nvPr/>
        </p:nvSpPr>
        <p:spPr>
          <a:xfrm>
            <a:off x="6423520" y="4953099"/>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P6</a:t>
            </a:r>
            <a:endParaRPr lang="zh-CN" altLang="en-US" b="1" dirty="0">
              <a:latin typeface="Calibri" panose="020F0502020204030204" pitchFamily="34" charset="0"/>
              <a:cs typeface="Calibri" panose="020F0502020204030204" pitchFamily="34" charset="0"/>
            </a:endParaRPr>
          </a:p>
        </p:txBody>
      </p:sp>
      <p:sp>
        <p:nvSpPr>
          <p:cNvPr id="1049" name="矩形 1048">
            <a:extLst>
              <a:ext uri="{FF2B5EF4-FFF2-40B4-BE49-F238E27FC236}">
                <a16:creationId xmlns:a16="http://schemas.microsoft.com/office/drawing/2014/main" id="{8F507AEC-E4C0-BDCC-F36C-53B93AF4EA5A}"/>
              </a:ext>
            </a:extLst>
          </p:cNvPr>
          <p:cNvSpPr/>
          <p:nvPr/>
        </p:nvSpPr>
        <p:spPr>
          <a:xfrm>
            <a:off x="4904498" y="4315426"/>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箭头连接符 28">
            <a:extLst>
              <a:ext uri="{FF2B5EF4-FFF2-40B4-BE49-F238E27FC236}">
                <a16:creationId xmlns:a16="http://schemas.microsoft.com/office/drawing/2014/main" id="{760DBE1A-333E-9195-572C-962181BDD740}"/>
              </a:ext>
            </a:extLst>
          </p:cNvPr>
          <p:cNvCxnSpPr>
            <a:cxnSpLocks/>
          </p:cNvCxnSpPr>
          <p:nvPr/>
        </p:nvCxnSpPr>
        <p:spPr>
          <a:xfrm>
            <a:off x="2253991" y="3023126"/>
            <a:ext cx="1299152" cy="0"/>
          </a:xfrm>
          <a:prstGeom prst="straightConnector1">
            <a:avLst/>
          </a:prstGeom>
          <a:noFill/>
          <a:ln w="25400">
            <a:solidFill>
              <a:srgbClr val="6C7E0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041" name="任意多边形 81">
            <a:extLst>
              <a:ext uri="{FF2B5EF4-FFF2-40B4-BE49-F238E27FC236}">
                <a16:creationId xmlns:a16="http://schemas.microsoft.com/office/drawing/2014/main" id="{3E69303C-6190-5DA1-7FB1-63FC085E5BB4}"/>
              </a:ext>
            </a:extLst>
          </p:cNvPr>
          <p:cNvSpPr/>
          <p:nvPr/>
        </p:nvSpPr>
        <p:spPr>
          <a:xfrm>
            <a:off x="5378836" y="4820676"/>
            <a:ext cx="1532617" cy="339231"/>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noFill/>
          <a:ln w="38100">
            <a:solidFill>
              <a:srgbClr val="6C7E0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27" name="直接连接符 26">
            <a:extLst>
              <a:ext uri="{FF2B5EF4-FFF2-40B4-BE49-F238E27FC236}">
                <a16:creationId xmlns:a16="http://schemas.microsoft.com/office/drawing/2014/main" id="{CA6EFC20-8536-1CA7-B4A9-C9162A6C3948}"/>
              </a:ext>
            </a:extLst>
          </p:cNvPr>
          <p:cNvCxnSpPr/>
          <p:nvPr/>
        </p:nvCxnSpPr>
        <p:spPr>
          <a:xfrm flipH="1">
            <a:off x="5361472" y="4776210"/>
            <a:ext cx="828821" cy="29240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50" name="矩形 1049">
            <a:extLst>
              <a:ext uri="{FF2B5EF4-FFF2-40B4-BE49-F238E27FC236}">
                <a16:creationId xmlns:a16="http://schemas.microsoft.com/office/drawing/2014/main" id="{D9D5B29E-3558-72BB-B4DA-32923FA7762F}"/>
              </a:ext>
            </a:extLst>
          </p:cNvPr>
          <p:cNvSpPr/>
          <p:nvPr/>
        </p:nvSpPr>
        <p:spPr>
          <a:xfrm>
            <a:off x="4904498" y="4848279"/>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a:extLst>
              <a:ext uri="{FF2B5EF4-FFF2-40B4-BE49-F238E27FC236}">
                <a16:creationId xmlns:a16="http://schemas.microsoft.com/office/drawing/2014/main" id="{8E9E696E-C8AD-8BED-11D3-484BBF2B1D4B}"/>
              </a:ext>
            </a:extLst>
          </p:cNvPr>
          <p:cNvCxnSpPr>
            <a:cxnSpLocks/>
            <a:endCxn id="9" idx="3"/>
          </p:cNvCxnSpPr>
          <p:nvPr/>
        </p:nvCxnSpPr>
        <p:spPr>
          <a:xfrm flipH="1">
            <a:off x="5383255" y="4784315"/>
            <a:ext cx="815920" cy="755969"/>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82E35EDC-C34E-8FC9-7BD8-AF741E88BF24}"/>
              </a:ext>
            </a:extLst>
          </p:cNvPr>
          <p:cNvSpPr/>
          <p:nvPr/>
        </p:nvSpPr>
        <p:spPr>
          <a:xfrm>
            <a:off x="4904498" y="5359972"/>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81">
            <a:extLst>
              <a:ext uri="{FF2B5EF4-FFF2-40B4-BE49-F238E27FC236}">
                <a16:creationId xmlns:a16="http://schemas.microsoft.com/office/drawing/2014/main" id="{41809851-F33C-E016-A182-F080F8BB95E7}"/>
              </a:ext>
            </a:extLst>
          </p:cNvPr>
          <p:cNvSpPr/>
          <p:nvPr/>
        </p:nvSpPr>
        <p:spPr>
          <a:xfrm rot="21205499">
            <a:off x="5346508" y="4939461"/>
            <a:ext cx="1617606" cy="568221"/>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noFill/>
          <a:ln w="38100">
            <a:solidFill>
              <a:srgbClr val="6C7E0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BCD4120C-077B-5C6E-F599-B79C1DBA33C3}"/>
              </a:ext>
            </a:extLst>
          </p:cNvPr>
          <p:cNvSpPr/>
          <p:nvPr/>
        </p:nvSpPr>
        <p:spPr>
          <a:xfrm rot="5232316">
            <a:off x="5253472" y="4386700"/>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任意多边形 83">
            <a:extLst>
              <a:ext uri="{FF2B5EF4-FFF2-40B4-BE49-F238E27FC236}">
                <a16:creationId xmlns:a16="http://schemas.microsoft.com/office/drawing/2014/main" id="{8B69BC41-E5BF-A31A-982A-69786B5A3A0E}"/>
              </a:ext>
            </a:extLst>
          </p:cNvPr>
          <p:cNvSpPr/>
          <p:nvPr/>
        </p:nvSpPr>
        <p:spPr>
          <a:xfrm>
            <a:off x="5414518" y="4447131"/>
            <a:ext cx="1525249" cy="316575"/>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1" name="任意多边形 83">
            <a:extLst>
              <a:ext uri="{FF2B5EF4-FFF2-40B4-BE49-F238E27FC236}">
                <a16:creationId xmlns:a16="http://schemas.microsoft.com/office/drawing/2014/main" id="{C1502546-17FF-5FBB-F3C1-CEFB9957EE74}"/>
              </a:ext>
            </a:extLst>
          </p:cNvPr>
          <p:cNvSpPr/>
          <p:nvPr/>
        </p:nvSpPr>
        <p:spPr>
          <a:xfrm>
            <a:off x="5414518" y="4447648"/>
            <a:ext cx="1525249" cy="316575"/>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noFill/>
          <a:ln w="38100">
            <a:solidFill>
              <a:srgbClr val="6C7E00"/>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25" name="椭圆 24">
            <a:extLst>
              <a:ext uri="{FF2B5EF4-FFF2-40B4-BE49-F238E27FC236}">
                <a16:creationId xmlns:a16="http://schemas.microsoft.com/office/drawing/2014/main" id="{3DFE037B-6B0A-5F02-161A-D43DCD3CCFD0}"/>
              </a:ext>
            </a:extLst>
          </p:cNvPr>
          <p:cNvSpPr/>
          <p:nvPr/>
        </p:nvSpPr>
        <p:spPr>
          <a:xfrm rot="5232316">
            <a:off x="5250381" y="4917620"/>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44967DC0-14EB-A638-7081-50502E5B8595}"/>
              </a:ext>
            </a:extLst>
          </p:cNvPr>
          <p:cNvSpPr/>
          <p:nvPr/>
        </p:nvSpPr>
        <p:spPr>
          <a:xfrm rot="5232316">
            <a:off x="5250381" y="5419179"/>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12">
            <a:extLst>
              <a:ext uri="{FF2B5EF4-FFF2-40B4-BE49-F238E27FC236}">
                <a16:creationId xmlns:a16="http://schemas.microsoft.com/office/drawing/2014/main" id="{F1E24B47-F85D-0774-E70D-A95889E53256}"/>
              </a:ext>
            </a:extLst>
          </p:cNvPr>
          <p:cNvSpPr/>
          <p:nvPr/>
        </p:nvSpPr>
        <p:spPr>
          <a:xfrm>
            <a:off x="6962130" y="2759665"/>
            <a:ext cx="1858020" cy="891629"/>
          </a:xfrm>
          <a:custGeom>
            <a:avLst/>
            <a:gdLst>
              <a:gd name="connsiteX0" fmla="*/ 0 w 1971675"/>
              <a:gd name="connsiteY0" fmla="*/ 0 h 1184445"/>
              <a:gd name="connsiteX1" fmla="*/ 933450 w 1971675"/>
              <a:gd name="connsiteY1" fmla="*/ 1038225 h 1184445"/>
              <a:gd name="connsiteX2" fmla="*/ 1971675 w 1971675"/>
              <a:gd name="connsiteY2" fmla="*/ 1152525 h 1184445"/>
            </a:gdLst>
            <a:ahLst/>
            <a:cxnLst>
              <a:cxn ang="0">
                <a:pos x="connsiteX0" y="connsiteY0"/>
              </a:cxn>
              <a:cxn ang="0">
                <a:pos x="connsiteX1" y="connsiteY1"/>
              </a:cxn>
              <a:cxn ang="0">
                <a:pos x="connsiteX2" y="connsiteY2"/>
              </a:cxn>
            </a:cxnLst>
            <a:rect l="l" t="t" r="r" b="b"/>
            <a:pathLst>
              <a:path w="1971675" h="1184445">
                <a:moveTo>
                  <a:pt x="0" y="0"/>
                </a:moveTo>
                <a:cubicBezTo>
                  <a:pt x="302419" y="423069"/>
                  <a:pt x="604838" y="846138"/>
                  <a:pt x="933450" y="1038225"/>
                </a:cubicBezTo>
                <a:cubicBezTo>
                  <a:pt x="1262063" y="1230313"/>
                  <a:pt x="1616869" y="1191419"/>
                  <a:pt x="1971675" y="1152525"/>
                </a:cubicBezTo>
              </a:path>
            </a:pathLst>
          </a:custGeom>
          <a:ln w="1905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2" name="直接箭头连接符 41">
            <a:extLst>
              <a:ext uri="{FF2B5EF4-FFF2-40B4-BE49-F238E27FC236}">
                <a16:creationId xmlns:a16="http://schemas.microsoft.com/office/drawing/2014/main" id="{9DDBA597-9C21-E672-B9C6-852DD0E48A23}"/>
              </a:ext>
            </a:extLst>
          </p:cNvPr>
          <p:cNvCxnSpPr/>
          <p:nvPr/>
        </p:nvCxnSpPr>
        <p:spPr>
          <a:xfrm flipV="1">
            <a:off x="6908870" y="3689419"/>
            <a:ext cx="1911280" cy="19694"/>
          </a:xfrm>
          <a:prstGeom prst="straightConnector1">
            <a:avLst/>
          </a:pr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cxnSp>
      <p:grpSp>
        <p:nvGrpSpPr>
          <p:cNvPr id="18" name="组合 17">
            <a:extLst>
              <a:ext uri="{FF2B5EF4-FFF2-40B4-BE49-F238E27FC236}">
                <a16:creationId xmlns:a16="http://schemas.microsoft.com/office/drawing/2014/main" id="{4B59C19D-6E9A-B432-238D-E29C4FE7344B}"/>
              </a:ext>
            </a:extLst>
          </p:cNvPr>
          <p:cNvGrpSpPr/>
          <p:nvPr/>
        </p:nvGrpSpPr>
        <p:grpSpPr>
          <a:xfrm>
            <a:off x="5342329" y="4129015"/>
            <a:ext cx="822451" cy="1763960"/>
            <a:chOff x="5342329" y="4129015"/>
            <a:chExt cx="822451" cy="1763960"/>
          </a:xfrm>
        </p:grpSpPr>
        <p:sp>
          <p:nvSpPr>
            <p:cNvPr id="19" name="文本框 18">
              <a:extLst>
                <a:ext uri="{FF2B5EF4-FFF2-40B4-BE49-F238E27FC236}">
                  <a16:creationId xmlns:a16="http://schemas.microsoft.com/office/drawing/2014/main" id="{1CF03338-A677-30DA-EA0D-F2D20146E2D0}"/>
                </a:ext>
              </a:extLst>
            </p:cNvPr>
            <p:cNvSpPr txBox="1"/>
            <p:nvPr/>
          </p:nvSpPr>
          <p:spPr>
            <a:xfrm>
              <a:off x="5355272" y="4632394"/>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P8</a:t>
              </a:r>
              <a:endParaRPr lang="zh-CN" altLang="en-US" b="1" dirty="0">
                <a:latin typeface="Calibri" panose="020F0502020204030204" pitchFamily="34" charset="0"/>
                <a:cs typeface="Calibri" panose="020F0502020204030204" pitchFamily="34" charset="0"/>
              </a:endParaRPr>
            </a:p>
          </p:txBody>
        </p:sp>
        <p:sp>
          <p:nvSpPr>
            <p:cNvPr id="20" name="文本框 19">
              <a:extLst>
                <a:ext uri="{FF2B5EF4-FFF2-40B4-BE49-F238E27FC236}">
                  <a16:creationId xmlns:a16="http://schemas.microsoft.com/office/drawing/2014/main" id="{7657B4EF-18BF-330E-98FD-34A0384CE10D}"/>
                </a:ext>
              </a:extLst>
            </p:cNvPr>
            <p:cNvSpPr txBox="1"/>
            <p:nvPr/>
          </p:nvSpPr>
          <p:spPr>
            <a:xfrm>
              <a:off x="5342329" y="5523643"/>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P9</a:t>
              </a:r>
              <a:endParaRPr lang="zh-CN" altLang="en-US" b="1" dirty="0">
                <a:latin typeface="Calibri" panose="020F0502020204030204" pitchFamily="34" charset="0"/>
                <a:cs typeface="Calibri" panose="020F0502020204030204" pitchFamily="34" charset="0"/>
              </a:endParaRPr>
            </a:p>
          </p:txBody>
        </p:sp>
        <p:sp>
          <p:nvSpPr>
            <p:cNvPr id="30" name="文本框 29">
              <a:extLst>
                <a:ext uri="{FF2B5EF4-FFF2-40B4-BE49-F238E27FC236}">
                  <a16:creationId xmlns:a16="http://schemas.microsoft.com/office/drawing/2014/main" id="{57BB221D-14B6-9AC0-8F20-FD647D112129}"/>
                </a:ext>
              </a:extLst>
            </p:cNvPr>
            <p:cNvSpPr txBox="1"/>
            <p:nvPr/>
          </p:nvSpPr>
          <p:spPr>
            <a:xfrm>
              <a:off x="5355272" y="4129015"/>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P7</a:t>
              </a:r>
              <a:endParaRPr lang="zh-CN" altLang="en-US" b="1" dirty="0">
                <a:latin typeface="Calibri" panose="020F0502020204030204" pitchFamily="34" charset="0"/>
                <a:cs typeface="Calibri" panose="020F0502020204030204" pitchFamily="34" charset="0"/>
              </a:endParaRPr>
            </a:p>
          </p:txBody>
        </p:sp>
      </p:grpSp>
    </p:spTree>
    <p:extLst>
      <p:ext uri="{BB962C8B-B14F-4D97-AF65-F5344CB8AC3E}">
        <p14:creationId xmlns:p14="http://schemas.microsoft.com/office/powerpoint/2010/main" val="3188089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1045"/>
                                        </p:tgtEl>
                                      </p:cBhvr>
                                    </p:animEffect>
                                    <p:animScale>
                                      <p:cBhvr>
                                        <p:cTn id="7" dur="250" autoRev="1" fill="hold"/>
                                        <p:tgtEl>
                                          <p:spTgt spid="1045"/>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1" nodeType="clickEffect">
                                  <p:stCondLst>
                                    <p:cond delay="0"/>
                                  </p:stCondLst>
                                  <p:childTnLst>
                                    <p:animEffect transition="out" filter="fade">
                                      <p:cBhvr>
                                        <p:cTn id="11" dur="500" tmFilter="0, 0; .2, .5; .8, .5; 1, 0"/>
                                        <p:tgtEl>
                                          <p:spTgt spid="11"/>
                                        </p:tgtEl>
                                      </p:cBhvr>
                                    </p:animEffect>
                                    <p:animScale>
                                      <p:cBhvr>
                                        <p:cTn id="12" dur="250" autoRev="1" fill="hold"/>
                                        <p:tgtEl>
                                          <p:spTgt spid="11"/>
                                        </p:tgtEl>
                                      </p:cBhvr>
                                      <p:by x="105000" y="105000"/>
                                    </p:animScale>
                                  </p:childTnLst>
                                </p:cTn>
                              </p:par>
                              <p:par>
                                <p:cTn id="13" presetID="26" presetClass="emph" presetSubtype="0" fill="hold" grpId="0" nodeType="withEffect">
                                  <p:stCondLst>
                                    <p:cond delay="0"/>
                                  </p:stCondLst>
                                  <p:childTnLst>
                                    <p:animEffect transition="out" filter="fade">
                                      <p:cBhvr>
                                        <p:cTn id="14" dur="500" tmFilter="0, 0; .2, .5; .8, .5; 1, 0"/>
                                        <p:tgtEl>
                                          <p:spTgt spid="4"/>
                                        </p:tgtEl>
                                      </p:cBhvr>
                                    </p:animEffect>
                                    <p:animScale>
                                      <p:cBhvr>
                                        <p:cTn id="15" dur="250"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5" grpId="0" animBg="1"/>
      <p:bldP spid="4" grpId="0" animBg="1"/>
      <p:bldP spid="11"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8FCD5B-5E6A-E388-F343-FEA14D3FED11}"/>
            </a:ext>
          </a:extLst>
        </p:cNvPr>
        <p:cNvGrpSpPr/>
        <p:nvPr/>
      </p:nvGrpSpPr>
      <p:grpSpPr>
        <a:xfrm>
          <a:off x="0" y="0"/>
          <a:ext cx="0" cy="0"/>
          <a:chOff x="0" y="0"/>
          <a:chExt cx="0" cy="0"/>
        </a:xfrm>
      </p:grpSpPr>
      <p:cxnSp>
        <p:nvCxnSpPr>
          <p:cNvPr id="12" name="直接连接符 11">
            <a:extLst>
              <a:ext uri="{FF2B5EF4-FFF2-40B4-BE49-F238E27FC236}">
                <a16:creationId xmlns:a16="http://schemas.microsoft.com/office/drawing/2014/main" id="{240CAC6E-7658-B9A3-C3D1-F57722F745C6}"/>
              </a:ext>
            </a:extLst>
          </p:cNvPr>
          <p:cNvCxnSpPr>
            <a:cxnSpLocks/>
          </p:cNvCxnSpPr>
          <p:nvPr/>
        </p:nvCxnSpPr>
        <p:spPr>
          <a:xfrm flipH="1" flipV="1">
            <a:off x="5364455" y="2145498"/>
            <a:ext cx="825838" cy="27055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21" name="组合 20">
            <a:extLst>
              <a:ext uri="{FF2B5EF4-FFF2-40B4-BE49-F238E27FC236}">
                <a16:creationId xmlns:a16="http://schemas.microsoft.com/office/drawing/2014/main" id="{46A50BE2-A0D5-B54C-B6B5-2793E3862701}"/>
              </a:ext>
            </a:extLst>
          </p:cNvPr>
          <p:cNvGrpSpPr/>
          <p:nvPr/>
        </p:nvGrpSpPr>
        <p:grpSpPr>
          <a:xfrm>
            <a:off x="4904498" y="1954846"/>
            <a:ext cx="4334108" cy="2750716"/>
            <a:chOff x="4904498" y="1954846"/>
            <a:chExt cx="4334108" cy="2750716"/>
          </a:xfrm>
        </p:grpSpPr>
        <p:sp>
          <p:nvSpPr>
            <p:cNvPr id="32" name="椭圆 31">
              <a:extLst>
                <a:ext uri="{FF2B5EF4-FFF2-40B4-BE49-F238E27FC236}">
                  <a16:creationId xmlns:a16="http://schemas.microsoft.com/office/drawing/2014/main" id="{60931B85-4301-EF42-8528-F20350001663}"/>
                </a:ext>
              </a:extLst>
            </p:cNvPr>
            <p:cNvSpPr/>
            <p:nvPr/>
          </p:nvSpPr>
          <p:spPr>
            <a:xfrm rot="5232316">
              <a:off x="8371134" y="3401717"/>
              <a:ext cx="162443" cy="180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0" name="任意多边形 11">
              <a:extLst>
                <a:ext uri="{FF2B5EF4-FFF2-40B4-BE49-F238E27FC236}">
                  <a16:creationId xmlns:a16="http://schemas.microsoft.com/office/drawing/2014/main" id="{63046D75-5B49-6EB0-88F0-D97B24B31ACF}"/>
                </a:ext>
              </a:extLst>
            </p:cNvPr>
            <p:cNvSpPr/>
            <p:nvPr/>
          </p:nvSpPr>
          <p:spPr>
            <a:xfrm>
              <a:off x="7074321" y="2564775"/>
              <a:ext cx="1745830" cy="938094"/>
            </a:xfrm>
            <a:custGeom>
              <a:avLst/>
              <a:gdLst>
                <a:gd name="connsiteX0" fmla="*/ 0 w 1743075"/>
                <a:gd name="connsiteY0" fmla="*/ 0 h 1081616"/>
                <a:gd name="connsiteX1" fmla="*/ 809625 w 1743075"/>
                <a:gd name="connsiteY1" fmla="*/ 933450 h 1081616"/>
                <a:gd name="connsiteX2" fmla="*/ 1743075 w 1743075"/>
                <a:gd name="connsiteY2" fmla="*/ 1066800 h 1081616"/>
              </a:gdLst>
              <a:ahLst/>
              <a:cxnLst>
                <a:cxn ang="0">
                  <a:pos x="connsiteX0" y="connsiteY0"/>
                </a:cxn>
                <a:cxn ang="0">
                  <a:pos x="connsiteX1" y="connsiteY1"/>
                </a:cxn>
                <a:cxn ang="0">
                  <a:pos x="connsiteX2" y="connsiteY2"/>
                </a:cxn>
              </a:cxnLst>
              <a:rect l="l" t="t" r="r" b="b"/>
              <a:pathLst>
                <a:path w="1743075" h="1081616">
                  <a:moveTo>
                    <a:pt x="0" y="0"/>
                  </a:moveTo>
                  <a:cubicBezTo>
                    <a:pt x="259556" y="377825"/>
                    <a:pt x="519113" y="755650"/>
                    <a:pt x="809625" y="933450"/>
                  </a:cubicBezTo>
                  <a:cubicBezTo>
                    <a:pt x="1100137" y="1111250"/>
                    <a:pt x="1421606" y="1089025"/>
                    <a:pt x="1743075" y="1066800"/>
                  </a:cubicBezTo>
                </a:path>
              </a:pathLst>
            </a:cu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任意多边形 16">
              <a:extLst>
                <a:ext uri="{FF2B5EF4-FFF2-40B4-BE49-F238E27FC236}">
                  <a16:creationId xmlns:a16="http://schemas.microsoft.com/office/drawing/2014/main" id="{8B027BD8-6691-FD35-D4B4-C1590A94A0E5}"/>
                </a:ext>
              </a:extLst>
            </p:cNvPr>
            <p:cNvSpPr/>
            <p:nvPr/>
          </p:nvSpPr>
          <p:spPr>
            <a:xfrm>
              <a:off x="5459259" y="2071162"/>
              <a:ext cx="1495425" cy="354150"/>
            </a:xfrm>
            <a:custGeom>
              <a:avLst/>
              <a:gdLst>
                <a:gd name="connsiteX0" fmla="*/ 0 w 1495425"/>
                <a:gd name="connsiteY0" fmla="*/ 0 h 392427"/>
                <a:gd name="connsiteX1" fmla="*/ 876300 w 1495425"/>
                <a:gd name="connsiteY1" fmla="*/ 333375 h 392427"/>
                <a:gd name="connsiteX2" fmla="*/ 1495425 w 1495425"/>
                <a:gd name="connsiteY2" fmla="*/ 390525 h 392427"/>
              </a:gdLst>
              <a:ahLst/>
              <a:cxnLst>
                <a:cxn ang="0">
                  <a:pos x="connsiteX0" y="connsiteY0"/>
                </a:cxn>
                <a:cxn ang="0">
                  <a:pos x="connsiteX1" y="connsiteY1"/>
                </a:cxn>
                <a:cxn ang="0">
                  <a:pos x="connsiteX2" y="connsiteY2"/>
                </a:cxn>
              </a:cxnLst>
              <a:rect l="l" t="t" r="r" b="b"/>
              <a:pathLst>
                <a:path w="1495425" h="392427">
                  <a:moveTo>
                    <a:pt x="0" y="0"/>
                  </a:moveTo>
                  <a:cubicBezTo>
                    <a:pt x="313531" y="134144"/>
                    <a:pt x="627063" y="268288"/>
                    <a:pt x="876300" y="333375"/>
                  </a:cubicBezTo>
                  <a:cubicBezTo>
                    <a:pt x="1125537" y="398462"/>
                    <a:pt x="1310481" y="394493"/>
                    <a:pt x="1495425" y="390525"/>
                  </a:cubicBezTo>
                </a:path>
              </a:pathLst>
            </a:custGeom>
            <a:noFill/>
            <a:ln w="3810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文本框 48">
              <a:extLst>
                <a:ext uri="{FF2B5EF4-FFF2-40B4-BE49-F238E27FC236}">
                  <a16:creationId xmlns:a16="http://schemas.microsoft.com/office/drawing/2014/main" id="{88E128EC-263A-1152-0F2B-BB9F965D3E6F}"/>
                </a:ext>
              </a:extLst>
            </p:cNvPr>
            <p:cNvSpPr txBox="1"/>
            <p:nvPr/>
          </p:nvSpPr>
          <p:spPr>
            <a:xfrm>
              <a:off x="8429098" y="3205479"/>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P1</a:t>
              </a:r>
              <a:endParaRPr lang="zh-CN" altLang="en-US" b="1" dirty="0">
                <a:latin typeface="Calibri" panose="020F0502020204030204" pitchFamily="34" charset="0"/>
                <a:cs typeface="Calibri" panose="020F0502020204030204" pitchFamily="34" charset="0"/>
              </a:endParaRPr>
            </a:p>
          </p:txBody>
        </p:sp>
        <p:sp>
          <p:nvSpPr>
            <p:cNvPr id="1043" name="矩形 1042">
              <a:extLst>
                <a:ext uri="{FF2B5EF4-FFF2-40B4-BE49-F238E27FC236}">
                  <a16:creationId xmlns:a16="http://schemas.microsoft.com/office/drawing/2014/main" id="{2FF17F71-A6CB-A043-82EA-AFA1DCB1225E}"/>
                </a:ext>
              </a:extLst>
            </p:cNvPr>
            <p:cNvSpPr/>
            <p:nvPr/>
          </p:nvSpPr>
          <p:spPr>
            <a:xfrm>
              <a:off x="4904498" y="1954846"/>
              <a:ext cx="478757" cy="361803"/>
            </a:xfrm>
            <a:prstGeom prst="rect">
              <a:avLst/>
            </a:prstGeom>
            <a:solidFill>
              <a:schemeClr val="accent1">
                <a:lumMod val="40000"/>
                <a:lumOff val="6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a:extLst>
                <a:ext uri="{FF2B5EF4-FFF2-40B4-BE49-F238E27FC236}">
                  <a16:creationId xmlns:a16="http://schemas.microsoft.com/office/drawing/2014/main" id="{F3E72FEC-A2F4-A402-081C-694B36F80EE7}"/>
                </a:ext>
              </a:extLst>
            </p:cNvPr>
            <p:cNvSpPr/>
            <p:nvPr/>
          </p:nvSpPr>
          <p:spPr>
            <a:xfrm rot="5232316">
              <a:off x="8371134" y="3854646"/>
              <a:ext cx="162443" cy="180000"/>
            </a:xfrm>
            <a:prstGeom prst="ellipse">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4" name="任意多边形 14">
              <a:extLst>
                <a:ext uri="{FF2B5EF4-FFF2-40B4-BE49-F238E27FC236}">
                  <a16:creationId xmlns:a16="http://schemas.microsoft.com/office/drawing/2014/main" id="{D71B2784-A586-3961-B6D2-FC6F9D5B3D32}"/>
                </a:ext>
              </a:extLst>
            </p:cNvPr>
            <p:cNvSpPr/>
            <p:nvPr/>
          </p:nvSpPr>
          <p:spPr>
            <a:xfrm>
              <a:off x="7124700" y="3928836"/>
              <a:ext cx="1688371" cy="776726"/>
            </a:xfrm>
            <a:custGeom>
              <a:avLst/>
              <a:gdLst>
                <a:gd name="connsiteX0" fmla="*/ 0 w 1762125"/>
                <a:gd name="connsiteY0" fmla="*/ 1024832 h 1024832"/>
                <a:gd name="connsiteX1" fmla="*/ 771525 w 1762125"/>
                <a:gd name="connsiteY1" fmla="*/ 139007 h 1024832"/>
                <a:gd name="connsiteX2" fmla="*/ 1762125 w 1762125"/>
                <a:gd name="connsiteY2" fmla="*/ 15182 h 1024832"/>
              </a:gdLst>
              <a:ahLst/>
              <a:cxnLst>
                <a:cxn ang="0">
                  <a:pos x="connsiteX0" y="connsiteY0"/>
                </a:cxn>
                <a:cxn ang="0">
                  <a:pos x="connsiteX1" y="connsiteY1"/>
                </a:cxn>
                <a:cxn ang="0">
                  <a:pos x="connsiteX2" y="connsiteY2"/>
                </a:cxn>
              </a:cxnLst>
              <a:rect l="l" t="t" r="r" b="b"/>
              <a:pathLst>
                <a:path w="1762125" h="1024832">
                  <a:moveTo>
                    <a:pt x="0" y="1024832"/>
                  </a:moveTo>
                  <a:cubicBezTo>
                    <a:pt x="238919" y="666057"/>
                    <a:pt x="477838" y="307282"/>
                    <a:pt x="771525" y="139007"/>
                  </a:cubicBezTo>
                  <a:cubicBezTo>
                    <a:pt x="1065213" y="-29268"/>
                    <a:pt x="1413669" y="-7043"/>
                    <a:pt x="1762125" y="15182"/>
                  </a:cubicBezTo>
                </a:path>
              </a:pathLst>
            </a:custGeom>
            <a:noFill/>
            <a:ln w="38100">
              <a:solidFill>
                <a:srgbClr val="6C7E0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082" name="文本框 1081">
              <a:extLst>
                <a:ext uri="{FF2B5EF4-FFF2-40B4-BE49-F238E27FC236}">
                  <a16:creationId xmlns:a16="http://schemas.microsoft.com/office/drawing/2014/main" id="{52BE41F1-1ED0-8905-3A35-4CF1A5711CA8}"/>
                </a:ext>
              </a:extLst>
            </p:cNvPr>
            <p:cNvSpPr txBox="1"/>
            <p:nvPr/>
          </p:nvSpPr>
          <p:spPr>
            <a:xfrm>
              <a:off x="8429098" y="3934117"/>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P3</a:t>
              </a:r>
              <a:endParaRPr lang="zh-CN" altLang="en-US" b="1" dirty="0">
                <a:latin typeface="Calibri" panose="020F0502020204030204" pitchFamily="34" charset="0"/>
                <a:cs typeface="Calibri" panose="020F0502020204030204" pitchFamily="34" charset="0"/>
              </a:endParaRPr>
            </a:p>
          </p:txBody>
        </p:sp>
      </p:grpSp>
      <p:sp>
        <p:nvSpPr>
          <p:cNvPr id="14" name="矩形: 圆角 13">
            <a:extLst>
              <a:ext uri="{FF2B5EF4-FFF2-40B4-BE49-F238E27FC236}">
                <a16:creationId xmlns:a16="http://schemas.microsoft.com/office/drawing/2014/main" id="{7754DB18-CD9F-5A2F-503D-EC85C94D748C}"/>
              </a:ext>
            </a:extLst>
          </p:cNvPr>
          <p:cNvSpPr/>
          <p:nvPr/>
        </p:nvSpPr>
        <p:spPr>
          <a:xfrm>
            <a:off x="4395586" y="1859279"/>
            <a:ext cx="5026568" cy="4129397"/>
          </a:xfrm>
          <a:prstGeom prst="roundRect">
            <a:avLst/>
          </a:prstGeom>
          <a:solidFill>
            <a:srgbClr val="F2F2F2">
              <a:alpha val="8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 name="直接连接符 1">
            <a:extLst>
              <a:ext uri="{FF2B5EF4-FFF2-40B4-BE49-F238E27FC236}">
                <a16:creationId xmlns:a16="http://schemas.microsoft.com/office/drawing/2014/main" id="{514EEBFC-1D8E-BD7E-28CD-C94DD8F08A8F}"/>
              </a:ext>
            </a:extLst>
          </p:cNvPr>
          <p:cNvCxnSpPr/>
          <p:nvPr/>
        </p:nvCxnSpPr>
        <p:spPr>
          <a:xfrm flipH="1" flipV="1">
            <a:off x="6730293" y="2416049"/>
            <a:ext cx="1183929" cy="1184783"/>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E87D6C82-A60B-13EC-56AF-6BF16D34F041}"/>
              </a:ext>
            </a:extLst>
          </p:cNvPr>
          <p:cNvCxnSpPr>
            <a:cxnSpLocks/>
          </p:cNvCxnSpPr>
          <p:nvPr/>
        </p:nvCxnSpPr>
        <p:spPr>
          <a:xfrm>
            <a:off x="6716590" y="3596861"/>
            <a:ext cx="1197632" cy="3971"/>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95E8EFC7-EBB8-CCF5-D76E-65F606530C2A}"/>
              </a:ext>
            </a:extLst>
          </p:cNvPr>
          <p:cNvCxnSpPr/>
          <p:nvPr/>
        </p:nvCxnSpPr>
        <p:spPr>
          <a:xfrm flipH="1">
            <a:off x="5361472" y="2416050"/>
            <a:ext cx="828821" cy="29240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1F19EA9F-A398-B357-FB96-33CDB59619C1}"/>
              </a:ext>
            </a:extLst>
          </p:cNvPr>
          <p:cNvCxnSpPr>
            <a:cxnSpLocks/>
          </p:cNvCxnSpPr>
          <p:nvPr/>
        </p:nvCxnSpPr>
        <p:spPr>
          <a:xfrm flipH="1" flipV="1">
            <a:off x="5350752" y="3326311"/>
            <a:ext cx="825838" cy="27055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B74641C8-9790-3F29-6E58-E7CA04703BE0}"/>
              </a:ext>
            </a:extLst>
          </p:cNvPr>
          <p:cNvCxnSpPr>
            <a:cxnSpLocks/>
          </p:cNvCxnSpPr>
          <p:nvPr/>
        </p:nvCxnSpPr>
        <p:spPr>
          <a:xfrm flipH="1">
            <a:off x="5347769" y="3596863"/>
            <a:ext cx="828821" cy="29240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4" name="矩形 33">
            <a:extLst>
              <a:ext uri="{FF2B5EF4-FFF2-40B4-BE49-F238E27FC236}">
                <a16:creationId xmlns:a16="http://schemas.microsoft.com/office/drawing/2014/main" id="{A2E0AB9A-4C36-2855-176E-9F76AA3CE361}"/>
              </a:ext>
            </a:extLst>
          </p:cNvPr>
          <p:cNvSpPr/>
          <p:nvPr/>
        </p:nvSpPr>
        <p:spPr>
          <a:xfrm>
            <a:off x="6173614" y="2204077"/>
            <a:ext cx="540000" cy="406107"/>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A688"/>
              </a:solidFill>
            </a:endParaRPr>
          </a:p>
        </p:txBody>
      </p:sp>
      <p:sp>
        <p:nvSpPr>
          <p:cNvPr id="36" name="矩形 35">
            <a:extLst>
              <a:ext uri="{FF2B5EF4-FFF2-40B4-BE49-F238E27FC236}">
                <a16:creationId xmlns:a16="http://schemas.microsoft.com/office/drawing/2014/main" id="{8B4AC8E4-6DED-0CEA-E9B4-F557BCE15588}"/>
              </a:ext>
            </a:extLst>
          </p:cNvPr>
          <p:cNvSpPr/>
          <p:nvPr/>
        </p:nvSpPr>
        <p:spPr>
          <a:xfrm>
            <a:off x="6173167" y="3407740"/>
            <a:ext cx="540000" cy="406107"/>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0A688"/>
              </a:solidFill>
            </a:endParaRPr>
          </a:p>
        </p:txBody>
      </p:sp>
      <p:sp>
        <p:nvSpPr>
          <p:cNvPr id="45" name="任意多边形 17">
            <a:extLst>
              <a:ext uri="{FF2B5EF4-FFF2-40B4-BE49-F238E27FC236}">
                <a16:creationId xmlns:a16="http://schemas.microsoft.com/office/drawing/2014/main" id="{A15A3983-498D-767C-94F3-2CA3F7B4DD92}"/>
              </a:ext>
            </a:extLst>
          </p:cNvPr>
          <p:cNvSpPr/>
          <p:nvPr/>
        </p:nvSpPr>
        <p:spPr>
          <a:xfrm>
            <a:off x="5420857" y="2456539"/>
            <a:ext cx="1552575" cy="339231"/>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47" name="文本框 46">
            <a:extLst>
              <a:ext uri="{FF2B5EF4-FFF2-40B4-BE49-F238E27FC236}">
                <a16:creationId xmlns:a16="http://schemas.microsoft.com/office/drawing/2014/main" id="{FFB6DBEA-75C6-80FC-A9C7-C7BD2FFD0D41}"/>
              </a:ext>
            </a:extLst>
          </p:cNvPr>
          <p:cNvSpPr txBox="1"/>
          <p:nvPr/>
        </p:nvSpPr>
        <p:spPr>
          <a:xfrm>
            <a:off x="6484818" y="2541811"/>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P4</a:t>
            </a:r>
            <a:endParaRPr lang="zh-CN" altLang="en-US" b="1" dirty="0">
              <a:latin typeface="Calibri" panose="020F0502020204030204" pitchFamily="34" charset="0"/>
              <a:cs typeface="Calibri" panose="020F0502020204030204" pitchFamily="34" charset="0"/>
            </a:endParaRPr>
          </a:p>
        </p:txBody>
      </p:sp>
      <p:sp>
        <p:nvSpPr>
          <p:cNvPr id="48" name="文本框 47">
            <a:extLst>
              <a:ext uri="{FF2B5EF4-FFF2-40B4-BE49-F238E27FC236}">
                <a16:creationId xmlns:a16="http://schemas.microsoft.com/office/drawing/2014/main" id="{C4590A78-7E1D-C666-94A7-EBDC04BFA8EB}"/>
              </a:ext>
            </a:extLst>
          </p:cNvPr>
          <p:cNvSpPr txBox="1"/>
          <p:nvPr/>
        </p:nvSpPr>
        <p:spPr>
          <a:xfrm>
            <a:off x="6469175" y="3755289"/>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P5</a:t>
            </a:r>
            <a:endParaRPr lang="zh-CN" altLang="en-US" b="1" dirty="0">
              <a:latin typeface="Calibri" panose="020F0502020204030204" pitchFamily="34" charset="0"/>
              <a:cs typeface="Calibri" panose="020F0502020204030204" pitchFamily="34" charset="0"/>
            </a:endParaRPr>
          </a:p>
        </p:txBody>
      </p:sp>
      <p:sp>
        <p:nvSpPr>
          <p:cNvPr id="59" name="任意多边形 3">
            <a:extLst>
              <a:ext uri="{FF2B5EF4-FFF2-40B4-BE49-F238E27FC236}">
                <a16:creationId xmlns:a16="http://schemas.microsoft.com/office/drawing/2014/main" id="{46BAB939-B3F4-230F-3D25-053AEA7679D3}"/>
              </a:ext>
            </a:extLst>
          </p:cNvPr>
          <p:cNvSpPr/>
          <p:nvPr/>
        </p:nvSpPr>
        <p:spPr>
          <a:xfrm>
            <a:off x="5414518" y="3257461"/>
            <a:ext cx="1520208" cy="291258"/>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60" name="任意多边形 81">
            <a:extLst>
              <a:ext uri="{FF2B5EF4-FFF2-40B4-BE49-F238E27FC236}">
                <a16:creationId xmlns:a16="http://schemas.microsoft.com/office/drawing/2014/main" id="{C670A142-81B9-2E73-4D8E-540652E2C3DD}"/>
              </a:ext>
            </a:extLst>
          </p:cNvPr>
          <p:cNvSpPr/>
          <p:nvPr/>
        </p:nvSpPr>
        <p:spPr>
          <a:xfrm>
            <a:off x="5402109" y="3633817"/>
            <a:ext cx="1532617" cy="339231"/>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1046" name="矩形 1045">
            <a:extLst>
              <a:ext uri="{FF2B5EF4-FFF2-40B4-BE49-F238E27FC236}">
                <a16:creationId xmlns:a16="http://schemas.microsoft.com/office/drawing/2014/main" id="{0C36143B-BDDF-22E2-A700-7081F7E194B1}"/>
              </a:ext>
            </a:extLst>
          </p:cNvPr>
          <p:cNvSpPr/>
          <p:nvPr/>
        </p:nvSpPr>
        <p:spPr>
          <a:xfrm>
            <a:off x="4904498" y="2525461"/>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7" name="矩形 1046">
            <a:extLst>
              <a:ext uri="{FF2B5EF4-FFF2-40B4-BE49-F238E27FC236}">
                <a16:creationId xmlns:a16="http://schemas.microsoft.com/office/drawing/2014/main" id="{2EC55BC8-9CB5-31C6-0ACB-98214B7BD8BF}"/>
              </a:ext>
            </a:extLst>
          </p:cNvPr>
          <p:cNvSpPr/>
          <p:nvPr/>
        </p:nvSpPr>
        <p:spPr>
          <a:xfrm>
            <a:off x="4904498" y="3153675"/>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8" name="矩形 1047">
            <a:extLst>
              <a:ext uri="{FF2B5EF4-FFF2-40B4-BE49-F238E27FC236}">
                <a16:creationId xmlns:a16="http://schemas.microsoft.com/office/drawing/2014/main" id="{015203AB-87C8-1F42-BF48-B8AF1164C0DA}"/>
              </a:ext>
            </a:extLst>
          </p:cNvPr>
          <p:cNvSpPr/>
          <p:nvPr/>
        </p:nvSpPr>
        <p:spPr>
          <a:xfrm>
            <a:off x="4904498" y="3686529"/>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a:extLst>
              <a:ext uri="{FF2B5EF4-FFF2-40B4-BE49-F238E27FC236}">
                <a16:creationId xmlns:a16="http://schemas.microsoft.com/office/drawing/2014/main" id="{1C6988A1-104D-38DE-29FE-EDD33E37FF5E}"/>
              </a:ext>
            </a:extLst>
          </p:cNvPr>
          <p:cNvSpPr/>
          <p:nvPr/>
        </p:nvSpPr>
        <p:spPr>
          <a:xfrm rot="5232316">
            <a:off x="5253472" y="2579235"/>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5" name="椭圆 34">
            <a:extLst>
              <a:ext uri="{FF2B5EF4-FFF2-40B4-BE49-F238E27FC236}">
                <a16:creationId xmlns:a16="http://schemas.microsoft.com/office/drawing/2014/main" id="{DC12C5AD-DA50-A0DF-9FBF-52566ECE8838}"/>
              </a:ext>
            </a:extLst>
          </p:cNvPr>
          <p:cNvSpPr/>
          <p:nvPr/>
        </p:nvSpPr>
        <p:spPr>
          <a:xfrm rot="5232316">
            <a:off x="5253471" y="3207353"/>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椭圆 37">
            <a:extLst>
              <a:ext uri="{FF2B5EF4-FFF2-40B4-BE49-F238E27FC236}">
                <a16:creationId xmlns:a16="http://schemas.microsoft.com/office/drawing/2014/main" id="{41C70B36-716F-B59A-EFF2-81E5DEC8891C}"/>
              </a:ext>
            </a:extLst>
          </p:cNvPr>
          <p:cNvSpPr/>
          <p:nvPr/>
        </p:nvSpPr>
        <p:spPr>
          <a:xfrm rot="5232316">
            <a:off x="5253471" y="3753031"/>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5" name="椭圆 1024">
            <a:extLst>
              <a:ext uri="{FF2B5EF4-FFF2-40B4-BE49-F238E27FC236}">
                <a16:creationId xmlns:a16="http://schemas.microsoft.com/office/drawing/2014/main" id="{C7E08DFB-C946-5A60-D986-E7EC4F02FEF8}"/>
              </a:ext>
            </a:extLst>
          </p:cNvPr>
          <p:cNvSpPr/>
          <p:nvPr/>
        </p:nvSpPr>
        <p:spPr>
          <a:xfrm rot="5232316">
            <a:off x="6569527" y="2335544"/>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6" name="椭圆 1025">
            <a:extLst>
              <a:ext uri="{FF2B5EF4-FFF2-40B4-BE49-F238E27FC236}">
                <a16:creationId xmlns:a16="http://schemas.microsoft.com/office/drawing/2014/main" id="{F2663250-5551-A87E-1063-31E59C9A0447}"/>
              </a:ext>
            </a:extLst>
          </p:cNvPr>
          <p:cNvSpPr/>
          <p:nvPr/>
        </p:nvSpPr>
        <p:spPr>
          <a:xfrm rot="5232316">
            <a:off x="6570031" y="3481346"/>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文本框 15">
            <a:extLst>
              <a:ext uri="{FF2B5EF4-FFF2-40B4-BE49-F238E27FC236}">
                <a16:creationId xmlns:a16="http://schemas.microsoft.com/office/drawing/2014/main" id="{EFE8603B-4E30-79F5-45A2-054AE5E6853A}"/>
              </a:ext>
            </a:extLst>
          </p:cNvPr>
          <p:cNvSpPr txBox="1"/>
          <p:nvPr/>
        </p:nvSpPr>
        <p:spPr>
          <a:xfrm>
            <a:off x="7278683" y="5074542"/>
            <a:ext cx="1631026" cy="400110"/>
          </a:xfrm>
          <a:prstGeom prst="rect">
            <a:avLst/>
          </a:prstGeom>
          <a:noFill/>
        </p:spPr>
        <p:txBody>
          <a:bodyPr wrap="square" rtlCol="0">
            <a:spAutoFit/>
          </a:bodyPr>
          <a:lstStyle/>
          <a:p>
            <a:pPr algn="ctr"/>
            <a:r>
              <a:rPr lang="en-US" altLang="zh-CN" sz="2000" b="1" dirty="0">
                <a:solidFill>
                  <a:srgbClr val="FF0000"/>
                </a:solidFill>
                <a:latin typeface="Calibri" panose="020F0502020204030204" pitchFamily="34" charset="0"/>
                <a:cs typeface="Calibri" panose="020F0502020204030204" pitchFamily="34" charset="0"/>
              </a:rPr>
              <a:t>Tree-tangling</a:t>
            </a:r>
            <a:endParaRPr lang="zh-CN" altLang="en-US" sz="2000" b="1" dirty="0">
              <a:solidFill>
                <a:srgbClr val="FF0000"/>
              </a:solidFill>
              <a:latin typeface="Calibri" panose="020F0502020204030204" pitchFamily="34" charset="0"/>
              <a:cs typeface="Calibri" panose="020F0502020204030204" pitchFamily="34" charset="0"/>
            </a:endParaRPr>
          </a:p>
        </p:txBody>
      </p:sp>
      <p:sp>
        <p:nvSpPr>
          <p:cNvPr id="37" name="矩形 36">
            <a:extLst>
              <a:ext uri="{FF2B5EF4-FFF2-40B4-BE49-F238E27FC236}">
                <a16:creationId xmlns:a16="http://schemas.microsoft.com/office/drawing/2014/main" id="{EC0A94ED-7775-672E-77B8-A21400CA3667}"/>
              </a:ext>
            </a:extLst>
          </p:cNvPr>
          <p:cNvSpPr/>
          <p:nvPr/>
        </p:nvSpPr>
        <p:spPr>
          <a:xfrm>
            <a:off x="6199175" y="4563405"/>
            <a:ext cx="540000" cy="441820"/>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2" name="椭圆 1041">
            <a:extLst>
              <a:ext uri="{FF2B5EF4-FFF2-40B4-BE49-F238E27FC236}">
                <a16:creationId xmlns:a16="http://schemas.microsoft.com/office/drawing/2014/main" id="{2C33BC64-9099-E507-DDFD-9AADFAB98090}"/>
              </a:ext>
            </a:extLst>
          </p:cNvPr>
          <p:cNvSpPr/>
          <p:nvPr/>
        </p:nvSpPr>
        <p:spPr>
          <a:xfrm rot="5232316">
            <a:off x="6607114" y="4672175"/>
            <a:ext cx="216000" cy="216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4" name="矩形 1043">
            <a:extLst>
              <a:ext uri="{FF2B5EF4-FFF2-40B4-BE49-F238E27FC236}">
                <a16:creationId xmlns:a16="http://schemas.microsoft.com/office/drawing/2014/main" id="{56C8C696-F478-5B23-D323-CAF20E05899C}"/>
              </a:ext>
            </a:extLst>
          </p:cNvPr>
          <p:cNvSpPr/>
          <p:nvPr/>
        </p:nvSpPr>
        <p:spPr>
          <a:xfrm>
            <a:off x="6199175" y="4563405"/>
            <a:ext cx="540000" cy="441820"/>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45" name="椭圆 1044">
            <a:extLst>
              <a:ext uri="{FF2B5EF4-FFF2-40B4-BE49-F238E27FC236}">
                <a16:creationId xmlns:a16="http://schemas.microsoft.com/office/drawing/2014/main" id="{FBF21AF8-F053-67DD-4886-15B9DD4DD38A}"/>
              </a:ext>
            </a:extLst>
          </p:cNvPr>
          <p:cNvSpPr/>
          <p:nvPr/>
        </p:nvSpPr>
        <p:spPr>
          <a:xfrm rot="5400000">
            <a:off x="6616174" y="4661900"/>
            <a:ext cx="226276" cy="226276"/>
          </a:xfrm>
          <a:prstGeom prst="ellipse">
            <a:avLst/>
          </a:prstGeom>
          <a:pattFill prst="dkVert">
            <a:fgClr>
              <a:srgbClr val="AD5E00"/>
            </a:fgClr>
            <a:bgClr>
              <a:schemeClr val="accent6">
                <a:lumMod val="60000"/>
                <a:lumOff val="40000"/>
              </a:schemeClr>
            </a:bgClr>
          </a:patt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 name="灯片编号占位符 2">
            <a:extLst>
              <a:ext uri="{FF2B5EF4-FFF2-40B4-BE49-F238E27FC236}">
                <a16:creationId xmlns:a16="http://schemas.microsoft.com/office/drawing/2014/main" id="{BF0A3A88-2ECF-2EE3-1AFD-51284B3A222D}"/>
              </a:ext>
            </a:extLst>
          </p:cNvPr>
          <p:cNvSpPr>
            <a:spLocks noGrp="1"/>
          </p:cNvSpPr>
          <p:nvPr>
            <p:ph type="sldNum" sz="quarter" idx="12"/>
          </p:nvPr>
        </p:nvSpPr>
        <p:spPr/>
        <p:txBody>
          <a:bodyPr/>
          <a:lstStyle/>
          <a:p>
            <a:fld id="{49AE70B2-8BF9-45C0-BB95-33D1B9D3A854}" type="slidenum">
              <a:rPr lang="zh-CN" altLang="en-US" smtClean="0"/>
              <a:t>31</a:t>
            </a:fld>
            <a:endParaRPr lang="zh-CN" altLang="en-US" dirty="0"/>
          </a:p>
        </p:txBody>
      </p:sp>
      <p:sp>
        <p:nvSpPr>
          <p:cNvPr id="5" name="标题 4">
            <a:extLst>
              <a:ext uri="{FF2B5EF4-FFF2-40B4-BE49-F238E27FC236}">
                <a16:creationId xmlns:a16="http://schemas.microsoft.com/office/drawing/2014/main" id="{E6AFEBCF-8FAE-8920-AD68-D9004D8CB619}"/>
              </a:ext>
            </a:extLst>
          </p:cNvPr>
          <p:cNvSpPr>
            <a:spLocks noGrp="1"/>
          </p:cNvSpPr>
          <p:nvPr>
            <p:ph type="title"/>
          </p:nvPr>
        </p:nvSpPr>
        <p:spPr/>
        <p:txBody>
          <a:bodyPr>
            <a:normAutofit/>
          </a:bodyPr>
          <a:lstStyle/>
          <a:p>
            <a:r>
              <a:rPr lang="en-US" altLang="zh-CN" dirty="0">
                <a:solidFill>
                  <a:srgbClr val="000000"/>
                </a:solidFill>
                <a:cs typeface="Arial" panose="020B0604020202020204"/>
              </a:rPr>
              <a:t>Challenge 3: Handle Tree-tangling Scenarios</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sp>
        <p:nvSpPr>
          <p:cNvPr id="63" name="圆角矩形 125">
            <a:extLst>
              <a:ext uri="{FF2B5EF4-FFF2-40B4-BE49-F238E27FC236}">
                <a16:creationId xmlns:a16="http://schemas.microsoft.com/office/drawing/2014/main" id="{44A238B1-D68E-EA68-8A85-1CE76444BB34}"/>
              </a:ext>
            </a:extLst>
          </p:cNvPr>
          <p:cNvSpPr/>
          <p:nvPr/>
        </p:nvSpPr>
        <p:spPr>
          <a:xfrm>
            <a:off x="2066733" y="1954846"/>
            <a:ext cx="1684623" cy="2759549"/>
          </a:xfrm>
          <a:prstGeom prst="roundRect">
            <a:avLst/>
          </a:prstGeom>
          <a:solidFill>
            <a:schemeClr val="bg1">
              <a:lumMod val="95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27" name="组合 1026">
            <a:extLst>
              <a:ext uri="{FF2B5EF4-FFF2-40B4-BE49-F238E27FC236}">
                <a16:creationId xmlns:a16="http://schemas.microsoft.com/office/drawing/2014/main" id="{78F3F4FE-AA4E-D565-69F4-D53F0976E9A7}"/>
              </a:ext>
            </a:extLst>
          </p:cNvPr>
          <p:cNvGrpSpPr/>
          <p:nvPr/>
        </p:nvGrpSpPr>
        <p:grpSpPr>
          <a:xfrm>
            <a:off x="2227230" y="3130722"/>
            <a:ext cx="1448358" cy="432000"/>
            <a:chOff x="1602278" y="506840"/>
            <a:chExt cx="1448358" cy="432000"/>
          </a:xfrm>
        </p:grpSpPr>
        <p:sp>
          <p:nvSpPr>
            <p:cNvPr id="1038" name="椭圆 1037">
              <a:extLst>
                <a:ext uri="{FF2B5EF4-FFF2-40B4-BE49-F238E27FC236}">
                  <a16:creationId xmlns:a16="http://schemas.microsoft.com/office/drawing/2014/main" id="{A85EC39F-24D1-37B8-EDA1-4E014C4C34F9}"/>
                </a:ext>
              </a:extLst>
            </p:cNvPr>
            <p:cNvSpPr/>
            <p:nvPr/>
          </p:nvSpPr>
          <p:spPr>
            <a:xfrm rot="5400000">
              <a:off x="1602278" y="506840"/>
              <a:ext cx="432000" cy="43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文本框 1038">
              <a:extLst>
                <a:ext uri="{FF2B5EF4-FFF2-40B4-BE49-F238E27FC236}">
                  <a16:creationId xmlns:a16="http://schemas.microsoft.com/office/drawing/2014/main" id="{0C1593C2-DDD9-DAA8-4A86-15E93E1ED103}"/>
                </a:ext>
              </a:extLst>
            </p:cNvPr>
            <p:cNvSpPr txBox="1"/>
            <p:nvPr/>
          </p:nvSpPr>
          <p:spPr>
            <a:xfrm>
              <a:off x="1747606" y="529787"/>
              <a:ext cx="1303030"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Root</a:t>
              </a:r>
              <a:endParaRPr lang="zh-CN" altLang="en-US" sz="1600" b="1" dirty="0">
                <a:latin typeface="Calibri" panose="020F0502020204030204" pitchFamily="34" charset="0"/>
                <a:cs typeface="Calibri" panose="020F0502020204030204" pitchFamily="34" charset="0"/>
              </a:endParaRPr>
            </a:p>
          </p:txBody>
        </p:sp>
      </p:grpSp>
      <p:sp>
        <p:nvSpPr>
          <p:cNvPr id="1028" name="文本框 1027">
            <a:extLst>
              <a:ext uri="{FF2B5EF4-FFF2-40B4-BE49-F238E27FC236}">
                <a16:creationId xmlns:a16="http://schemas.microsoft.com/office/drawing/2014/main" id="{B8AA34FC-8669-FBE3-6BF4-5BFECD6FC444}"/>
              </a:ext>
            </a:extLst>
          </p:cNvPr>
          <p:cNvSpPr txBox="1"/>
          <p:nvPr/>
        </p:nvSpPr>
        <p:spPr>
          <a:xfrm>
            <a:off x="2372558" y="3702802"/>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Hotspot</a:t>
            </a:r>
            <a:endParaRPr lang="zh-CN" altLang="en-US" b="1" dirty="0">
              <a:latin typeface="Calibri" panose="020F0502020204030204" pitchFamily="34" charset="0"/>
              <a:cs typeface="Calibri" panose="020F0502020204030204" pitchFamily="34" charset="0"/>
            </a:endParaRPr>
          </a:p>
        </p:txBody>
      </p:sp>
      <p:sp>
        <p:nvSpPr>
          <p:cNvPr id="1029" name="文本框 1028">
            <a:extLst>
              <a:ext uri="{FF2B5EF4-FFF2-40B4-BE49-F238E27FC236}">
                <a16:creationId xmlns:a16="http://schemas.microsoft.com/office/drawing/2014/main" id="{9F095575-A66F-7CFB-FCA8-F5D06444035D}"/>
              </a:ext>
            </a:extLst>
          </p:cNvPr>
          <p:cNvSpPr txBox="1"/>
          <p:nvPr/>
        </p:nvSpPr>
        <p:spPr>
          <a:xfrm>
            <a:off x="2275514" y="4238182"/>
            <a:ext cx="1520373" cy="338554"/>
          </a:xfrm>
          <a:prstGeom prst="rect">
            <a:avLst/>
          </a:prstGeom>
          <a:noFill/>
        </p:spPr>
        <p:txBody>
          <a:bodyPr wrap="square" rtlCol="0">
            <a:spAutoFit/>
          </a:bodyPr>
          <a:lstStyle/>
          <a:p>
            <a:pPr algn="ctr"/>
            <a:r>
              <a:rPr lang="en-US" altLang="zh-CN" sz="1600" b="1" dirty="0">
                <a:latin typeface="Calibri" panose="020F0502020204030204" pitchFamily="34" charset="0"/>
                <a:cs typeface="Calibri" panose="020F0502020204030204" pitchFamily="34" charset="0"/>
              </a:rPr>
              <a:t>Leaf</a:t>
            </a:r>
            <a:endParaRPr lang="zh-CN" altLang="en-US" b="1" dirty="0">
              <a:latin typeface="Calibri" panose="020F0502020204030204" pitchFamily="34" charset="0"/>
              <a:cs typeface="Calibri" panose="020F0502020204030204" pitchFamily="34" charset="0"/>
            </a:endParaRPr>
          </a:p>
        </p:txBody>
      </p:sp>
      <p:sp>
        <p:nvSpPr>
          <p:cNvPr id="1030" name="椭圆 1029">
            <a:extLst>
              <a:ext uri="{FF2B5EF4-FFF2-40B4-BE49-F238E27FC236}">
                <a16:creationId xmlns:a16="http://schemas.microsoft.com/office/drawing/2014/main" id="{1D353739-5FB2-6F02-C25C-2A58831485EF}"/>
              </a:ext>
            </a:extLst>
          </p:cNvPr>
          <p:cNvSpPr/>
          <p:nvPr/>
        </p:nvSpPr>
        <p:spPr>
          <a:xfrm rot="5400000">
            <a:off x="2226192" y="4181436"/>
            <a:ext cx="432000" cy="432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1" name="椭圆 1030">
            <a:extLst>
              <a:ext uri="{FF2B5EF4-FFF2-40B4-BE49-F238E27FC236}">
                <a16:creationId xmlns:a16="http://schemas.microsoft.com/office/drawing/2014/main" id="{26CDEAD5-6CAD-15E3-EBAF-635F43E5400C}"/>
              </a:ext>
            </a:extLst>
          </p:cNvPr>
          <p:cNvSpPr/>
          <p:nvPr/>
        </p:nvSpPr>
        <p:spPr>
          <a:xfrm rot="5232316">
            <a:off x="2237505" y="3651210"/>
            <a:ext cx="432000" cy="432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2" name="组合 1031">
            <a:extLst>
              <a:ext uri="{FF2B5EF4-FFF2-40B4-BE49-F238E27FC236}">
                <a16:creationId xmlns:a16="http://schemas.microsoft.com/office/drawing/2014/main" id="{BD3F6840-D71A-2667-8319-EB5180636BB0}"/>
              </a:ext>
            </a:extLst>
          </p:cNvPr>
          <p:cNvGrpSpPr/>
          <p:nvPr/>
        </p:nvGrpSpPr>
        <p:grpSpPr>
          <a:xfrm>
            <a:off x="2163315" y="2089329"/>
            <a:ext cx="1610930" cy="405388"/>
            <a:chOff x="1172916" y="800385"/>
            <a:chExt cx="1610930" cy="405388"/>
          </a:xfrm>
        </p:grpSpPr>
        <p:sp>
          <p:nvSpPr>
            <p:cNvPr id="1036" name="文本框 1035">
              <a:extLst>
                <a:ext uri="{FF2B5EF4-FFF2-40B4-BE49-F238E27FC236}">
                  <a16:creationId xmlns:a16="http://schemas.microsoft.com/office/drawing/2014/main" id="{06AF2635-6898-8E71-2500-38C6DFC2B412}"/>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chemeClr val="accent1">
                      <a:lumMod val="75000"/>
                    </a:schemeClr>
                  </a:solidFill>
                  <a:latin typeface="Calibri" panose="020F0502020204030204" pitchFamily="34" charset="0"/>
                  <a:cs typeface="Calibri" panose="020F0502020204030204" pitchFamily="34" charset="0"/>
                </a:rPr>
                <a:t>Vulnerable flows</a:t>
              </a:r>
              <a:endParaRPr lang="zh-CN" altLang="en-US" sz="1600" b="1" dirty="0">
                <a:solidFill>
                  <a:schemeClr val="accent1">
                    <a:lumMod val="75000"/>
                  </a:schemeClr>
                </a:solidFill>
                <a:latin typeface="Calibri" panose="020F0502020204030204" pitchFamily="34" charset="0"/>
                <a:cs typeface="Calibri" panose="020F0502020204030204" pitchFamily="34" charset="0"/>
              </a:endParaRPr>
            </a:p>
          </p:txBody>
        </p:sp>
        <p:cxnSp>
          <p:nvCxnSpPr>
            <p:cNvPr id="1037" name="直接箭头连接符 1036">
              <a:extLst>
                <a:ext uri="{FF2B5EF4-FFF2-40B4-BE49-F238E27FC236}">
                  <a16:creationId xmlns:a16="http://schemas.microsoft.com/office/drawing/2014/main" id="{A64A0C3D-F412-03AC-315D-48642FC1478D}"/>
                </a:ext>
              </a:extLst>
            </p:cNvPr>
            <p:cNvCxnSpPr/>
            <p:nvPr/>
          </p:nvCxnSpPr>
          <p:spPr>
            <a:xfrm>
              <a:off x="1285115" y="1205773"/>
              <a:ext cx="1299152" cy="0"/>
            </a:xfrm>
            <a:prstGeom prst="straightConnector1">
              <a:avLst/>
            </a:prstGeom>
            <a:noFill/>
            <a:ln w="2540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1033" name="组合 1032">
            <a:extLst>
              <a:ext uri="{FF2B5EF4-FFF2-40B4-BE49-F238E27FC236}">
                <a16:creationId xmlns:a16="http://schemas.microsoft.com/office/drawing/2014/main" id="{64161075-EB84-4DE8-C220-E86B9EE45EFC}"/>
              </a:ext>
            </a:extLst>
          </p:cNvPr>
          <p:cNvGrpSpPr/>
          <p:nvPr/>
        </p:nvGrpSpPr>
        <p:grpSpPr>
          <a:xfrm>
            <a:off x="2156336" y="2523667"/>
            <a:ext cx="1610930" cy="405815"/>
            <a:chOff x="1172916" y="800385"/>
            <a:chExt cx="1610930" cy="405815"/>
          </a:xfrm>
        </p:grpSpPr>
        <p:sp>
          <p:nvSpPr>
            <p:cNvPr id="1034" name="文本框 1033">
              <a:extLst>
                <a:ext uri="{FF2B5EF4-FFF2-40B4-BE49-F238E27FC236}">
                  <a16:creationId xmlns:a16="http://schemas.microsoft.com/office/drawing/2014/main" id="{12820D16-CE3C-C6F4-3EAF-A4A78B96FF3F}"/>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rgbClr val="E8774A"/>
                  </a:solidFill>
                  <a:latin typeface="Calibri" panose="020F0502020204030204" pitchFamily="34" charset="0"/>
                  <a:cs typeface="Calibri" panose="020F0502020204030204" pitchFamily="34" charset="0"/>
                </a:rPr>
                <a:t>Congested flows</a:t>
              </a:r>
              <a:endParaRPr lang="zh-CN" altLang="en-US" sz="1600" b="1" dirty="0">
                <a:solidFill>
                  <a:srgbClr val="E8774A"/>
                </a:solidFill>
                <a:latin typeface="Calibri" panose="020F0502020204030204" pitchFamily="34" charset="0"/>
                <a:cs typeface="Calibri" panose="020F0502020204030204" pitchFamily="34" charset="0"/>
              </a:endParaRPr>
            </a:p>
          </p:txBody>
        </p:sp>
        <p:cxnSp>
          <p:nvCxnSpPr>
            <p:cNvPr id="1035" name="直接箭头连接符 1034">
              <a:extLst>
                <a:ext uri="{FF2B5EF4-FFF2-40B4-BE49-F238E27FC236}">
                  <a16:creationId xmlns:a16="http://schemas.microsoft.com/office/drawing/2014/main" id="{AA03C547-61A3-B313-5080-051C95910459}"/>
                </a:ext>
              </a:extLst>
            </p:cNvPr>
            <p:cNvCxnSpPr/>
            <p:nvPr/>
          </p:nvCxnSpPr>
          <p:spPr>
            <a:xfrm>
              <a:off x="1270571" y="1206200"/>
              <a:ext cx="1299152" cy="0"/>
            </a:xfrm>
            <a:prstGeom prst="straightConnector1">
              <a:avLst/>
            </a:prstGeom>
            <a:noFill/>
            <a:ln w="25400">
              <a:solidFill>
                <a:srgbClr val="E8774A"/>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cxnSp>
      </p:grpSp>
      <p:cxnSp>
        <p:nvCxnSpPr>
          <p:cNvPr id="8" name="直接连接符 7">
            <a:extLst>
              <a:ext uri="{FF2B5EF4-FFF2-40B4-BE49-F238E27FC236}">
                <a16:creationId xmlns:a16="http://schemas.microsoft.com/office/drawing/2014/main" id="{84A82F50-A32D-4A09-8B4E-670290BDCCC8}"/>
              </a:ext>
            </a:extLst>
          </p:cNvPr>
          <p:cNvCxnSpPr/>
          <p:nvPr/>
        </p:nvCxnSpPr>
        <p:spPr>
          <a:xfrm flipV="1">
            <a:off x="6730293" y="3600832"/>
            <a:ext cx="1183929" cy="1175373"/>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26" name="直接连接符 25">
            <a:extLst>
              <a:ext uri="{FF2B5EF4-FFF2-40B4-BE49-F238E27FC236}">
                <a16:creationId xmlns:a16="http://schemas.microsoft.com/office/drawing/2014/main" id="{57FB1853-2D2D-CFA1-77EF-3779F2990677}"/>
              </a:ext>
            </a:extLst>
          </p:cNvPr>
          <p:cNvCxnSpPr>
            <a:cxnSpLocks/>
          </p:cNvCxnSpPr>
          <p:nvPr/>
        </p:nvCxnSpPr>
        <p:spPr>
          <a:xfrm flipH="1" flipV="1">
            <a:off x="5364455" y="4526285"/>
            <a:ext cx="825838" cy="24992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矩形 30">
            <a:extLst>
              <a:ext uri="{FF2B5EF4-FFF2-40B4-BE49-F238E27FC236}">
                <a16:creationId xmlns:a16="http://schemas.microsoft.com/office/drawing/2014/main" id="{B5861EC3-3019-E399-E26B-69D259045309}"/>
              </a:ext>
            </a:extLst>
          </p:cNvPr>
          <p:cNvSpPr/>
          <p:nvPr/>
        </p:nvSpPr>
        <p:spPr>
          <a:xfrm>
            <a:off x="7927924" y="3386629"/>
            <a:ext cx="540000" cy="701968"/>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任意多边形 14">
            <a:extLst>
              <a:ext uri="{FF2B5EF4-FFF2-40B4-BE49-F238E27FC236}">
                <a16:creationId xmlns:a16="http://schemas.microsoft.com/office/drawing/2014/main" id="{34FFBF4E-439F-27DA-4798-6E4B8572D02F}"/>
              </a:ext>
            </a:extLst>
          </p:cNvPr>
          <p:cNvSpPr/>
          <p:nvPr/>
        </p:nvSpPr>
        <p:spPr>
          <a:xfrm>
            <a:off x="7124700" y="3743828"/>
            <a:ext cx="1688371" cy="776726"/>
          </a:xfrm>
          <a:custGeom>
            <a:avLst/>
            <a:gdLst>
              <a:gd name="connsiteX0" fmla="*/ 0 w 1762125"/>
              <a:gd name="connsiteY0" fmla="*/ 1024832 h 1024832"/>
              <a:gd name="connsiteX1" fmla="*/ 771525 w 1762125"/>
              <a:gd name="connsiteY1" fmla="*/ 139007 h 1024832"/>
              <a:gd name="connsiteX2" fmla="*/ 1762125 w 1762125"/>
              <a:gd name="connsiteY2" fmla="*/ 15182 h 1024832"/>
            </a:gdLst>
            <a:ahLst/>
            <a:cxnLst>
              <a:cxn ang="0">
                <a:pos x="connsiteX0" y="connsiteY0"/>
              </a:cxn>
              <a:cxn ang="0">
                <a:pos x="connsiteX1" y="connsiteY1"/>
              </a:cxn>
              <a:cxn ang="0">
                <a:pos x="connsiteX2" y="connsiteY2"/>
              </a:cxn>
            </a:cxnLst>
            <a:rect l="l" t="t" r="r" b="b"/>
            <a:pathLst>
              <a:path w="1762125" h="1024832">
                <a:moveTo>
                  <a:pt x="0" y="1024832"/>
                </a:moveTo>
                <a:cubicBezTo>
                  <a:pt x="238919" y="666057"/>
                  <a:pt x="477838" y="307282"/>
                  <a:pt x="771525" y="139007"/>
                </a:cubicBezTo>
                <a:cubicBezTo>
                  <a:pt x="1065213" y="-29268"/>
                  <a:pt x="1413669" y="-7043"/>
                  <a:pt x="1762125" y="15182"/>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46" name="椭圆 45">
            <a:extLst>
              <a:ext uri="{FF2B5EF4-FFF2-40B4-BE49-F238E27FC236}">
                <a16:creationId xmlns:a16="http://schemas.microsoft.com/office/drawing/2014/main" id="{39DC99E3-9D45-91C5-EC86-B6583F2E32DB}"/>
              </a:ext>
            </a:extLst>
          </p:cNvPr>
          <p:cNvSpPr/>
          <p:nvPr/>
        </p:nvSpPr>
        <p:spPr>
          <a:xfrm rot="5400000">
            <a:off x="8354888" y="3583785"/>
            <a:ext cx="194932" cy="216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50" name="文本框 49">
            <a:extLst>
              <a:ext uri="{FF2B5EF4-FFF2-40B4-BE49-F238E27FC236}">
                <a16:creationId xmlns:a16="http://schemas.microsoft.com/office/drawing/2014/main" id="{6ED51758-9E80-0876-EE0F-4602D606ABCA}"/>
              </a:ext>
            </a:extLst>
          </p:cNvPr>
          <p:cNvSpPr txBox="1"/>
          <p:nvPr/>
        </p:nvSpPr>
        <p:spPr>
          <a:xfrm>
            <a:off x="8730224" y="3531105"/>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P2</a:t>
            </a:r>
            <a:endParaRPr lang="zh-CN" altLang="en-US" b="1" dirty="0">
              <a:latin typeface="Calibri" panose="020F0502020204030204" pitchFamily="34" charset="0"/>
              <a:cs typeface="Calibri" panose="020F0502020204030204" pitchFamily="34" charset="0"/>
            </a:endParaRPr>
          </a:p>
        </p:txBody>
      </p:sp>
      <p:sp>
        <p:nvSpPr>
          <p:cNvPr id="1040" name="文本框 1039">
            <a:extLst>
              <a:ext uri="{FF2B5EF4-FFF2-40B4-BE49-F238E27FC236}">
                <a16:creationId xmlns:a16="http://schemas.microsoft.com/office/drawing/2014/main" id="{D4DC13F4-07D2-7BCB-3909-FFC67EB7C20D}"/>
              </a:ext>
            </a:extLst>
          </p:cNvPr>
          <p:cNvSpPr txBox="1"/>
          <p:nvPr/>
        </p:nvSpPr>
        <p:spPr>
          <a:xfrm>
            <a:off x="6423520" y="4953099"/>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P6</a:t>
            </a:r>
            <a:endParaRPr lang="zh-CN" altLang="en-US" b="1" dirty="0">
              <a:latin typeface="Calibri" panose="020F0502020204030204" pitchFamily="34" charset="0"/>
              <a:cs typeface="Calibri" panose="020F0502020204030204" pitchFamily="34" charset="0"/>
            </a:endParaRPr>
          </a:p>
        </p:txBody>
      </p:sp>
      <p:sp>
        <p:nvSpPr>
          <p:cNvPr id="1049" name="矩形 1048">
            <a:extLst>
              <a:ext uri="{FF2B5EF4-FFF2-40B4-BE49-F238E27FC236}">
                <a16:creationId xmlns:a16="http://schemas.microsoft.com/office/drawing/2014/main" id="{C2791436-A601-1CAA-348A-ED5188C62992}"/>
              </a:ext>
            </a:extLst>
          </p:cNvPr>
          <p:cNvSpPr/>
          <p:nvPr/>
        </p:nvSpPr>
        <p:spPr>
          <a:xfrm>
            <a:off x="4904498" y="4315426"/>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29" name="直接箭头连接符 28">
            <a:extLst>
              <a:ext uri="{FF2B5EF4-FFF2-40B4-BE49-F238E27FC236}">
                <a16:creationId xmlns:a16="http://schemas.microsoft.com/office/drawing/2014/main" id="{068A0E13-59AE-1D5B-B115-B10A25DF08A0}"/>
              </a:ext>
            </a:extLst>
          </p:cNvPr>
          <p:cNvCxnSpPr>
            <a:cxnSpLocks/>
          </p:cNvCxnSpPr>
          <p:nvPr/>
        </p:nvCxnSpPr>
        <p:spPr>
          <a:xfrm>
            <a:off x="2253991" y="3023126"/>
            <a:ext cx="1299152" cy="0"/>
          </a:xfrm>
          <a:prstGeom prst="straightConnector1">
            <a:avLst/>
          </a:prstGeom>
          <a:noFill/>
          <a:ln w="25400">
            <a:solidFill>
              <a:srgbClr val="6C7E0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cxnSp>
      <p:sp>
        <p:nvSpPr>
          <p:cNvPr id="1041" name="任意多边形 81">
            <a:extLst>
              <a:ext uri="{FF2B5EF4-FFF2-40B4-BE49-F238E27FC236}">
                <a16:creationId xmlns:a16="http://schemas.microsoft.com/office/drawing/2014/main" id="{4CB1A06A-32E5-8EE8-2716-F361AAF48366}"/>
              </a:ext>
            </a:extLst>
          </p:cNvPr>
          <p:cNvSpPr/>
          <p:nvPr/>
        </p:nvSpPr>
        <p:spPr>
          <a:xfrm>
            <a:off x="5378836" y="4820676"/>
            <a:ext cx="1532617" cy="339231"/>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noFill/>
          <a:ln w="38100">
            <a:solidFill>
              <a:srgbClr val="6C7E0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cxnSp>
        <p:nvCxnSpPr>
          <p:cNvPr id="27" name="直接连接符 26">
            <a:extLst>
              <a:ext uri="{FF2B5EF4-FFF2-40B4-BE49-F238E27FC236}">
                <a16:creationId xmlns:a16="http://schemas.microsoft.com/office/drawing/2014/main" id="{67849182-4CFE-4A42-7625-758CAD44431D}"/>
              </a:ext>
            </a:extLst>
          </p:cNvPr>
          <p:cNvCxnSpPr/>
          <p:nvPr/>
        </p:nvCxnSpPr>
        <p:spPr>
          <a:xfrm flipH="1">
            <a:off x="5361472" y="4776210"/>
            <a:ext cx="828821" cy="292401"/>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1050" name="矩形 1049">
            <a:extLst>
              <a:ext uri="{FF2B5EF4-FFF2-40B4-BE49-F238E27FC236}">
                <a16:creationId xmlns:a16="http://schemas.microsoft.com/office/drawing/2014/main" id="{5EE67AFA-95FD-A9C0-E45E-F9A2778D67AA}"/>
              </a:ext>
            </a:extLst>
          </p:cNvPr>
          <p:cNvSpPr/>
          <p:nvPr/>
        </p:nvSpPr>
        <p:spPr>
          <a:xfrm>
            <a:off x="4904498" y="4848279"/>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cxnSp>
        <p:nvCxnSpPr>
          <p:cNvPr id="7" name="直接连接符 6">
            <a:extLst>
              <a:ext uri="{FF2B5EF4-FFF2-40B4-BE49-F238E27FC236}">
                <a16:creationId xmlns:a16="http://schemas.microsoft.com/office/drawing/2014/main" id="{A97BBC83-569F-D2B3-E8A5-F3DABB9CC929}"/>
              </a:ext>
            </a:extLst>
          </p:cNvPr>
          <p:cNvCxnSpPr>
            <a:cxnSpLocks/>
            <a:endCxn id="9" idx="3"/>
          </p:cNvCxnSpPr>
          <p:nvPr/>
        </p:nvCxnSpPr>
        <p:spPr>
          <a:xfrm flipH="1">
            <a:off x="5383255" y="4784315"/>
            <a:ext cx="815920" cy="755969"/>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9" name="矩形 8">
            <a:extLst>
              <a:ext uri="{FF2B5EF4-FFF2-40B4-BE49-F238E27FC236}">
                <a16:creationId xmlns:a16="http://schemas.microsoft.com/office/drawing/2014/main" id="{8648A514-D4F0-7D2D-0F8B-C617A4885BA0}"/>
              </a:ext>
            </a:extLst>
          </p:cNvPr>
          <p:cNvSpPr/>
          <p:nvPr/>
        </p:nvSpPr>
        <p:spPr>
          <a:xfrm>
            <a:off x="4904498" y="5359972"/>
            <a:ext cx="478757" cy="360623"/>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任意多边形 81">
            <a:extLst>
              <a:ext uri="{FF2B5EF4-FFF2-40B4-BE49-F238E27FC236}">
                <a16:creationId xmlns:a16="http://schemas.microsoft.com/office/drawing/2014/main" id="{3C1D1681-964F-D462-A152-CC17025D0446}"/>
              </a:ext>
            </a:extLst>
          </p:cNvPr>
          <p:cNvSpPr/>
          <p:nvPr/>
        </p:nvSpPr>
        <p:spPr>
          <a:xfrm rot="21205499">
            <a:off x="5346508" y="4939461"/>
            <a:ext cx="1617606" cy="568221"/>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noFill/>
          <a:ln w="38100">
            <a:solidFill>
              <a:srgbClr val="6C7E00"/>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a:extLst>
              <a:ext uri="{FF2B5EF4-FFF2-40B4-BE49-F238E27FC236}">
                <a16:creationId xmlns:a16="http://schemas.microsoft.com/office/drawing/2014/main" id="{E0994CD9-870C-19ED-58B5-111D30C0D2D4}"/>
              </a:ext>
            </a:extLst>
          </p:cNvPr>
          <p:cNvSpPr/>
          <p:nvPr/>
        </p:nvSpPr>
        <p:spPr>
          <a:xfrm rot="5232316">
            <a:off x="5253472" y="4386700"/>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4" name="任意多边形 83">
            <a:extLst>
              <a:ext uri="{FF2B5EF4-FFF2-40B4-BE49-F238E27FC236}">
                <a16:creationId xmlns:a16="http://schemas.microsoft.com/office/drawing/2014/main" id="{EB9262A6-11C9-39E6-0BC9-6D450DA4BAE7}"/>
              </a:ext>
            </a:extLst>
          </p:cNvPr>
          <p:cNvSpPr/>
          <p:nvPr/>
        </p:nvSpPr>
        <p:spPr>
          <a:xfrm>
            <a:off x="5414518" y="4447131"/>
            <a:ext cx="1525249" cy="316575"/>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solidFill>
                <a:schemeClr val="tx1"/>
              </a:solidFill>
            </a:endParaRPr>
          </a:p>
        </p:txBody>
      </p:sp>
      <p:sp>
        <p:nvSpPr>
          <p:cNvPr id="11" name="任意多边形 83">
            <a:extLst>
              <a:ext uri="{FF2B5EF4-FFF2-40B4-BE49-F238E27FC236}">
                <a16:creationId xmlns:a16="http://schemas.microsoft.com/office/drawing/2014/main" id="{36530168-CF6C-A9FC-85EA-B980B802BFA2}"/>
              </a:ext>
            </a:extLst>
          </p:cNvPr>
          <p:cNvSpPr/>
          <p:nvPr/>
        </p:nvSpPr>
        <p:spPr>
          <a:xfrm>
            <a:off x="5414518" y="4447648"/>
            <a:ext cx="1525249" cy="316575"/>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noFill/>
          <a:ln w="38100">
            <a:solidFill>
              <a:srgbClr val="6C7E00"/>
            </a:solidFill>
            <a:prstDash val="dash"/>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lt1"/>
              </a:solidFill>
            </a:endParaRPr>
          </a:p>
        </p:txBody>
      </p:sp>
      <p:sp>
        <p:nvSpPr>
          <p:cNvPr id="25" name="椭圆 24">
            <a:extLst>
              <a:ext uri="{FF2B5EF4-FFF2-40B4-BE49-F238E27FC236}">
                <a16:creationId xmlns:a16="http://schemas.microsoft.com/office/drawing/2014/main" id="{8FDA4A37-0266-8EEC-BBFA-062378C534D7}"/>
              </a:ext>
            </a:extLst>
          </p:cNvPr>
          <p:cNvSpPr/>
          <p:nvPr/>
        </p:nvSpPr>
        <p:spPr>
          <a:xfrm rot="5232316">
            <a:off x="5250381" y="4917620"/>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a:extLst>
              <a:ext uri="{FF2B5EF4-FFF2-40B4-BE49-F238E27FC236}">
                <a16:creationId xmlns:a16="http://schemas.microsoft.com/office/drawing/2014/main" id="{BECB89A2-5506-1127-2709-82BCEAC7D0ED}"/>
              </a:ext>
            </a:extLst>
          </p:cNvPr>
          <p:cNvSpPr/>
          <p:nvPr/>
        </p:nvSpPr>
        <p:spPr>
          <a:xfrm rot="5232316">
            <a:off x="5250381" y="5419179"/>
            <a:ext cx="216000" cy="216000"/>
          </a:xfrm>
          <a:prstGeom prst="ellipse">
            <a:avLst/>
          </a:prstGeom>
          <a:pattFill prst="wdDnDiag">
            <a:fgClr>
              <a:srgbClr val="6C7E00"/>
            </a:fgClr>
            <a:bgClr>
              <a:schemeClr val="bg1"/>
            </a:bgClr>
          </a:patt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任意多边形 12">
            <a:extLst>
              <a:ext uri="{FF2B5EF4-FFF2-40B4-BE49-F238E27FC236}">
                <a16:creationId xmlns:a16="http://schemas.microsoft.com/office/drawing/2014/main" id="{21F4A40F-7AF5-A563-8BE9-8420BD7BD775}"/>
              </a:ext>
            </a:extLst>
          </p:cNvPr>
          <p:cNvSpPr/>
          <p:nvPr/>
        </p:nvSpPr>
        <p:spPr>
          <a:xfrm>
            <a:off x="6962130" y="2759665"/>
            <a:ext cx="1858020" cy="891629"/>
          </a:xfrm>
          <a:custGeom>
            <a:avLst/>
            <a:gdLst>
              <a:gd name="connsiteX0" fmla="*/ 0 w 1971675"/>
              <a:gd name="connsiteY0" fmla="*/ 0 h 1184445"/>
              <a:gd name="connsiteX1" fmla="*/ 933450 w 1971675"/>
              <a:gd name="connsiteY1" fmla="*/ 1038225 h 1184445"/>
              <a:gd name="connsiteX2" fmla="*/ 1971675 w 1971675"/>
              <a:gd name="connsiteY2" fmla="*/ 1152525 h 1184445"/>
            </a:gdLst>
            <a:ahLst/>
            <a:cxnLst>
              <a:cxn ang="0">
                <a:pos x="connsiteX0" y="connsiteY0"/>
              </a:cxn>
              <a:cxn ang="0">
                <a:pos x="connsiteX1" y="connsiteY1"/>
              </a:cxn>
              <a:cxn ang="0">
                <a:pos x="connsiteX2" y="connsiteY2"/>
              </a:cxn>
            </a:cxnLst>
            <a:rect l="l" t="t" r="r" b="b"/>
            <a:pathLst>
              <a:path w="1971675" h="1184445">
                <a:moveTo>
                  <a:pt x="0" y="0"/>
                </a:moveTo>
                <a:cubicBezTo>
                  <a:pt x="302419" y="423069"/>
                  <a:pt x="604838" y="846138"/>
                  <a:pt x="933450" y="1038225"/>
                </a:cubicBezTo>
                <a:cubicBezTo>
                  <a:pt x="1262063" y="1230313"/>
                  <a:pt x="1616869" y="1191419"/>
                  <a:pt x="1971675" y="1152525"/>
                </a:cubicBezTo>
              </a:path>
            </a:pathLst>
          </a:custGeom>
          <a:ln w="1905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42" name="直接箭头连接符 41">
            <a:extLst>
              <a:ext uri="{FF2B5EF4-FFF2-40B4-BE49-F238E27FC236}">
                <a16:creationId xmlns:a16="http://schemas.microsoft.com/office/drawing/2014/main" id="{62DC5A61-0CB6-DB1A-DBF4-95E73E26B143}"/>
              </a:ext>
            </a:extLst>
          </p:cNvPr>
          <p:cNvCxnSpPr/>
          <p:nvPr/>
        </p:nvCxnSpPr>
        <p:spPr>
          <a:xfrm flipV="1">
            <a:off x="6908870" y="3689419"/>
            <a:ext cx="1911280" cy="19694"/>
          </a:xfrm>
          <a:prstGeom prst="straightConnector1">
            <a:avLst/>
          </a:pr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cxnSp>
      <p:grpSp>
        <p:nvGrpSpPr>
          <p:cNvPr id="18" name="组合 17">
            <a:extLst>
              <a:ext uri="{FF2B5EF4-FFF2-40B4-BE49-F238E27FC236}">
                <a16:creationId xmlns:a16="http://schemas.microsoft.com/office/drawing/2014/main" id="{1495FD6A-8E3A-645C-A0A8-0E0FE0F01172}"/>
              </a:ext>
            </a:extLst>
          </p:cNvPr>
          <p:cNvGrpSpPr/>
          <p:nvPr/>
        </p:nvGrpSpPr>
        <p:grpSpPr>
          <a:xfrm>
            <a:off x="5342329" y="4129015"/>
            <a:ext cx="822451" cy="1763960"/>
            <a:chOff x="5342329" y="4129015"/>
            <a:chExt cx="822451" cy="1763960"/>
          </a:xfrm>
        </p:grpSpPr>
        <p:sp>
          <p:nvSpPr>
            <p:cNvPr id="19" name="文本框 18">
              <a:extLst>
                <a:ext uri="{FF2B5EF4-FFF2-40B4-BE49-F238E27FC236}">
                  <a16:creationId xmlns:a16="http://schemas.microsoft.com/office/drawing/2014/main" id="{F5C02D75-5B29-5827-18B8-4B9677CA4972}"/>
                </a:ext>
              </a:extLst>
            </p:cNvPr>
            <p:cNvSpPr txBox="1"/>
            <p:nvPr/>
          </p:nvSpPr>
          <p:spPr>
            <a:xfrm>
              <a:off x="5355272" y="4632394"/>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P8</a:t>
              </a:r>
              <a:endParaRPr lang="zh-CN" altLang="en-US" b="1" dirty="0">
                <a:latin typeface="Calibri" panose="020F0502020204030204" pitchFamily="34" charset="0"/>
                <a:cs typeface="Calibri" panose="020F0502020204030204" pitchFamily="34" charset="0"/>
              </a:endParaRPr>
            </a:p>
          </p:txBody>
        </p:sp>
        <p:sp>
          <p:nvSpPr>
            <p:cNvPr id="20" name="文本框 19">
              <a:extLst>
                <a:ext uri="{FF2B5EF4-FFF2-40B4-BE49-F238E27FC236}">
                  <a16:creationId xmlns:a16="http://schemas.microsoft.com/office/drawing/2014/main" id="{CB6CB50D-FA19-95BF-34E0-09BE0364D3DA}"/>
                </a:ext>
              </a:extLst>
            </p:cNvPr>
            <p:cNvSpPr txBox="1"/>
            <p:nvPr/>
          </p:nvSpPr>
          <p:spPr>
            <a:xfrm>
              <a:off x="5342329" y="5523643"/>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P9</a:t>
              </a:r>
              <a:endParaRPr lang="zh-CN" altLang="en-US" b="1" dirty="0">
                <a:latin typeface="Calibri" panose="020F0502020204030204" pitchFamily="34" charset="0"/>
                <a:cs typeface="Calibri" panose="020F0502020204030204" pitchFamily="34" charset="0"/>
              </a:endParaRPr>
            </a:p>
          </p:txBody>
        </p:sp>
        <p:sp>
          <p:nvSpPr>
            <p:cNvPr id="30" name="文本框 29">
              <a:extLst>
                <a:ext uri="{FF2B5EF4-FFF2-40B4-BE49-F238E27FC236}">
                  <a16:creationId xmlns:a16="http://schemas.microsoft.com/office/drawing/2014/main" id="{C3007FDD-B838-BDFB-FBBD-828C702C1B99}"/>
                </a:ext>
              </a:extLst>
            </p:cNvPr>
            <p:cNvSpPr txBox="1"/>
            <p:nvPr/>
          </p:nvSpPr>
          <p:spPr>
            <a:xfrm>
              <a:off x="5355272" y="4129015"/>
              <a:ext cx="809508" cy="369332"/>
            </a:xfrm>
            <a:prstGeom prst="rect">
              <a:avLst/>
            </a:prstGeom>
            <a:noFill/>
          </p:spPr>
          <p:txBody>
            <a:bodyPr wrap="square" rtlCol="0">
              <a:spAutoFit/>
            </a:bodyPr>
            <a:lstStyle/>
            <a:p>
              <a:r>
                <a:rPr lang="en-US" altLang="zh-CN" b="1" dirty="0">
                  <a:latin typeface="Calibri" panose="020F0502020204030204" pitchFamily="34" charset="0"/>
                  <a:cs typeface="Calibri" panose="020F0502020204030204" pitchFamily="34" charset="0"/>
                </a:rPr>
                <a:t>P7</a:t>
              </a:r>
              <a:endParaRPr lang="zh-CN" altLang="en-US" b="1" dirty="0">
                <a:latin typeface="Calibri" panose="020F0502020204030204" pitchFamily="34" charset="0"/>
                <a:cs typeface="Calibri" panose="020F0502020204030204" pitchFamily="34" charset="0"/>
              </a:endParaRPr>
            </a:p>
          </p:txBody>
        </p:sp>
      </p:grpSp>
      <p:sp>
        <p:nvSpPr>
          <p:cNvPr id="10" name="矩形 9">
            <a:extLst>
              <a:ext uri="{FF2B5EF4-FFF2-40B4-BE49-F238E27FC236}">
                <a16:creationId xmlns:a16="http://schemas.microsoft.com/office/drawing/2014/main" id="{E0CB1493-72F2-D1E1-B36F-BA79C8AD1058}"/>
              </a:ext>
            </a:extLst>
          </p:cNvPr>
          <p:cNvSpPr/>
          <p:nvPr/>
        </p:nvSpPr>
        <p:spPr>
          <a:xfrm>
            <a:off x="0" y="0"/>
            <a:ext cx="12192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矩形: 圆角 23">
            <a:extLst>
              <a:ext uri="{FF2B5EF4-FFF2-40B4-BE49-F238E27FC236}">
                <a16:creationId xmlns:a16="http://schemas.microsoft.com/office/drawing/2014/main" id="{6A004BA5-A40A-2406-4D26-FC3EBC863EC0}"/>
              </a:ext>
            </a:extLst>
          </p:cNvPr>
          <p:cNvSpPr/>
          <p:nvPr/>
        </p:nvSpPr>
        <p:spPr>
          <a:xfrm>
            <a:off x="1513799" y="2249314"/>
            <a:ext cx="9245350" cy="2291530"/>
          </a:xfrm>
          <a:prstGeom prst="roundRect">
            <a:avLst/>
          </a:prstGeom>
          <a:solidFill>
            <a:schemeClr val="bg1"/>
          </a:solidFill>
          <a:ln w="57150">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矩形 50">
            <a:extLst>
              <a:ext uri="{FF2B5EF4-FFF2-40B4-BE49-F238E27FC236}">
                <a16:creationId xmlns:a16="http://schemas.microsoft.com/office/drawing/2014/main" id="{4D671755-B408-406F-56C7-ED9F88445D8B}"/>
              </a:ext>
            </a:extLst>
          </p:cNvPr>
          <p:cNvSpPr/>
          <p:nvPr/>
        </p:nvSpPr>
        <p:spPr>
          <a:xfrm>
            <a:off x="1712487" y="2944987"/>
            <a:ext cx="8988968" cy="954107"/>
          </a:xfrm>
          <a:prstGeom prst="rect">
            <a:avLst/>
          </a:prstGeom>
        </p:spPr>
        <p:txBody>
          <a:bodyPr wrap="square" lIns="91440" tIns="45720" rIns="91440" bIns="45720" anchor="t">
            <a:spAutoFit/>
          </a:bodyPr>
          <a:lstStyle/>
          <a:p>
            <a:r>
              <a:rPr lang="en-US" altLang="zh-CN" sz="2800" dirty="0">
                <a:latin typeface="Trebuchet MS" panose="020B0603020202020204" pitchFamily="34" charset="0"/>
                <a:ea typeface="+mn-lt"/>
                <a:cs typeface="+mn-lt"/>
              </a:rPr>
              <a:t>Please see our paper for how Pyrrha identifies congestion flows and handles tree-tangling scenarios.</a:t>
            </a:r>
          </a:p>
        </p:txBody>
      </p:sp>
    </p:spTree>
    <p:extLst>
      <p:ext uri="{BB962C8B-B14F-4D97-AF65-F5344CB8AC3E}">
        <p14:creationId xmlns:p14="http://schemas.microsoft.com/office/powerpoint/2010/main" val="33949645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2EBF41-F263-78E5-FF43-8E71401C024A}"/>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F1902A8A-1AFB-FCE3-326A-B7AC7438D68C}"/>
              </a:ext>
            </a:extLst>
          </p:cNvPr>
          <p:cNvSpPr>
            <a:spLocks noGrp="1"/>
          </p:cNvSpPr>
          <p:nvPr>
            <p:ph type="sldNum" sz="quarter" idx="12"/>
          </p:nvPr>
        </p:nvSpPr>
        <p:spPr/>
        <p:txBody>
          <a:bodyPr/>
          <a:lstStyle/>
          <a:p>
            <a:fld id="{49AE70B2-8BF9-45C0-BB95-33D1B9D3A854}" type="slidenum">
              <a:rPr lang="zh-CN" altLang="en-US" smtClean="0"/>
              <a:t>32</a:t>
            </a:fld>
            <a:endParaRPr lang="zh-CN" altLang="en-US" dirty="0"/>
          </a:p>
        </p:txBody>
      </p:sp>
      <p:sp>
        <p:nvSpPr>
          <p:cNvPr id="5" name="标题 4">
            <a:extLst>
              <a:ext uri="{FF2B5EF4-FFF2-40B4-BE49-F238E27FC236}">
                <a16:creationId xmlns:a16="http://schemas.microsoft.com/office/drawing/2014/main" id="{0D5075DD-5224-BCD3-A14E-A514D502E513}"/>
              </a:ext>
            </a:extLst>
          </p:cNvPr>
          <p:cNvSpPr>
            <a:spLocks noGrp="1"/>
          </p:cNvSpPr>
          <p:nvPr>
            <p:ph type="title"/>
          </p:nvPr>
        </p:nvSpPr>
        <p:spPr/>
        <p:txBody>
          <a:bodyPr>
            <a:normAutofit/>
          </a:bodyPr>
          <a:lstStyle/>
          <a:p>
            <a:r>
              <a:rPr lang="en-US" altLang="zh-CN" dirty="0">
                <a:solidFill>
                  <a:srgbClr val="000000"/>
                </a:solidFill>
                <a:cs typeface="Arial" panose="020B0604020202020204"/>
              </a:rPr>
              <a:t>Pyrrha Prototype and Overhead Analysis</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sp>
        <p:nvSpPr>
          <p:cNvPr id="9" name="矩形 8">
            <a:extLst>
              <a:ext uri="{FF2B5EF4-FFF2-40B4-BE49-F238E27FC236}">
                <a16:creationId xmlns:a16="http://schemas.microsoft.com/office/drawing/2014/main" id="{9A1F3420-863A-5FCA-34D7-6B46FB64E29B}"/>
              </a:ext>
            </a:extLst>
          </p:cNvPr>
          <p:cNvSpPr/>
          <p:nvPr/>
        </p:nvSpPr>
        <p:spPr>
          <a:xfrm>
            <a:off x="608012" y="1529605"/>
            <a:ext cx="10884523" cy="830997"/>
          </a:xfrm>
          <a:prstGeom prst="rect">
            <a:avLst/>
          </a:prstGeom>
        </p:spPr>
        <p:txBody>
          <a:bodyPr wrap="square" lIns="91440" tIns="45720" rIns="91440" bIns="45720" anchor="t">
            <a:spAutoFit/>
          </a:bodyPr>
          <a:lstStyle/>
          <a:p>
            <a:r>
              <a:rPr lang="en-US" altLang="zh-CN" sz="2400" dirty="0">
                <a:latin typeface="Trebuchet MS" panose="020B0603020202020204" pitchFamily="34" charset="0"/>
                <a:ea typeface="+mn-lt"/>
                <a:cs typeface="+mn-lt"/>
              </a:rPr>
              <a:t>We implement a Pyrrha prototype on </a:t>
            </a:r>
            <a:r>
              <a:rPr lang="en-US" altLang="zh-CN" sz="2400" b="1" dirty="0">
                <a:latin typeface="Trebuchet MS" panose="020B0603020202020204" pitchFamily="34" charset="0"/>
                <a:ea typeface="+mn-lt"/>
                <a:cs typeface="+mn-lt"/>
              </a:rPr>
              <a:t>Tofino2</a:t>
            </a:r>
            <a:r>
              <a:rPr lang="en-US" altLang="zh-CN" sz="2400" dirty="0">
                <a:latin typeface="Trebuchet MS" panose="020B0603020202020204" pitchFamily="34" charset="0"/>
                <a:ea typeface="+mn-lt"/>
                <a:cs typeface="+mn-lt"/>
              </a:rPr>
              <a:t> with 2.5k lines of P4 code and 2k lines of Python code.</a:t>
            </a:r>
          </a:p>
        </p:txBody>
      </p:sp>
      <p:pic>
        <p:nvPicPr>
          <p:cNvPr id="4" name="图片 3">
            <a:extLst>
              <a:ext uri="{FF2B5EF4-FFF2-40B4-BE49-F238E27FC236}">
                <a16:creationId xmlns:a16="http://schemas.microsoft.com/office/drawing/2014/main" id="{F749F58A-2063-9DD0-DC55-50BFD1F6873A}"/>
              </a:ext>
            </a:extLst>
          </p:cNvPr>
          <p:cNvPicPr>
            <a:picLocks noChangeAspect="1"/>
          </p:cNvPicPr>
          <p:nvPr/>
        </p:nvPicPr>
        <p:blipFill>
          <a:blip r:embed="rId3"/>
          <a:stretch>
            <a:fillRect/>
          </a:stretch>
        </p:blipFill>
        <p:spPr>
          <a:xfrm>
            <a:off x="354908" y="2568215"/>
            <a:ext cx="11390730" cy="2173804"/>
          </a:xfrm>
          <a:prstGeom prst="rect">
            <a:avLst/>
          </a:prstGeom>
        </p:spPr>
      </p:pic>
      <p:sp>
        <p:nvSpPr>
          <p:cNvPr id="6" name="矩形 5">
            <a:extLst>
              <a:ext uri="{FF2B5EF4-FFF2-40B4-BE49-F238E27FC236}">
                <a16:creationId xmlns:a16="http://schemas.microsoft.com/office/drawing/2014/main" id="{44B6BC62-DCBB-940F-CB4D-F0D8AA5B13FE}"/>
              </a:ext>
            </a:extLst>
          </p:cNvPr>
          <p:cNvSpPr/>
          <p:nvPr/>
        </p:nvSpPr>
        <p:spPr>
          <a:xfrm>
            <a:off x="608012" y="4956073"/>
            <a:ext cx="10884523" cy="830997"/>
          </a:xfrm>
          <a:prstGeom prst="rect">
            <a:avLst/>
          </a:prstGeom>
        </p:spPr>
        <p:txBody>
          <a:bodyPr wrap="square" lIns="91440" tIns="45720" rIns="91440" bIns="45720" anchor="t">
            <a:spAutoFit/>
          </a:bodyPr>
          <a:lstStyle/>
          <a:p>
            <a:r>
              <a:rPr lang="en-US" altLang="zh-CN" sz="2400" dirty="0">
                <a:latin typeface="Trebuchet MS" panose="020B0603020202020204" pitchFamily="34" charset="0"/>
                <a:ea typeface="+mn-lt"/>
                <a:cs typeface="+mn-lt"/>
              </a:rPr>
              <a:t>Our Pyrrha prototype can easily scale to a k=36 fat-tree topology (</a:t>
            </a:r>
            <a:r>
              <a:rPr lang="zh-CN" altLang="en-US" sz="2400" dirty="0">
                <a:latin typeface="Trebuchet MS" panose="020B0603020202020204" pitchFamily="34" charset="0"/>
                <a:ea typeface="+mn-lt"/>
                <a:cs typeface="+mn-lt"/>
              </a:rPr>
              <a:t>≈</a:t>
            </a:r>
            <a:r>
              <a:rPr lang="en-US" altLang="zh-CN" sz="2400" dirty="0">
                <a:latin typeface="Trebuchet MS" panose="020B0603020202020204" pitchFamily="34" charset="0"/>
                <a:ea typeface="+mn-lt"/>
                <a:cs typeface="+mn-lt"/>
              </a:rPr>
              <a:t>10k hosts), with around 11 MB (44.5% of Tofino2) memory resource consumption.</a:t>
            </a:r>
          </a:p>
        </p:txBody>
      </p:sp>
    </p:spTree>
    <p:extLst>
      <p:ext uri="{BB962C8B-B14F-4D97-AF65-F5344CB8AC3E}">
        <p14:creationId xmlns:p14="http://schemas.microsoft.com/office/powerpoint/2010/main" val="2868132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D06FF8-AF06-F816-92EE-847C148D2EB0}"/>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80B6C960-23E6-76CF-6F30-1F87BF8EEBCA}"/>
              </a:ext>
            </a:extLst>
          </p:cNvPr>
          <p:cNvSpPr>
            <a:spLocks noGrp="1"/>
          </p:cNvSpPr>
          <p:nvPr>
            <p:ph type="sldNum" sz="quarter" idx="12"/>
          </p:nvPr>
        </p:nvSpPr>
        <p:spPr/>
        <p:txBody>
          <a:bodyPr/>
          <a:lstStyle/>
          <a:p>
            <a:fld id="{49AE70B2-8BF9-45C0-BB95-33D1B9D3A854}" type="slidenum">
              <a:rPr lang="zh-CN" altLang="en-US" smtClean="0"/>
              <a:t>33</a:t>
            </a:fld>
            <a:endParaRPr lang="zh-CN" altLang="en-US" dirty="0"/>
          </a:p>
        </p:txBody>
      </p:sp>
      <p:sp>
        <p:nvSpPr>
          <p:cNvPr id="5" name="标题 4">
            <a:extLst>
              <a:ext uri="{FF2B5EF4-FFF2-40B4-BE49-F238E27FC236}">
                <a16:creationId xmlns:a16="http://schemas.microsoft.com/office/drawing/2014/main" id="{AE0A8B00-A49A-16AF-0AC7-A1336E7C0D17}"/>
              </a:ext>
            </a:extLst>
          </p:cNvPr>
          <p:cNvSpPr>
            <a:spLocks noGrp="1"/>
          </p:cNvSpPr>
          <p:nvPr>
            <p:ph type="title"/>
          </p:nvPr>
        </p:nvSpPr>
        <p:spPr/>
        <p:txBody>
          <a:bodyPr>
            <a:normAutofit/>
          </a:bodyPr>
          <a:lstStyle/>
          <a:p>
            <a:r>
              <a:rPr lang="en-US" altLang="zh-CN" dirty="0">
                <a:solidFill>
                  <a:srgbClr val="000000"/>
                </a:solidFill>
                <a:cs typeface="Arial" panose="020B0604020202020204"/>
              </a:rPr>
              <a:t>Testbed Evaluation</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sp>
        <p:nvSpPr>
          <p:cNvPr id="9" name="矩形 8">
            <a:extLst>
              <a:ext uri="{FF2B5EF4-FFF2-40B4-BE49-F238E27FC236}">
                <a16:creationId xmlns:a16="http://schemas.microsoft.com/office/drawing/2014/main" id="{C473BB34-E020-3861-8D10-23B55BB9ABD6}"/>
              </a:ext>
            </a:extLst>
          </p:cNvPr>
          <p:cNvSpPr/>
          <p:nvPr/>
        </p:nvSpPr>
        <p:spPr>
          <a:xfrm>
            <a:off x="608012" y="1529605"/>
            <a:ext cx="10884523" cy="461665"/>
          </a:xfrm>
          <a:prstGeom prst="rect">
            <a:avLst/>
          </a:prstGeom>
        </p:spPr>
        <p:txBody>
          <a:bodyPr wrap="square" lIns="91440" tIns="45720" rIns="91440" bIns="45720" anchor="t">
            <a:spAutoFit/>
          </a:bodyPr>
          <a:lstStyle/>
          <a:p>
            <a:r>
              <a:rPr lang="en-US" altLang="zh-CN" sz="2400" dirty="0">
                <a:latin typeface="Trebuchet MS" panose="020B0603020202020204" pitchFamily="34" charset="0"/>
                <a:ea typeface="+mn-lt"/>
                <a:cs typeface="+mn-lt"/>
              </a:rPr>
              <a:t>Pyrrha significantly reduces the FCT of vulnerable flows compared with PFC.</a:t>
            </a:r>
          </a:p>
        </p:txBody>
      </p:sp>
      <p:pic>
        <p:nvPicPr>
          <p:cNvPr id="2" name="图片 1">
            <a:extLst>
              <a:ext uri="{FF2B5EF4-FFF2-40B4-BE49-F238E27FC236}">
                <a16:creationId xmlns:a16="http://schemas.microsoft.com/office/drawing/2014/main" id="{A92360FB-1BDA-043C-D4C7-E4772D00FCF4}"/>
              </a:ext>
            </a:extLst>
          </p:cNvPr>
          <p:cNvPicPr>
            <a:picLocks noChangeAspect="1"/>
          </p:cNvPicPr>
          <p:nvPr/>
        </p:nvPicPr>
        <p:blipFill>
          <a:blip r:embed="rId3"/>
          <a:srcRect t="5637"/>
          <a:stretch/>
        </p:blipFill>
        <p:spPr>
          <a:xfrm>
            <a:off x="5515120" y="3241324"/>
            <a:ext cx="6080070" cy="1831559"/>
          </a:xfrm>
          <a:prstGeom prst="rect">
            <a:avLst/>
          </a:prstGeom>
        </p:spPr>
      </p:pic>
      <p:pic>
        <p:nvPicPr>
          <p:cNvPr id="7" name="图片 6">
            <a:extLst>
              <a:ext uri="{FF2B5EF4-FFF2-40B4-BE49-F238E27FC236}">
                <a16:creationId xmlns:a16="http://schemas.microsoft.com/office/drawing/2014/main" id="{A04B521C-57B6-D903-3476-E25A0C2624F8}"/>
              </a:ext>
            </a:extLst>
          </p:cNvPr>
          <p:cNvPicPr>
            <a:picLocks noChangeAspect="1"/>
          </p:cNvPicPr>
          <p:nvPr/>
        </p:nvPicPr>
        <p:blipFill>
          <a:blip r:embed="rId4"/>
          <a:stretch>
            <a:fillRect/>
          </a:stretch>
        </p:blipFill>
        <p:spPr>
          <a:xfrm>
            <a:off x="1006034" y="3260580"/>
            <a:ext cx="4354540" cy="1793046"/>
          </a:xfrm>
          <a:prstGeom prst="rect">
            <a:avLst/>
          </a:prstGeom>
        </p:spPr>
      </p:pic>
      <p:sp>
        <p:nvSpPr>
          <p:cNvPr id="10" name="文本框 9">
            <a:extLst>
              <a:ext uri="{FF2B5EF4-FFF2-40B4-BE49-F238E27FC236}">
                <a16:creationId xmlns:a16="http://schemas.microsoft.com/office/drawing/2014/main" id="{DB2C5E58-2E91-2145-AEC4-914A7376D4F3}"/>
              </a:ext>
            </a:extLst>
          </p:cNvPr>
          <p:cNvSpPr txBox="1"/>
          <p:nvPr/>
        </p:nvSpPr>
        <p:spPr>
          <a:xfrm>
            <a:off x="904225" y="1991270"/>
            <a:ext cx="9785239" cy="707886"/>
          </a:xfrm>
          <a:prstGeom prst="rect">
            <a:avLst/>
          </a:prstGeom>
          <a:noFill/>
        </p:spPr>
        <p:txBody>
          <a:bodyPr wrap="square">
            <a:spAutoFit/>
          </a:bodyPr>
          <a:lstStyle/>
          <a:p>
            <a:r>
              <a:rPr lang="en-US" altLang="zh-CN" sz="2000" dirty="0">
                <a:latin typeface="Trebuchet MS" panose="020B0603020202020204" pitchFamily="34" charset="0"/>
                <a:ea typeface="+mn-lt"/>
                <a:cs typeface="+mn-lt"/>
              </a:rPr>
              <a:t>Topology: 2-stage clos topology with 2 cores and 3 </a:t>
            </a:r>
            <a:r>
              <a:rPr lang="en-US" altLang="zh-CN" sz="2000" dirty="0" err="1">
                <a:latin typeface="Trebuchet MS" panose="020B0603020202020204" pitchFamily="34" charset="0"/>
                <a:ea typeface="+mn-lt"/>
                <a:cs typeface="+mn-lt"/>
              </a:rPr>
              <a:t>ToRs</a:t>
            </a:r>
            <a:r>
              <a:rPr lang="en-US" altLang="zh-CN" sz="2000" dirty="0">
                <a:latin typeface="Trebuchet MS" panose="020B0603020202020204" pitchFamily="34" charset="0"/>
                <a:ea typeface="+mn-lt"/>
                <a:cs typeface="+mn-lt"/>
              </a:rPr>
              <a:t>. </a:t>
            </a:r>
          </a:p>
          <a:p>
            <a:r>
              <a:rPr lang="en-US" altLang="zh-CN" sz="2000" dirty="0">
                <a:latin typeface="Trebuchet MS" panose="020B0603020202020204" pitchFamily="34" charset="0"/>
                <a:ea typeface="+mn-lt"/>
                <a:cs typeface="+mn-lt"/>
              </a:rPr>
              <a:t>Workload: Web Server and Web Search. </a:t>
            </a:r>
          </a:p>
        </p:txBody>
      </p:sp>
    </p:spTree>
    <p:extLst>
      <p:ext uri="{BB962C8B-B14F-4D97-AF65-F5344CB8AC3E}">
        <p14:creationId xmlns:p14="http://schemas.microsoft.com/office/powerpoint/2010/main" val="407264999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0AA345-CF39-B7D1-D780-49496D2E9B56}"/>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3B38A55A-8E2E-BC7A-87E2-FF92847605DE}"/>
              </a:ext>
            </a:extLst>
          </p:cNvPr>
          <p:cNvSpPr>
            <a:spLocks noGrp="1"/>
          </p:cNvSpPr>
          <p:nvPr>
            <p:ph type="sldNum" sz="quarter" idx="12"/>
          </p:nvPr>
        </p:nvSpPr>
        <p:spPr/>
        <p:txBody>
          <a:bodyPr/>
          <a:lstStyle/>
          <a:p>
            <a:fld id="{49AE70B2-8BF9-45C0-BB95-33D1B9D3A854}" type="slidenum">
              <a:rPr lang="zh-CN" altLang="en-US" smtClean="0"/>
              <a:t>34</a:t>
            </a:fld>
            <a:endParaRPr lang="zh-CN" altLang="en-US" dirty="0"/>
          </a:p>
        </p:txBody>
      </p:sp>
      <p:sp>
        <p:nvSpPr>
          <p:cNvPr id="5" name="标题 4">
            <a:extLst>
              <a:ext uri="{FF2B5EF4-FFF2-40B4-BE49-F238E27FC236}">
                <a16:creationId xmlns:a16="http://schemas.microsoft.com/office/drawing/2014/main" id="{A40748E1-A5F6-E16F-9163-944476BA22A6}"/>
              </a:ext>
            </a:extLst>
          </p:cNvPr>
          <p:cNvSpPr>
            <a:spLocks noGrp="1"/>
          </p:cNvSpPr>
          <p:nvPr>
            <p:ph type="title"/>
          </p:nvPr>
        </p:nvSpPr>
        <p:spPr/>
        <p:txBody>
          <a:bodyPr>
            <a:normAutofit/>
          </a:bodyPr>
          <a:lstStyle/>
          <a:p>
            <a:r>
              <a:rPr lang="en-US" altLang="zh-CN" dirty="0">
                <a:solidFill>
                  <a:srgbClr val="000000"/>
                </a:solidFill>
                <a:cs typeface="Arial" panose="020B0604020202020204"/>
              </a:rPr>
              <a:t>Simulation Evaluation</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sp>
        <p:nvSpPr>
          <p:cNvPr id="9" name="矩形 8">
            <a:extLst>
              <a:ext uri="{FF2B5EF4-FFF2-40B4-BE49-F238E27FC236}">
                <a16:creationId xmlns:a16="http://schemas.microsoft.com/office/drawing/2014/main" id="{F241E804-C820-C6B8-D2D1-E233D9E3AE83}"/>
              </a:ext>
            </a:extLst>
          </p:cNvPr>
          <p:cNvSpPr/>
          <p:nvPr/>
        </p:nvSpPr>
        <p:spPr>
          <a:xfrm>
            <a:off x="608012" y="1529605"/>
            <a:ext cx="10884523" cy="461665"/>
          </a:xfrm>
          <a:prstGeom prst="rect">
            <a:avLst/>
          </a:prstGeom>
        </p:spPr>
        <p:txBody>
          <a:bodyPr wrap="square" lIns="91440" tIns="45720" rIns="91440" bIns="45720" anchor="t">
            <a:spAutoFit/>
          </a:bodyPr>
          <a:lstStyle/>
          <a:p>
            <a:r>
              <a:rPr lang="en-US" altLang="zh-CN" sz="2400" dirty="0">
                <a:latin typeface="Trebuchet MS" panose="020B0603020202020204" pitchFamily="34" charset="0"/>
                <a:ea typeface="+mn-lt"/>
                <a:cs typeface="+mn-lt"/>
              </a:rPr>
              <a:t>FCT in </a:t>
            </a:r>
            <a:r>
              <a:rPr lang="en-US" altLang="zh-CN" sz="2400" dirty="0" err="1">
                <a:latin typeface="Trebuchet MS" panose="020B0603020202020204" pitchFamily="34" charset="0"/>
                <a:ea typeface="+mn-lt"/>
                <a:cs typeface="+mn-lt"/>
              </a:rPr>
              <a:t>incast</a:t>
            </a:r>
            <a:r>
              <a:rPr lang="en-US" altLang="zh-CN" sz="2400" dirty="0">
                <a:latin typeface="Trebuchet MS" panose="020B0603020202020204" pitchFamily="34" charset="0"/>
                <a:ea typeface="+mn-lt"/>
                <a:cs typeface="+mn-lt"/>
              </a:rPr>
              <a:t>-mix scenario, compare with other FCs</a:t>
            </a:r>
          </a:p>
        </p:txBody>
      </p:sp>
      <p:pic>
        <p:nvPicPr>
          <p:cNvPr id="7" name="图片 6">
            <a:extLst>
              <a:ext uri="{FF2B5EF4-FFF2-40B4-BE49-F238E27FC236}">
                <a16:creationId xmlns:a16="http://schemas.microsoft.com/office/drawing/2014/main" id="{AB9E6966-AC1F-FB48-F6E8-486052ACC519}"/>
              </a:ext>
            </a:extLst>
          </p:cNvPr>
          <p:cNvPicPr>
            <a:picLocks noChangeAspect="1"/>
          </p:cNvPicPr>
          <p:nvPr/>
        </p:nvPicPr>
        <p:blipFill>
          <a:blip r:embed="rId3"/>
          <a:srcRect t="7964" r="67712" b="2919"/>
          <a:stretch/>
        </p:blipFill>
        <p:spPr>
          <a:xfrm>
            <a:off x="3250967" y="3123125"/>
            <a:ext cx="5548724" cy="2984807"/>
          </a:xfrm>
          <a:prstGeom prst="rect">
            <a:avLst/>
          </a:prstGeom>
        </p:spPr>
      </p:pic>
      <p:sp>
        <p:nvSpPr>
          <p:cNvPr id="10" name="文本框 9">
            <a:extLst>
              <a:ext uri="{FF2B5EF4-FFF2-40B4-BE49-F238E27FC236}">
                <a16:creationId xmlns:a16="http://schemas.microsoft.com/office/drawing/2014/main" id="{C3217869-CBA0-EF3D-4C5E-EDA360306492}"/>
              </a:ext>
            </a:extLst>
          </p:cNvPr>
          <p:cNvSpPr txBox="1"/>
          <p:nvPr/>
        </p:nvSpPr>
        <p:spPr>
          <a:xfrm>
            <a:off x="904225" y="1991270"/>
            <a:ext cx="10306834" cy="1015663"/>
          </a:xfrm>
          <a:prstGeom prst="rect">
            <a:avLst/>
          </a:prstGeom>
          <a:noFill/>
        </p:spPr>
        <p:txBody>
          <a:bodyPr wrap="square">
            <a:spAutoFit/>
          </a:bodyPr>
          <a:lstStyle/>
          <a:p>
            <a:r>
              <a:rPr lang="en-US" altLang="zh-CN" sz="2000" dirty="0">
                <a:latin typeface="Trebuchet MS" panose="020B0603020202020204" pitchFamily="34" charset="0"/>
                <a:ea typeface="+mn-lt"/>
                <a:cs typeface="+mn-lt"/>
              </a:rPr>
              <a:t>Topology: 2-stage clos topology with 160 hosts. </a:t>
            </a:r>
          </a:p>
          <a:p>
            <a:r>
              <a:rPr lang="en-US" altLang="zh-CN" sz="2000" dirty="0" err="1">
                <a:latin typeface="Trebuchet MS" panose="020B0603020202020204" pitchFamily="34" charset="0"/>
                <a:ea typeface="+mn-lt"/>
                <a:cs typeface="+mn-lt"/>
              </a:rPr>
              <a:t>Incast</a:t>
            </a:r>
            <a:r>
              <a:rPr lang="en-US" altLang="zh-CN" sz="2000" dirty="0">
                <a:latin typeface="Trebuchet MS" panose="020B0603020202020204" pitchFamily="34" charset="0"/>
                <a:ea typeface="+mn-lt"/>
                <a:cs typeface="+mn-lt"/>
              </a:rPr>
              <a:t> flows:</a:t>
            </a:r>
            <a:r>
              <a:rPr lang="zh-CN" altLang="en-US" sz="2000" dirty="0">
                <a:latin typeface="Trebuchet MS" panose="020B0603020202020204" pitchFamily="34" charset="0"/>
                <a:ea typeface="+mn-lt"/>
                <a:cs typeface="+mn-lt"/>
              </a:rPr>
              <a:t> </a:t>
            </a:r>
            <a:r>
              <a:rPr lang="en-US" altLang="zh-CN" sz="2000" dirty="0">
                <a:latin typeface="Trebuchet MS" panose="020B0603020202020204" pitchFamily="34" charset="0"/>
                <a:ea typeface="+mn-lt"/>
                <a:cs typeface="+mn-lt"/>
              </a:rPr>
              <a:t>periodically generated with average load at 0.5.</a:t>
            </a:r>
          </a:p>
          <a:p>
            <a:r>
              <a:rPr lang="en-US" altLang="zh-CN" sz="2000" dirty="0">
                <a:latin typeface="Trebuchet MS" panose="020B0603020202020204" pitchFamily="34" charset="0"/>
                <a:ea typeface="+mn-lt"/>
                <a:cs typeface="+mn-lt"/>
              </a:rPr>
              <a:t>Vulnerable and background flows: generated following Poisson process with load at 0.8.</a:t>
            </a:r>
          </a:p>
        </p:txBody>
      </p:sp>
      <p:grpSp>
        <p:nvGrpSpPr>
          <p:cNvPr id="22" name="组合 21">
            <a:extLst>
              <a:ext uri="{FF2B5EF4-FFF2-40B4-BE49-F238E27FC236}">
                <a16:creationId xmlns:a16="http://schemas.microsoft.com/office/drawing/2014/main" id="{C464235F-0A11-999C-EDE2-812457BFBD89}"/>
              </a:ext>
            </a:extLst>
          </p:cNvPr>
          <p:cNvGrpSpPr/>
          <p:nvPr/>
        </p:nvGrpSpPr>
        <p:grpSpPr>
          <a:xfrm>
            <a:off x="4322412" y="3432968"/>
            <a:ext cx="2284763" cy="1452245"/>
            <a:chOff x="4322412" y="3432968"/>
            <a:chExt cx="2284763" cy="1452245"/>
          </a:xfrm>
        </p:grpSpPr>
        <p:sp>
          <p:nvSpPr>
            <p:cNvPr id="18" name="矩形 17">
              <a:extLst>
                <a:ext uri="{FF2B5EF4-FFF2-40B4-BE49-F238E27FC236}">
                  <a16:creationId xmlns:a16="http://schemas.microsoft.com/office/drawing/2014/main" id="{0D849E07-FEAB-6D80-EB66-4831CCC63E83}"/>
                </a:ext>
              </a:extLst>
            </p:cNvPr>
            <p:cNvSpPr/>
            <p:nvPr/>
          </p:nvSpPr>
          <p:spPr>
            <a:xfrm>
              <a:off x="4398452" y="4093955"/>
              <a:ext cx="781050" cy="200025"/>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rgbClr val="FF0000"/>
                  </a:solidFill>
                  <a:latin typeface="Trebuchet MS" panose="020B0603020202020204" pitchFamily="34" charset="0"/>
                  <a:ea typeface="+mn-lt"/>
                  <a:cs typeface="+mn-lt"/>
                </a:rPr>
                <a:t>~200x</a:t>
              </a:r>
            </a:p>
          </p:txBody>
        </p:sp>
        <p:sp>
          <p:nvSpPr>
            <p:cNvPr id="15" name="箭头: 右 14">
              <a:extLst>
                <a:ext uri="{FF2B5EF4-FFF2-40B4-BE49-F238E27FC236}">
                  <a16:creationId xmlns:a16="http://schemas.microsoft.com/office/drawing/2014/main" id="{5A1CE7BE-FC6D-7FAD-0A8C-8A379DEE7888}"/>
                </a:ext>
              </a:extLst>
            </p:cNvPr>
            <p:cNvSpPr/>
            <p:nvPr/>
          </p:nvSpPr>
          <p:spPr>
            <a:xfrm rot="5750719">
              <a:off x="3672330" y="4083050"/>
              <a:ext cx="1452245" cy="152082"/>
            </a:xfrm>
            <a:prstGeom prst="rightArrow">
              <a:avLst/>
            </a:prstGeom>
            <a:solidFill>
              <a:srgbClr val="FF0000"/>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9" name="矩形 18">
              <a:extLst>
                <a:ext uri="{FF2B5EF4-FFF2-40B4-BE49-F238E27FC236}">
                  <a16:creationId xmlns:a16="http://schemas.microsoft.com/office/drawing/2014/main" id="{A1457BAD-BE47-CE3D-2EBD-AC24DCB7C9E5}"/>
                </a:ext>
              </a:extLst>
            </p:cNvPr>
            <p:cNvSpPr/>
            <p:nvPr/>
          </p:nvSpPr>
          <p:spPr>
            <a:xfrm>
              <a:off x="5947211" y="4449099"/>
              <a:ext cx="659964" cy="200025"/>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rgbClr val="FF0000"/>
                  </a:solidFill>
                  <a:latin typeface="Trebuchet MS" panose="020B0603020202020204" pitchFamily="34" charset="0"/>
                  <a:ea typeface="+mn-lt"/>
                  <a:cs typeface="+mn-lt"/>
                </a:rPr>
                <a:t>~30x</a:t>
              </a:r>
            </a:p>
          </p:txBody>
        </p:sp>
        <p:sp>
          <p:nvSpPr>
            <p:cNvPr id="16" name="箭头: 右 15">
              <a:extLst>
                <a:ext uri="{FF2B5EF4-FFF2-40B4-BE49-F238E27FC236}">
                  <a16:creationId xmlns:a16="http://schemas.microsoft.com/office/drawing/2014/main" id="{8E355484-BF6F-AC1A-768C-E29E5A5884EE}"/>
                </a:ext>
              </a:extLst>
            </p:cNvPr>
            <p:cNvSpPr/>
            <p:nvPr/>
          </p:nvSpPr>
          <p:spPr>
            <a:xfrm rot="5750719">
              <a:off x="5519283" y="4373058"/>
              <a:ext cx="869197" cy="152082"/>
            </a:xfrm>
            <a:prstGeom prst="rightArrow">
              <a:avLst/>
            </a:prstGeom>
            <a:solidFill>
              <a:srgbClr val="FF0000"/>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grpSp>
      <p:grpSp>
        <p:nvGrpSpPr>
          <p:cNvPr id="23" name="组合 22">
            <a:extLst>
              <a:ext uri="{FF2B5EF4-FFF2-40B4-BE49-F238E27FC236}">
                <a16:creationId xmlns:a16="http://schemas.microsoft.com/office/drawing/2014/main" id="{30BD0A33-36AB-BA24-AF3F-393D8733681E}"/>
              </a:ext>
            </a:extLst>
          </p:cNvPr>
          <p:cNvGrpSpPr/>
          <p:nvPr/>
        </p:nvGrpSpPr>
        <p:grpSpPr>
          <a:xfrm>
            <a:off x="7232650" y="3154929"/>
            <a:ext cx="2415045" cy="484641"/>
            <a:chOff x="7232650" y="3154929"/>
            <a:chExt cx="2415045" cy="484641"/>
          </a:xfrm>
        </p:grpSpPr>
        <p:sp>
          <p:nvSpPr>
            <p:cNvPr id="20" name="矩形 19">
              <a:extLst>
                <a:ext uri="{FF2B5EF4-FFF2-40B4-BE49-F238E27FC236}">
                  <a16:creationId xmlns:a16="http://schemas.microsoft.com/office/drawing/2014/main" id="{0A757CFF-86C7-98D3-7DBF-A56A587060CE}"/>
                </a:ext>
              </a:extLst>
            </p:cNvPr>
            <p:cNvSpPr/>
            <p:nvPr/>
          </p:nvSpPr>
          <p:spPr>
            <a:xfrm>
              <a:off x="7232650" y="3213100"/>
              <a:ext cx="1219200" cy="368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矩形 20">
              <a:extLst>
                <a:ext uri="{FF2B5EF4-FFF2-40B4-BE49-F238E27FC236}">
                  <a16:creationId xmlns:a16="http://schemas.microsoft.com/office/drawing/2014/main" id="{84D12F5A-C000-7C02-7DA5-6B4A121429B8}"/>
                </a:ext>
              </a:extLst>
            </p:cNvPr>
            <p:cNvSpPr/>
            <p:nvPr/>
          </p:nvSpPr>
          <p:spPr>
            <a:xfrm>
              <a:off x="8512261" y="3154929"/>
              <a:ext cx="1135434" cy="484641"/>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rgbClr val="FF0000"/>
                  </a:solidFill>
                  <a:latin typeface="Trebuchet MS" panose="020B0603020202020204" pitchFamily="34" charset="0"/>
                  <a:ea typeface="+mn-lt"/>
                  <a:cs typeface="+mn-lt"/>
                </a:rPr>
                <a:t>Basically the same</a:t>
              </a:r>
            </a:p>
          </p:txBody>
        </p:sp>
      </p:grpSp>
    </p:spTree>
    <p:extLst>
      <p:ext uri="{BB962C8B-B14F-4D97-AF65-F5344CB8AC3E}">
        <p14:creationId xmlns:p14="http://schemas.microsoft.com/office/powerpoint/2010/main" val="410366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B97F1-8D98-25E4-141B-C3A576C49513}"/>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9CFC30C5-7FD2-11EC-C97D-3EF092CBBFB5}"/>
              </a:ext>
            </a:extLst>
          </p:cNvPr>
          <p:cNvSpPr>
            <a:spLocks noGrp="1"/>
          </p:cNvSpPr>
          <p:nvPr>
            <p:ph type="sldNum" sz="quarter" idx="12"/>
          </p:nvPr>
        </p:nvSpPr>
        <p:spPr/>
        <p:txBody>
          <a:bodyPr/>
          <a:lstStyle/>
          <a:p>
            <a:fld id="{49AE70B2-8BF9-45C0-BB95-33D1B9D3A854}" type="slidenum">
              <a:rPr lang="zh-CN" altLang="en-US" smtClean="0"/>
              <a:t>35</a:t>
            </a:fld>
            <a:endParaRPr lang="zh-CN" altLang="en-US" dirty="0"/>
          </a:p>
        </p:txBody>
      </p:sp>
      <p:sp>
        <p:nvSpPr>
          <p:cNvPr id="5" name="标题 4">
            <a:extLst>
              <a:ext uri="{FF2B5EF4-FFF2-40B4-BE49-F238E27FC236}">
                <a16:creationId xmlns:a16="http://schemas.microsoft.com/office/drawing/2014/main" id="{8BCC5FA1-2FB1-05B4-5F90-F2DA3E057C32}"/>
              </a:ext>
            </a:extLst>
          </p:cNvPr>
          <p:cNvSpPr>
            <a:spLocks noGrp="1"/>
          </p:cNvSpPr>
          <p:nvPr>
            <p:ph type="title"/>
          </p:nvPr>
        </p:nvSpPr>
        <p:spPr/>
        <p:txBody>
          <a:bodyPr>
            <a:normAutofit/>
          </a:bodyPr>
          <a:lstStyle/>
          <a:p>
            <a:r>
              <a:rPr lang="en-US" altLang="zh-CN" dirty="0">
                <a:solidFill>
                  <a:srgbClr val="000000"/>
                </a:solidFill>
                <a:cs typeface="Arial" panose="020B0604020202020204"/>
              </a:rPr>
              <a:t>Simulation Evaluation</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sp>
        <p:nvSpPr>
          <p:cNvPr id="9" name="矩形 8">
            <a:extLst>
              <a:ext uri="{FF2B5EF4-FFF2-40B4-BE49-F238E27FC236}">
                <a16:creationId xmlns:a16="http://schemas.microsoft.com/office/drawing/2014/main" id="{2D783DC1-509E-9007-0011-D8A5B7BD0E2C}"/>
              </a:ext>
            </a:extLst>
          </p:cNvPr>
          <p:cNvSpPr/>
          <p:nvPr/>
        </p:nvSpPr>
        <p:spPr>
          <a:xfrm>
            <a:off x="608012" y="1529605"/>
            <a:ext cx="10884523" cy="461665"/>
          </a:xfrm>
          <a:prstGeom prst="rect">
            <a:avLst/>
          </a:prstGeom>
        </p:spPr>
        <p:txBody>
          <a:bodyPr wrap="square" lIns="91440" tIns="45720" rIns="91440" bIns="45720" anchor="t">
            <a:spAutoFit/>
          </a:bodyPr>
          <a:lstStyle/>
          <a:p>
            <a:r>
              <a:rPr lang="en-US" altLang="zh-CN" sz="2400" dirty="0">
                <a:latin typeface="Trebuchet MS" panose="020B0603020202020204" pitchFamily="34" charset="0"/>
                <a:ea typeface="+mn-lt"/>
                <a:cs typeface="+mn-lt"/>
              </a:rPr>
              <a:t>FCT in </a:t>
            </a:r>
            <a:r>
              <a:rPr lang="en-US" altLang="zh-CN" sz="2400" dirty="0" err="1">
                <a:latin typeface="Trebuchet MS" panose="020B0603020202020204" pitchFamily="34" charset="0"/>
                <a:ea typeface="+mn-lt"/>
                <a:cs typeface="+mn-lt"/>
              </a:rPr>
              <a:t>incast</a:t>
            </a:r>
            <a:r>
              <a:rPr lang="en-US" altLang="zh-CN" sz="2400" dirty="0">
                <a:latin typeface="Trebuchet MS" panose="020B0603020202020204" pitchFamily="34" charset="0"/>
                <a:ea typeface="+mn-lt"/>
                <a:cs typeface="+mn-lt"/>
              </a:rPr>
              <a:t>-mix scenario, with or without CC</a:t>
            </a:r>
          </a:p>
        </p:txBody>
      </p:sp>
      <p:pic>
        <p:nvPicPr>
          <p:cNvPr id="7" name="图片 6">
            <a:extLst>
              <a:ext uri="{FF2B5EF4-FFF2-40B4-BE49-F238E27FC236}">
                <a16:creationId xmlns:a16="http://schemas.microsoft.com/office/drawing/2014/main" id="{261771F2-2F6B-DC40-D166-963876DFDFD7}"/>
              </a:ext>
            </a:extLst>
          </p:cNvPr>
          <p:cNvPicPr>
            <a:picLocks noChangeAspect="1"/>
          </p:cNvPicPr>
          <p:nvPr/>
        </p:nvPicPr>
        <p:blipFill>
          <a:blip r:embed="rId3">
            <a:extLst>
              <a:ext uri="{28A0092B-C50C-407E-A947-70E740481C1C}">
                <a14:useLocalDpi xmlns:a14="http://schemas.microsoft.com/office/drawing/2010/main" val="0"/>
              </a:ext>
            </a:extLst>
          </a:blip>
          <a:srcRect r="33839"/>
          <a:stretch/>
        </p:blipFill>
        <p:spPr>
          <a:xfrm>
            <a:off x="1731239" y="2070889"/>
            <a:ext cx="8955425" cy="2883995"/>
          </a:xfrm>
          <a:prstGeom prst="rect">
            <a:avLst/>
          </a:prstGeom>
        </p:spPr>
      </p:pic>
      <p:sp>
        <p:nvSpPr>
          <p:cNvPr id="8" name="矩形 7">
            <a:extLst>
              <a:ext uri="{FF2B5EF4-FFF2-40B4-BE49-F238E27FC236}">
                <a16:creationId xmlns:a16="http://schemas.microsoft.com/office/drawing/2014/main" id="{483414E9-E566-E481-AB12-38D24ABD12EA}"/>
              </a:ext>
            </a:extLst>
          </p:cNvPr>
          <p:cNvSpPr/>
          <p:nvPr/>
        </p:nvSpPr>
        <p:spPr>
          <a:xfrm>
            <a:off x="523336" y="5034504"/>
            <a:ext cx="11037882" cy="1200329"/>
          </a:xfrm>
          <a:prstGeom prst="rect">
            <a:avLst/>
          </a:prstGeom>
        </p:spPr>
        <p:txBody>
          <a:bodyPr wrap="square" lIns="91440" tIns="45720" rIns="91440" bIns="45720" anchor="t">
            <a:spAutoFit/>
          </a:bodyPr>
          <a:lstStyle/>
          <a:p>
            <a:r>
              <a:rPr lang="en-US" altLang="zh-CN" sz="2400" dirty="0">
                <a:latin typeface="Trebuchet MS" panose="020B0603020202020204" pitchFamily="34" charset="0"/>
                <a:ea typeface="+mn-lt"/>
                <a:cs typeface="+mn-lt"/>
              </a:rPr>
              <a:t>Pyrrha significantly benefits uncongested flows compare with pure CC solution.</a:t>
            </a:r>
          </a:p>
          <a:p>
            <a:r>
              <a:rPr lang="en-US" altLang="zh-CN" sz="2400" dirty="0">
                <a:latin typeface="Trebuchet MS" panose="020B0603020202020204" pitchFamily="34" charset="0"/>
                <a:ea typeface="+mn-lt"/>
                <a:cs typeface="+mn-lt"/>
              </a:rPr>
              <a:t>Pyrrha can cooperate with existing CC to achieve better performance for small flows.</a:t>
            </a:r>
          </a:p>
        </p:txBody>
      </p:sp>
      <p:grpSp>
        <p:nvGrpSpPr>
          <p:cNvPr id="14" name="组合 13">
            <a:extLst>
              <a:ext uri="{FF2B5EF4-FFF2-40B4-BE49-F238E27FC236}">
                <a16:creationId xmlns:a16="http://schemas.microsoft.com/office/drawing/2014/main" id="{F9A1149A-FAF6-EF62-77FE-8F0DA4784185}"/>
              </a:ext>
            </a:extLst>
          </p:cNvPr>
          <p:cNvGrpSpPr/>
          <p:nvPr/>
        </p:nvGrpSpPr>
        <p:grpSpPr>
          <a:xfrm>
            <a:off x="2812267" y="2560132"/>
            <a:ext cx="1899423" cy="1452245"/>
            <a:chOff x="2812267" y="2560132"/>
            <a:chExt cx="1899423" cy="1452245"/>
          </a:xfrm>
        </p:grpSpPr>
        <p:sp>
          <p:nvSpPr>
            <p:cNvPr id="6" name="矩形 5">
              <a:extLst>
                <a:ext uri="{FF2B5EF4-FFF2-40B4-BE49-F238E27FC236}">
                  <a16:creationId xmlns:a16="http://schemas.microsoft.com/office/drawing/2014/main" id="{1B0555E3-49E1-7336-C705-92BB3FCCA2C6}"/>
                </a:ext>
              </a:extLst>
            </p:cNvPr>
            <p:cNvSpPr/>
            <p:nvPr/>
          </p:nvSpPr>
          <p:spPr>
            <a:xfrm>
              <a:off x="2888307" y="3221119"/>
              <a:ext cx="781050" cy="200025"/>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rgbClr val="FF0000"/>
                  </a:solidFill>
                  <a:latin typeface="Trebuchet MS" panose="020B0603020202020204" pitchFamily="34" charset="0"/>
                  <a:ea typeface="+mn-lt"/>
                  <a:cs typeface="+mn-lt"/>
                </a:rPr>
                <a:t>~150x</a:t>
              </a:r>
            </a:p>
          </p:txBody>
        </p:sp>
        <p:sp>
          <p:nvSpPr>
            <p:cNvPr id="11" name="箭头: 右 10">
              <a:extLst>
                <a:ext uri="{FF2B5EF4-FFF2-40B4-BE49-F238E27FC236}">
                  <a16:creationId xmlns:a16="http://schemas.microsoft.com/office/drawing/2014/main" id="{A43322CD-7ED3-AA5E-D65A-B8898313B4E6}"/>
                </a:ext>
              </a:extLst>
            </p:cNvPr>
            <p:cNvSpPr/>
            <p:nvPr/>
          </p:nvSpPr>
          <p:spPr>
            <a:xfrm rot="5941378">
              <a:off x="2162185" y="3210214"/>
              <a:ext cx="1452245" cy="152082"/>
            </a:xfrm>
            <a:prstGeom prst="rightArrow">
              <a:avLst/>
            </a:prstGeom>
            <a:solidFill>
              <a:srgbClr val="FF0000"/>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2" name="矩形 11">
              <a:extLst>
                <a:ext uri="{FF2B5EF4-FFF2-40B4-BE49-F238E27FC236}">
                  <a16:creationId xmlns:a16="http://schemas.microsoft.com/office/drawing/2014/main" id="{69BCEC59-4C95-13F5-8FC3-0984941AFC09}"/>
                </a:ext>
              </a:extLst>
            </p:cNvPr>
            <p:cNvSpPr/>
            <p:nvPr/>
          </p:nvSpPr>
          <p:spPr>
            <a:xfrm>
              <a:off x="4051726" y="3576263"/>
              <a:ext cx="659964" cy="200025"/>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rgbClr val="FF0000"/>
                  </a:solidFill>
                  <a:latin typeface="Trebuchet MS" panose="020B0603020202020204" pitchFamily="34" charset="0"/>
                  <a:ea typeface="+mn-lt"/>
                  <a:cs typeface="+mn-lt"/>
                </a:rPr>
                <a:t>~20x</a:t>
              </a:r>
            </a:p>
          </p:txBody>
        </p:sp>
        <p:sp>
          <p:nvSpPr>
            <p:cNvPr id="13" name="箭头: 右 12">
              <a:extLst>
                <a:ext uri="{FF2B5EF4-FFF2-40B4-BE49-F238E27FC236}">
                  <a16:creationId xmlns:a16="http://schemas.microsoft.com/office/drawing/2014/main" id="{E4B5E527-FC82-71E4-E524-A72314D4F87C}"/>
                </a:ext>
              </a:extLst>
            </p:cNvPr>
            <p:cNvSpPr/>
            <p:nvPr/>
          </p:nvSpPr>
          <p:spPr>
            <a:xfrm rot="6477435">
              <a:off x="3578954" y="3500221"/>
              <a:ext cx="869197" cy="152082"/>
            </a:xfrm>
            <a:prstGeom prst="rightArrow">
              <a:avLst/>
            </a:prstGeom>
            <a:solidFill>
              <a:srgbClr val="FF0000"/>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grpSp>
      <p:grpSp>
        <p:nvGrpSpPr>
          <p:cNvPr id="23" name="组合 22">
            <a:extLst>
              <a:ext uri="{FF2B5EF4-FFF2-40B4-BE49-F238E27FC236}">
                <a16:creationId xmlns:a16="http://schemas.microsoft.com/office/drawing/2014/main" id="{B23963A1-38D8-9221-27CA-7042B19A1D4C}"/>
              </a:ext>
            </a:extLst>
          </p:cNvPr>
          <p:cNvGrpSpPr/>
          <p:nvPr/>
        </p:nvGrpSpPr>
        <p:grpSpPr>
          <a:xfrm>
            <a:off x="7387938" y="3570012"/>
            <a:ext cx="1843918" cy="583559"/>
            <a:chOff x="7387938" y="3570012"/>
            <a:chExt cx="1843918" cy="583559"/>
          </a:xfrm>
        </p:grpSpPr>
        <p:sp>
          <p:nvSpPr>
            <p:cNvPr id="16" name="矩形 15">
              <a:extLst>
                <a:ext uri="{FF2B5EF4-FFF2-40B4-BE49-F238E27FC236}">
                  <a16:creationId xmlns:a16="http://schemas.microsoft.com/office/drawing/2014/main" id="{07BEBBFD-2178-CA4C-DF16-837E6E2C2897}"/>
                </a:ext>
              </a:extLst>
            </p:cNvPr>
            <p:cNvSpPr/>
            <p:nvPr/>
          </p:nvSpPr>
          <p:spPr>
            <a:xfrm>
              <a:off x="7463979" y="3834457"/>
              <a:ext cx="554508" cy="200025"/>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rgbClr val="FF0000"/>
                  </a:solidFill>
                  <a:latin typeface="Trebuchet MS" panose="020B0603020202020204" pitchFamily="34" charset="0"/>
                  <a:ea typeface="+mn-lt"/>
                  <a:cs typeface="+mn-lt"/>
                </a:rPr>
                <a:t>~2x</a:t>
              </a:r>
            </a:p>
          </p:txBody>
        </p:sp>
        <p:sp>
          <p:nvSpPr>
            <p:cNvPr id="17" name="箭头: 右 16">
              <a:extLst>
                <a:ext uri="{FF2B5EF4-FFF2-40B4-BE49-F238E27FC236}">
                  <a16:creationId xmlns:a16="http://schemas.microsoft.com/office/drawing/2014/main" id="{FCC2A543-662B-5F5B-B43E-DB43DA282D09}"/>
                </a:ext>
              </a:extLst>
            </p:cNvPr>
            <p:cNvSpPr/>
            <p:nvPr/>
          </p:nvSpPr>
          <p:spPr>
            <a:xfrm rot="4029575">
              <a:off x="7289675" y="3903226"/>
              <a:ext cx="348608" cy="152082"/>
            </a:xfrm>
            <a:prstGeom prst="rightArrow">
              <a:avLst/>
            </a:prstGeom>
            <a:solidFill>
              <a:srgbClr val="FF0000"/>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22" name="矩形 21">
              <a:extLst>
                <a:ext uri="{FF2B5EF4-FFF2-40B4-BE49-F238E27FC236}">
                  <a16:creationId xmlns:a16="http://schemas.microsoft.com/office/drawing/2014/main" id="{A1F06F2F-8FDC-031B-E29A-37B7E040062A}"/>
                </a:ext>
              </a:extLst>
            </p:cNvPr>
            <p:cNvSpPr/>
            <p:nvPr/>
          </p:nvSpPr>
          <p:spPr>
            <a:xfrm>
              <a:off x="8677348" y="3612776"/>
              <a:ext cx="554508" cy="200025"/>
            </a:xfrm>
            <a:prstGeom prst="rect">
              <a:avLst/>
            </a:prstGeom>
            <a:solidFill>
              <a:schemeClr val="bg1"/>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a:solidFill>
                    <a:srgbClr val="FF0000"/>
                  </a:solidFill>
                  <a:latin typeface="Trebuchet MS" panose="020B0603020202020204" pitchFamily="34" charset="0"/>
                  <a:ea typeface="+mn-lt"/>
                  <a:cs typeface="+mn-lt"/>
                </a:rPr>
                <a:t>~2x</a:t>
              </a:r>
            </a:p>
          </p:txBody>
        </p:sp>
        <p:sp>
          <p:nvSpPr>
            <p:cNvPr id="21" name="箭头: 右 20">
              <a:extLst>
                <a:ext uri="{FF2B5EF4-FFF2-40B4-BE49-F238E27FC236}">
                  <a16:creationId xmlns:a16="http://schemas.microsoft.com/office/drawing/2014/main" id="{E6AC1872-30C5-8409-E04E-2C4BB50A18DB}"/>
                </a:ext>
              </a:extLst>
            </p:cNvPr>
            <p:cNvSpPr/>
            <p:nvPr/>
          </p:nvSpPr>
          <p:spPr>
            <a:xfrm rot="4029575">
              <a:off x="8513707" y="3668275"/>
              <a:ext cx="348608" cy="152082"/>
            </a:xfrm>
            <a:prstGeom prst="rightArrow">
              <a:avLst/>
            </a:prstGeom>
            <a:solidFill>
              <a:srgbClr val="FF0000"/>
            </a:solidFill>
            <a:ln w="38100">
              <a:no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grpSp>
    </p:spTree>
    <p:extLst>
      <p:ext uri="{BB962C8B-B14F-4D97-AF65-F5344CB8AC3E}">
        <p14:creationId xmlns:p14="http://schemas.microsoft.com/office/powerpoint/2010/main" val="1670524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8">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8950F3-9D01-E2F9-F0E6-9E13F6503C65}"/>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3A0259DD-434D-799F-0C4B-C05199241608}"/>
              </a:ext>
            </a:extLst>
          </p:cNvPr>
          <p:cNvSpPr>
            <a:spLocks noGrp="1"/>
          </p:cNvSpPr>
          <p:nvPr>
            <p:ph type="sldNum" sz="quarter" idx="12"/>
          </p:nvPr>
        </p:nvSpPr>
        <p:spPr/>
        <p:txBody>
          <a:bodyPr/>
          <a:lstStyle/>
          <a:p>
            <a:fld id="{49AE70B2-8BF9-45C0-BB95-33D1B9D3A854}" type="slidenum">
              <a:rPr lang="zh-CN" altLang="en-US" smtClean="0"/>
              <a:t>36</a:t>
            </a:fld>
            <a:endParaRPr lang="zh-CN" altLang="en-US" dirty="0"/>
          </a:p>
        </p:txBody>
      </p:sp>
      <p:sp>
        <p:nvSpPr>
          <p:cNvPr id="5" name="标题 4">
            <a:extLst>
              <a:ext uri="{FF2B5EF4-FFF2-40B4-BE49-F238E27FC236}">
                <a16:creationId xmlns:a16="http://schemas.microsoft.com/office/drawing/2014/main" id="{E325DB0B-450E-1061-6CA4-C6E6F410F66A}"/>
              </a:ext>
            </a:extLst>
          </p:cNvPr>
          <p:cNvSpPr>
            <a:spLocks noGrp="1"/>
          </p:cNvSpPr>
          <p:nvPr>
            <p:ph type="title"/>
          </p:nvPr>
        </p:nvSpPr>
        <p:spPr/>
        <p:txBody>
          <a:bodyPr>
            <a:normAutofit/>
          </a:bodyPr>
          <a:lstStyle/>
          <a:p>
            <a:r>
              <a:rPr lang="en-US" altLang="zh-CN" dirty="0">
                <a:solidFill>
                  <a:srgbClr val="000000"/>
                </a:solidFill>
                <a:cs typeface="Arial" panose="020B0604020202020204"/>
              </a:rPr>
              <a:t>Simulation Evaluation</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sp>
        <p:nvSpPr>
          <p:cNvPr id="9" name="矩形 8">
            <a:extLst>
              <a:ext uri="{FF2B5EF4-FFF2-40B4-BE49-F238E27FC236}">
                <a16:creationId xmlns:a16="http://schemas.microsoft.com/office/drawing/2014/main" id="{E9B7413C-E9FB-37EF-0393-E0B5CA03F36D}"/>
              </a:ext>
            </a:extLst>
          </p:cNvPr>
          <p:cNvSpPr/>
          <p:nvPr/>
        </p:nvSpPr>
        <p:spPr>
          <a:xfrm>
            <a:off x="608012" y="1529605"/>
            <a:ext cx="10884523" cy="461665"/>
          </a:xfrm>
          <a:prstGeom prst="rect">
            <a:avLst/>
          </a:prstGeom>
        </p:spPr>
        <p:txBody>
          <a:bodyPr wrap="square" lIns="91440" tIns="45720" rIns="91440" bIns="45720" anchor="t">
            <a:spAutoFit/>
          </a:bodyPr>
          <a:lstStyle/>
          <a:p>
            <a:r>
              <a:rPr lang="en-US" altLang="zh-CN" sz="2400" dirty="0">
                <a:latin typeface="Trebuchet MS" panose="020B0603020202020204" pitchFamily="34" charset="0"/>
                <a:ea typeface="+mn-lt"/>
                <a:cs typeface="+mn-lt"/>
              </a:rPr>
              <a:t>Pyrrha’s</a:t>
            </a:r>
            <a:r>
              <a:rPr lang="zh-CN" altLang="en-US" sz="2400" dirty="0">
                <a:latin typeface="Trebuchet MS" panose="020B0603020202020204" pitchFamily="34" charset="0"/>
                <a:ea typeface="+mn-lt"/>
                <a:cs typeface="+mn-lt"/>
              </a:rPr>
              <a:t> </a:t>
            </a:r>
            <a:r>
              <a:rPr lang="en-US" altLang="zh-CN" sz="2400" dirty="0">
                <a:latin typeface="Trebuchet MS" panose="020B0603020202020204" pitchFamily="34" charset="0"/>
                <a:ea typeface="+mn-lt"/>
                <a:cs typeface="+mn-lt"/>
              </a:rPr>
              <a:t>queue</a:t>
            </a:r>
            <a:r>
              <a:rPr lang="zh-CN" altLang="en-US" sz="2400" dirty="0">
                <a:latin typeface="Trebuchet MS" panose="020B0603020202020204" pitchFamily="34" charset="0"/>
                <a:ea typeface="+mn-lt"/>
                <a:cs typeface="+mn-lt"/>
              </a:rPr>
              <a:t> </a:t>
            </a:r>
            <a:r>
              <a:rPr lang="en-US" altLang="zh-CN" sz="2400" dirty="0">
                <a:latin typeface="Trebuchet MS" panose="020B0603020202020204" pitchFamily="34" charset="0"/>
                <a:ea typeface="+mn-lt"/>
                <a:cs typeface="+mn-lt"/>
              </a:rPr>
              <a:t>usage</a:t>
            </a:r>
            <a:r>
              <a:rPr lang="zh-CN" altLang="en-US" sz="2400" dirty="0">
                <a:latin typeface="Trebuchet MS" panose="020B0603020202020204" pitchFamily="34" charset="0"/>
                <a:ea typeface="+mn-lt"/>
                <a:cs typeface="+mn-lt"/>
              </a:rPr>
              <a:t> </a:t>
            </a:r>
            <a:r>
              <a:rPr lang="en-US" altLang="zh-CN" sz="2400" dirty="0">
                <a:latin typeface="Trebuchet MS" panose="020B0603020202020204" pitchFamily="34" charset="0"/>
                <a:ea typeface="+mn-lt"/>
                <a:cs typeface="+mn-lt"/>
              </a:rPr>
              <a:t>is</a:t>
            </a:r>
            <a:r>
              <a:rPr lang="zh-CN" altLang="en-US" sz="2400" dirty="0">
                <a:latin typeface="Trebuchet MS" panose="020B0603020202020204" pitchFamily="34" charset="0"/>
                <a:ea typeface="+mn-lt"/>
                <a:cs typeface="+mn-lt"/>
              </a:rPr>
              <a:t> </a:t>
            </a:r>
            <a:r>
              <a:rPr lang="en-US" altLang="zh-CN" sz="2400" dirty="0">
                <a:latin typeface="Trebuchet MS" panose="020B0603020202020204" pitchFamily="34" charset="0"/>
                <a:ea typeface="+mn-lt"/>
                <a:cs typeface="+mn-lt"/>
              </a:rPr>
              <a:t>moderate</a:t>
            </a:r>
          </a:p>
        </p:txBody>
      </p:sp>
      <p:sp>
        <p:nvSpPr>
          <p:cNvPr id="10" name="文本框 9">
            <a:extLst>
              <a:ext uri="{FF2B5EF4-FFF2-40B4-BE49-F238E27FC236}">
                <a16:creationId xmlns:a16="http://schemas.microsoft.com/office/drawing/2014/main" id="{A345BFC2-E9EE-A74F-CD2F-F8ACF4ACF854}"/>
              </a:ext>
            </a:extLst>
          </p:cNvPr>
          <p:cNvSpPr txBox="1"/>
          <p:nvPr/>
        </p:nvSpPr>
        <p:spPr>
          <a:xfrm>
            <a:off x="904225" y="1991270"/>
            <a:ext cx="10306834" cy="1015663"/>
          </a:xfrm>
          <a:prstGeom prst="rect">
            <a:avLst/>
          </a:prstGeom>
          <a:noFill/>
        </p:spPr>
        <p:txBody>
          <a:bodyPr wrap="square">
            <a:spAutoFit/>
          </a:bodyPr>
          <a:lstStyle/>
          <a:p>
            <a:r>
              <a:rPr lang="en-US" altLang="zh-CN" sz="2000" dirty="0">
                <a:latin typeface="Trebuchet MS" panose="020B0603020202020204" pitchFamily="34" charset="0"/>
                <a:ea typeface="+mn-lt"/>
                <a:cs typeface="+mn-lt"/>
              </a:rPr>
              <a:t>Topology: standard</a:t>
            </a:r>
            <a:r>
              <a:rPr lang="zh-CN" altLang="en-US" sz="2000" dirty="0">
                <a:latin typeface="Trebuchet MS" panose="020B0603020202020204" pitchFamily="34" charset="0"/>
                <a:ea typeface="+mn-lt"/>
                <a:cs typeface="+mn-lt"/>
              </a:rPr>
              <a:t> </a:t>
            </a:r>
            <a:r>
              <a:rPr lang="en-US" altLang="zh-CN" sz="2000" dirty="0">
                <a:latin typeface="Trebuchet MS" panose="020B0603020202020204" pitchFamily="34" charset="0"/>
                <a:ea typeface="+mn-lt"/>
                <a:cs typeface="+mn-lt"/>
              </a:rPr>
              <a:t>fat-tree</a:t>
            </a:r>
            <a:r>
              <a:rPr lang="zh-CN" altLang="en-US" sz="2000" dirty="0">
                <a:latin typeface="Trebuchet MS" panose="020B0603020202020204" pitchFamily="34" charset="0"/>
                <a:ea typeface="+mn-lt"/>
                <a:cs typeface="+mn-lt"/>
              </a:rPr>
              <a:t> </a:t>
            </a:r>
            <a:r>
              <a:rPr lang="en-US" altLang="zh-CN" sz="2000" dirty="0">
                <a:latin typeface="Trebuchet MS" panose="020B0603020202020204" pitchFamily="34" charset="0"/>
                <a:ea typeface="+mn-lt"/>
                <a:cs typeface="+mn-lt"/>
              </a:rPr>
              <a:t>with</a:t>
            </a:r>
            <a:r>
              <a:rPr lang="zh-CN" altLang="en-US" sz="2000" dirty="0">
                <a:latin typeface="Trebuchet MS" panose="020B0603020202020204" pitchFamily="34" charset="0"/>
                <a:ea typeface="+mn-lt"/>
                <a:cs typeface="+mn-lt"/>
              </a:rPr>
              <a:t> </a:t>
            </a:r>
            <a:r>
              <a:rPr lang="en-US" altLang="zh-CN" sz="2000" dirty="0">
                <a:latin typeface="Trebuchet MS" panose="020B0603020202020204" pitchFamily="34" charset="0"/>
                <a:ea typeface="+mn-lt"/>
                <a:cs typeface="+mn-lt"/>
              </a:rPr>
              <a:t>k=16</a:t>
            </a:r>
            <a:r>
              <a:rPr lang="zh-CN" altLang="en-US" sz="2000" dirty="0">
                <a:latin typeface="Trebuchet MS" panose="020B0603020202020204" pitchFamily="34" charset="0"/>
                <a:ea typeface="+mn-lt"/>
                <a:cs typeface="+mn-lt"/>
              </a:rPr>
              <a:t> </a:t>
            </a:r>
            <a:r>
              <a:rPr lang="en-US" altLang="zh-CN" sz="2000" dirty="0">
                <a:latin typeface="Trebuchet MS" panose="020B0603020202020204" pitchFamily="34" charset="0"/>
                <a:ea typeface="+mn-lt"/>
                <a:cs typeface="+mn-lt"/>
              </a:rPr>
              <a:t>(1024</a:t>
            </a:r>
            <a:r>
              <a:rPr lang="zh-CN" altLang="en-US" sz="2000" dirty="0">
                <a:latin typeface="Trebuchet MS" panose="020B0603020202020204" pitchFamily="34" charset="0"/>
                <a:ea typeface="+mn-lt"/>
                <a:cs typeface="+mn-lt"/>
              </a:rPr>
              <a:t> </a:t>
            </a:r>
            <a:r>
              <a:rPr lang="en-US" altLang="zh-CN" sz="2000" dirty="0">
                <a:latin typeface="Trebuchet MS" panose="020B0603020202020204" pitchFamily="34" charset="0"/>
                <a:ea typeface="+mn-lt"/>
                <a:cs typeface="+mn-lt"/>
              </a:rPr>
              <a:t>hosts). </a:t>
            </a:r>
          </a:p>
          <a:p>
            <a:r>
              <a:rPr lang="en-US" altLang="zh-CN" sz="2000" dirty="0">
                <a:latin typeface="Trebuchet MS" panose="020B0603020202020204" pitchFamily="34" charset="0"/>
                <a:ea typeface="+mn-lt"/>
                <a:cs typeface="+mn-lt"/>
              </a:rPr>
              <a:t>Most</a:t>
            </a:r>
            <a:r>
              <a:rPr lang="zh-CN" altLang="en-US" sz="2000" dirty="0">
                <a:latin typeface="Trebuchet MS" panose="020B0603020202020204" pitchFamily="34" charset="0"/>
                <a:ea typeface="+mn-lt"/>
                <a:cs typeface="+mn-lt"/>
              </a:rPr>
              <a:t> </a:t>
            </a:r>
            <a:r>
              <a:rPr lang="en-US" altLang="zh-CN" sz="2000" dirty="0">
                <a:latin typeface="Trebuchet MS" panose="020B0603020202020204" pitchFamily="34" charset="0"/>
                <a:ea typeface="+mn-lt"/>
                <a:cs typeface="+mn-lt"/>
              </a:rPr>
              <a:t>stressful</a:t>
            </a:r>
            <a:r>
              <a:rPr lang="zh-CN" altLang="en-US" sz="2000" dirty="0">
                <a:latin typeface="Trebuchet MS" panose="020B0603020202020204" pitchFamily="34" charset="0"/>
                <a:ea typeface="+mn-lt"/>
                <a:cs typeface="+mn-lt"/>
              </a:rPr>
              <a:t> </a:t>
            </a:r>
            <a:r>
              <a:rPr lang="en-US" altLang="zh-CN" sz="2000" dirty="0">
                <a:latin typeface="Trebuchet MS" panose="020B0603020202020204" pitchFamily="34" charset="0"/>
                <a:ea typeface="+mn-lt"/>
                <a:cs typeface="+mn-lt"/>
              </a:rPr>
              <a:t>workload:</a:t>
            </a:r>
            <a:r>
              <a:rPr lang="zh-CN" altLang="en-US" sz="2000" dirty="0">
                <a:latin typeface="Trebuchet MS" panose="020B0603020202020204" pitchFamily="34" charset="0"/>
                <a:ea typeface="+mn-lt"/>
                <a:cs typeface="+mn-lt"/>
              </a:rPr>
              <a:t> </a:t>
            </a:r>
            <a:r>
              <a:rPr lang="en" altLang="zh-CN" sz="2000" dirty="0">
                <a:latin typeface="Trebuchet MS" panose="020B0603020202020204" pitchFamily="34" charset="0"/>
                <a:ea typeface="+mn-lt"/>
                <a:cs typeface="+mn-lt"/>
              </a:rPr>
              <a:t>(m − 1) out of m </a:t>
            </a:r>
            <a:r>
              <a:rPr lang="en" altLang="zh-CN" sz="2000" dirty="0" err="1">
                <a:latin typeface="Trebuchet MS" panose="020B0603020202020204" pitchFamily="34" charset="0"/>
                <a:ea typeface="+mn-lt"/>
                <a:cs typeface="+mn-lt"/>
              </a:rPr>
              <a:t>ToRs</a:t>
            </a:r>
            <a:r>
              <a:rPr lang="en" altLang="zh-CN" sz="2000" dirty="0">
                <a:latin typeface="Trebuchet MS" panose="020B0603020202020204" pitchFamily="34" charset="0"/>
                <a:ea typeface="+mn-lt"/>
                <a:cs typeface="+mn-lt"/>
              </a:rPr>
              <a:t> send traffic simultaneously to the left 1/m of the </a:t>
            </a:r>
            <a:r>
              <a:rPr lang="en" altLang="zh-CN" sz="2000" dirty="0" err="1">
                <a:latin typeface="Trebuchet MS" panose="020B0603020202020204" pitchFamily="34" charset="0"/>
                <a:ea typeface="+mn-lt"/>
                <a:cs typeface="+mn-lt"/>
              </a:rPr>
              <a:t>ToRs</a:t>
            </a:r>
            <a:r>
              <a:rPr lang="en-US" altLang="zh-CN" sz="2000" dirty="0">
                <a:latin typeface="Trebuchet MS" panose="020B0603020202020204" pitchFamily="34" charset="0"/>
                <a:ea typeface="+mn-lt"/>
                <a:cs typeface="+mn-lt"/>
              </a:rPr>
              <a:t>.</a:t>
            </a:r>
          </a:p>
        </p:txBody>
      </p:sp>
      <p:pic>
        <p:nvPicPr>
          <p:cNvPr id="2" name="图片 1">
            <a:extLst>
              <a:ext uri="{FF2B5EF4-FFF2-40B4-BE49-F238E27FC236}">
                <a16:creationId xmlns:a16="http://schemas.microsoft.com/office/drawing/2014/main" id="{F095F085-D392-CF84-95CD-33AC7E97A4EF}"/>
              </a:ext>
            </a:extLst>
          </p:cNvPr>
          <p:cNvPicPr>
            <a:picLocks noChangeAspect="1"/>
          </p:cNvPicPr>
          <p:nvPr/>
        </p:nvPicPr>
        <p:blipFill>
          <a:blip r:embed="rId3"/>
          <a:stretch>
            <a:fillRect/>
          </a:stretch>
        </p:blipFill>
        <p:spPr>
          <a:xfrm>
            <a:off x="3121959" y="3006933"/>
            <a:ext cx="5948082" cy="2762465"/>
          </a:xfrm>
          <a:prstGeom prst="rect">
            <a:avLst/>
          </a:prstGeom>
        </p:spPr>
      </p:pic>
    </p:spTree>
    <p:extLst>
      <p:ext uri="{BB962C8B-B14F-4D97-AF65-F5344CB8AC3E}">
        <p14:creationId xmlns:p14="http://schemas.microsoft.com/office/powerpoint/2010/main" val="137943193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8EDF29-55E4-7A24-0794-82C32381A322}"/>
            </a:ext>
          </a:extLst>
        </p:cNvPr>
        <p:cNvGrpSpPr/>
        <p:nvPr/>
      </p:nvGrpSpPr>
      <p:grpSpPr>
        <a:xfrm>
          <a:off x="0" y="0"/>
          <a:ext cx="0" cy="0"/>
          <a:chOff x="0" y="0"/>
          <a:chExt cx="0" cy="0"/>
        </a:xfrm>
      </p:grpSpPr>
      <p:sp>
        <p:nvSpPr>
          <p:cNvPr id="2" name="标题 1">
            <a:extLst>
              <a:ext uri="{FF2B5EF4-FFF2-40B4-BE49-F238E27FC236}">
                <a16:creationId xmlns:a16="http://schemas.microsoft.com/office/drawing/2014/main" id="{A070B4CB-569F-2655-E7DD-08BB1001A1CE}"/>
              </a:ext>
            </a:extLst>
          </p:cNvPr>
          <p:cNvSpPr>
            <a:spLocks noGrp="1"/>
          </p:cNvSpPr>
          <p:nvPr>
            <p:ph type="title"/>
          </p:nvPr>
        </p:nvSpPr>
        <p:spPr/>
        <p:txBody>
          <a:bodyPr/>
          <a:lstStyle/>
          <a:p>
            <a:r>
              <a:rPr lang="en-US" altLang="zh-CN" dirty="0"/>
              <a:t>Conclusion</a:t>
            </a:r>
            <a:endParaRPr lang="zh-CN" altLang="en-US" dirty="0"/>
          </a:p>
        </p:txBody>
      </p:sp>
      <p:sp>
        <p:nvSpPr>
          <p:cNvPr id="3" name="灯片编号占位符 2">
            <a:extLst>
              <a:ext uri="{FF2B5EF4-FFF2-40B4-BE49-F238E27FC236}">
                <a16:creationId xmlns:a16="http://schemas.microsoft.com/office/drawing/2014/main" id="{104236F7-444B-FB3E-2196-0E685F31133F}"/>
              </a:ext>
            </a:extLst>
          </p:cNvPr>
          <p:cNvSpPr>
            <a:spLocks noGrp="1"/>
          </p:cNvSpPr>
          <p:nvPr>
            <p:ph type="sldNum" sz="quarter" idx="12"/>
          </p:nvPr>
        </p:nvSpPr>
        <p:spPr/>
        <p:txBody>
          <a:bodyPr/>
          <a:lstStyle/>
          <a:p>
            <a:fld id="{49AE70B2-8BF9-45C0-BB95-33D1B9D3A854}" type="slidenum">
              <a:rPr lang="zh-CN" altLang="en-US" smtClean="0"/>
              <a:t>37</a:t>
            </a:fld>
            <a:endParaRPr lang="zh-CN" altLang="en-US" dirty="0"/>
          </a:p>
        </p:txBody>
      </p:sp>
      <p:sp>
        <p:nvSpPr>
          <p:cNvPr id="4" name="矩形 3">
            <a:extLst>
              <a:ext uri="{FF2B5EF4-FFF2-40B4-BE49-F238E27FC236}">
                <a16:creationId xmlns:a16="http://schemas.microsoft.com/office/drawing/2014/main" id="{E4CEDE22-D0C1-6B7E-9FE8-F1925901286D}"/>
              </a:ext>
            </a:extLst>
          </p:cNvPr>
          <p:cNvSpPr/>
          <p:nvPr/>
        </p:nvSpPr>
        <p:spPr>
          <a:xfrm>
            <a:off x="806610" y="1569650"/>
            <a:ext cx="10457958" cy="1200329"/>
          </a:xfrm>
          <a:prstGeom prst="rect">
            <a:avLst/>
          </a:prstGeom>
        </p:spPr>
        <p:txBody>
          <a:bodyPr wrap="square" lIns="91440" tIns="45720" rIns="91440" bIns="45720" anchor="t">
            <a:spAutoFit/>
          </a:bodyPr>
          <a:lstStyle/>
          <a:p>
            <a:r>
              <a:rPr lang="en-US" altLang="zh-CN" sz="2400" dirty="0">
                <a:latin typeface="Trebuchet MS" panose="020B0603020202020204" pitchFamily="34" charset="0"/>
              </a:rPr>
              <a:t>Pyrrha is a congestion-root-based per-hop flow control,</a:t>
            </a:r>
            <a:r>
              <a:rPr lang="zh-CN" altLang="en-US" sz="2400" dirty="0">
                <a:latin typeface="Trebuchet MS" panose="020B0603020202020204" pitchFamily="34" charset="0"/>
              </a:rPr>
              <a:t> </a:t>
            </a:r>
            <a:r>
              <a:rPr lang="en-US" altLang="zh-CN" sz="2400" dirty="0">
                <a:latin typeface="Trebuchet MS" panose="020B0603020202020204" pitchFamily="34" charset="0"/>
              </a:rPr>
              <a:t>which can control the transmission of flows at a fine granularity without HOL blocking while requiring only a minimal number of queues.</a:t>
            </a:r>
          </a:p>
        </p:txBody>
      </p:sp>
      <p:sp>
        <p:nvSpPr>
          <p:cNvPr id="8" name="文本框 7">
            <a:extLst>
              <a:ext uri="{FF2B5EF4-FFF2-40B4-BE49-F238E27FC236}">
                <a16:creationId xmlns:a16="http://schemas.microsoft.com/office/drawing/2014/main" id="{B56ACDBB-5882-AEAB-EE46-52DBA15012C1}"/>
              </a:ext>
            </a:extLst>
          </p:cNvPr>
          <p:cNvSpPr txBox="1"/>
          <p:nvPr/>
        </p:nvSpPr>
        <p:spPr>
          <a:xfrm>
            <a:off x="907460" y="5461605"/>
            <a:ext cx="10357108" cy="400110"/>
          </a:xfrm>
          <a:prstGeom prst="rect">
            <a:avLst/>
          </a:prstGeom>
          <a:noFill/>
        </p:spPr>
        <p:txBody>
          <a:bodyPr wrap="square">
            <a:spAutoFit/>
          </a:bodyPr>
          <a:lstStyle/>
          <a:p>
            <a:pPr algn="r"/>
            <a:r>
              <a:rPr lang="en-US" altLang="zh-CN" sz="2000" dirty="0">
                <a:latin typeface="Trebuchet MS" panose="020B0603020202020204" pitchFamily="34" charset="0"/>
              </a:rPr>
              <a:t>Find our open-source code on: </a:t>
            </a:r>
            <a:r>
              <a:rPr lang="en-US" altLang="zh-CN" sz="2000" i="1" u="sng" dirty="0">
                <a:latin typeface="Trebuchet MS" panose="020B0603020202020204" pitchFamily="34" charset="0"/>
              </a:rPr>
              <a:t>https://github.com/NASA-NJU/Pyrrha</a:t>
            </a:r>
          </a:p>
        </p:txBody>
      </p:sp>
      <p:sp>
        <p:nvSpPr>
          <p:cNvPr id="5" name="标题 1">
            <a:extLst>
              <a:ext uri="{FF2B5EF4-FFF2-40B4-BE49-F238E27FC236}">
                <a16:creationId xmlns:a16="http://schemas.microsoft.com/office/drawing/2014/main" id="{73F94346-4F05-F07E-FED4-EF4C3B376B5F}"/>
              </a:ext>
            </a:extLst>
          </p:cNvPr>
          <p:cNvSpPr txBox="1">
            <a:spLocks/>
          </p:cNvSpPr>
          <p:nvPr/>
        </p:nvSpPr>
        <p:spPr>
          <a:xfrm>
            <a:off x="4885268" y="4040658"/>
            <a:ext cx="2692399" cy="1059858"/>
          </a:xfrm>
          <a:prstGeom prst="rect">
            <a:avLst/>
          </a:prstGeom>
        </p:spPr>
        <p:txBody>
          <a:bodyPr vert="horz" lIns="90170" tIns="46990" rIns="90170" bIns="46990" rtlCol="0" anchor="ctr" anchorCtr="0">
            <a:normAutofit/>
          </a:bodyPr>
          <a:lstStyle>
            <a:lvl1pPr algn="l" defTabSz="914400" rtl="0" eaLnBrk="1" fontAlgn="auto" latinLnBrk="0" hangingPunct="1">
              <a:lnSpc>
                <a:spcPct val="100000"/>
              </a:lnSpc>
              <a:spcBef>
                <a:spcPct val="0"/>
              </a:spcBef>
              <a:buNone/>
              <a:defRPr sz="3200" b="1" u="none" strike="noStrike" kern="1200" cap="none" spc="50" normalizeH="0" baseline="0">
                <a:solidFill>
                  <a:schemeClr val="tx1">
                    <a:lumMod val="85000"/>
                    <a:lumOff val="15000"/>
                  </a:schemeClr>
                </a:solidFill>
                <a:uFillTx/>
                <a:latin typeface="Century Gothic" panose="020B0502020202020204" pitchFamily="34" charset="0"/>
                <a:ea typeface="微软雅黑" panose="020B0503020204020204" pitchFamily="34" charset="-122"/>
                <a:cs typeface="Calibri" panose="020F0502020204030204" pitchFamily="34" charset="0"/>
              </a:defRPr>
            </a:lvl1pPr>
          </a:lstStyle>
          <a:p>
            <a:pPr>
              <a:lnSpc>
                <a:spcPct val="120000"/>
              </a:lnSpc>
            </a:pPr>
            <a:r>
              <a:rPr lang="en-US" altLang="zh-CN" sz="4800" i="1" spc="0" dirty="0">
                <a:solidFill>
                  <a:srgbClr val="7030A0"/>
                </a:solidFill>
              </a:rPr>
              <a:t>Thanks</a:t>
            </a:r>
            <a:r>
              <a:rPr lang="zh-CN" altLang="en-US" sz="4800" i="1" spc="0" dirty="0">
                <a:solidFill>
                  <a:srgbClr val="7030A0"/>
                </a:solidFill>
              </a:rPr>
              <a:t>！</a:t>
            </a:r>
            <a:endParaRPr lang="zh-CN" altLang="en-US" sz="4800" i="1" spc="0" dirty="0">
              <a:solidFill>
                <a:srgbClr val="7030A0"/>
              </a:solidFill>
              <a:cs typeface="+mj-ea"/>
            </a:endParaRPr>
          </a:p>
        </p:txBody>
      </p:sp>
      <p:sp>
        <p:nvSpPr>
          <p:cNvPr id="6" name="矩形 5">
            <a:extLst>
              <a:ext uri="{FF2B5EF4-FFF2-40B4-BE49-F238E27FC236}">
                <a16:creationId xmlns:a16="http://schemas.microsoft.com/office/drawing/2014/main" id="{F7869402-64C8-BA58-52A7-9B739E54E41F}"/>
              </a:ext>
            </a:extLst>
          </p:cNvPr>
          <p:cNvSpPr/>
          <p:nvPr/>
        </p:nvSpPr>
        <p:spPr>
          <a:xfrm>
            <a:off x="806610" y="3103183"/>
            <a:ext cx="10457958" cy="461665"/>
          </a:xfrm>
          <a:prstGeom prst="rect">
            <a:avLst/>
          </a:prstGeom>
        </p:spPr>
        <p:txBody>
          <a:bodyPr wrap="square" lIns="91440" tIns="45720" rIns="91440" bIns="45720" anchor="t">
            <a:spAutoFit/>
          </a:bodyPr>
          <a:lstStyle/>
          <a:p>
            <a:r>
              <a:rPr lang="en-US" altLang="zh-CN" sz="2400" dirty="0">
                <a:latin typeface="Trebuchet MS" panose="020B0603020202020204" pitchFamily="34" charset="0"/>
              </a:rPr>
              <a:t>It is time to embrace per-hop flow control to react to congestion promptly</a:t>
            </a:r>
            <a:r>
              <a:rPr lang="zh-CN" altLang="en-US" sz="2400" dirty="0">
                <a:latin typeface="Trebuchet MS" panose="020B0603020202020204" pitchFamily="34" charset="0"/>
              </a:rPr>
              <a:t>！</a:t>
            </a:r>
            <a:endParaRPr lang="en-US" altLang="zh-CN" sz="2400" dirty="0">
              <a:latin typeface="Trebuchet MS" panose="020B0603020202020204" pitchFamily="34" charset="0"/>
            </a:endParaRPr>
          </a:p>
        </p:txBody>
      </p:sp>
    </p:spTree>
    <p:extLst>
      <p:ext uri="{BB962C8B-B14F-4D97-AF65-F5344CB8AC3E}">
        <p14:creationId xmlns:p14="http://schemas.microsoft.com/office/powerpoint/2010/main" val="3411624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1998D2-FD78-9C91-396C-A60D4FA6B4EE}"/>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30A79FF1-BD39-8BCC-725F-D7F4CC03F6C9}"/>
              </a:ext>
            </a:extLst>
          </p:cNvPr>
          <p:cNvSpPr>
            <a:spLocks noGrp="1"/>
          </p:cNvSpPr>
          <p:nvPr>
            <p:ph type="sldNum" sz="quarter" idx="12"/>
          </p:nvPr>
        </p:nvSpPr>
        <p:spPr/>
        <p:txBody>
          <a:bodyPr/>
          <a:lstStyle/>
          <a:p>
            <a:fld id="{49AE70B2-8BF9-45C0-BB95-33D1B9D3A854}" type="slidenum">
              <a:rPr lang="zh-CN" altLang="en-US" smtClean="0"/>
              <a:t>4</a:t>
            </a:fld>
            <a:endParaRPr lang="zh-CN" altLang="en-US" dirty="0"/>
          </a:p>
        </p:txBody>
      </p:sp>
      <p:sp>
        <p:nvSpPr>
          <p:cNvPr id="5" name="标题 4">
            <a:extLst>
              <a:ext uri="{FF2B5EF4-FFF2-40B4-BE49-F238E27FC236}">
                <a16:creationId xmlns:a16="http://schemas.microsoft.com/office/drawing/2014/main" id="{646DC68D-1D70-EB36-7AF1-C0726A9D9AD7}"/>
              </a:ext>
            </a:extLst>
          </p:cNvPr>
          <p:cNvSpPr>
            <a:spLocks noGrp="1"/>
          </p:cNvSpPr>
          <p:nvPr>
            <p:ph type="title"/>
          </p:nvPr>
        </p:nvSpPr>
        <p:spPr/>
        <p:txBody>
          <a:bodyPr>
            <a:normAutofit/>
          </a:bodyPr>
          <a:lstStyle/>
          <a:p>
            <a:r>
              <a:rPr lang="en-US" altLang="zh-CN" dirty="0">
                <a:solidFill>
                  <a:srgbClr val="000000"/>
                </a:solidFill>
                <a:latin typeface="Century Gothic" panose="020B0502020202020204" pitchFamily="34" charset="0"/>
                <a:ea typeface="微软雅黑" panose="020B0503020204020204" pitchFamily="34" charset="-122"/>
                <a:cs typeface="Arial" panose="020B0604020202020204"/>
              </a:rPr>
              <a:t>CC is Falling for Transient Congestion</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sp>
        <p:nvSpPr>
          <p:cNvPr id="9" name="矩形 8">
            <a:extLst>
              <a:ext uri="{FF2B5EF4-FFF2-40B4-BE49-F238E27FC236}">
                <a16:creationId xmlns:a16="http://schemas.microsoft.com/office/drawing/2014/main" id="{965EAD31-295D-BB6E-499C-6510F16E032C}"/>
              </a:ext>
            </a:extLst>
          </p:cNvPr>
          <p:cNvSpPr/>
          <p:nvPr/>
        </p:nvSpPr>
        <p:spPr>
          <a:xfrm>
            <a:off x="608012" y="1529605"/>
            <a:ext cx="10884523" cy="830997"/>
          </a:xfrm>
          <a:prstGeom prst="rect">
            <a:avLst/>
          </a:prstGeom>
        </p:spPr>
        <p:txBody>
          <a:bodyPr wrap="square" lIns="91440" tIns="45720" rIns="91440" bIns="45720" anchor="t">
            <a:spAutoFit/>
          </a:bodyPr>
          <a:lstStyle/>
          <a:p>
            <a:r>
              <a:rPr lang="en-US" altLang="zh-CN" sz="2400" b="1" i="1" dirty="0">
                <a:solidFill>
                  <a:srgbClr val="7030A0"/>
                </a:solidFill>
                <a:latin typeface="Trebuchet MS" panose="020B0603020202020204" pitchFamily="34" charset="0"/>
                <a:ea typeface="+mn-lt"/>
                <a:cs typeface="+mn-lt"/>
              </a:rPr>
              <a:t>Trend3</a:t>
            </a:r>
            <a:r>
              <a:rPr lang="en-US" altLang="zh-CN" sz="2400" dirty="0">
                <a:latin typeface="Trebuchet MS" panose="020B0603020202020204" pitchFamily="34" charset="0"/>
                <a:ea typeface="+mn-lt"/>
                <a:cs typeface="+mn-lt"/>
              </a:rPr>
              <a:t>: The decreasing buffer-to-bandwidth ratio calls for </a:t>
            </a:r>
            <a:r>
              <a:rPr lang="en-US" altLang="zh-CN" sz="2400" b="1" dirty="0">
                <a:latin typeface="Trebuchet MS" panose="020B0603020202020204" pitchFamily="34" charset="0"/>
                <a:ea typeface="+mn-lt"/>
                <a:cs typeface="+mn-lt"/>
              </a:rPr>
              <a:t>faster</a:t>
            </a:r>
            <a:r>
              <a:rPr lang="en-US" altLang="zh-CN" sz="2400" dirty="0">
                <a:latin typeface="Trebuchet MS" panose="020B0603020202020204" pitchFamily="34" charset="0"/>
                <a:ea typeface="+mn-lt"/>
                <a:cs typeface="+mn-lt"/>
              </a:rPr>
              <a:t> congestion management for transient congestion.</a:t>
            </a:r>
          </a:p>
        </p:txBody>
      </p:sp>
      <p:sp>
        <p:nvSpPr>
          <p:cNvPr id="8" name="矩形 7">
            <a:extLst>
              <a:ext uri="{FF2B5EF4-FFF2-40B4-BE49-F238E27FC236}">
                <a16:creationId xmlns:a16="http://schemas.microsoft.com/office/drawing/2014/main" id="{42597CB5-3A16-EA25-CD48-E56D5BDDEBC0}"/>
              </a:ext>
            </a:extLst>
          </p:cNvPr>
          <p:cNvSpPr/>
          <p:nvPr/>
        </p:nvSpPr>
        <p:spPr>
          <a:xfrm>
            <a:off x="6912035" y="5942079"/>
            <a:ext cx="3078960" cy="307777"/>
          </a:xfrm>
          <a:prstGeom prst="rect">
            <a:avLst/>
          </a:prstGeom>
        </p:spPr>
        <p:txBody>
          <a:bodyPr wrap="square" lIns="91440" tIns="45720" rIns="91440" bIns="45720" anchor="t">
            <a:spAutoFit/>
          </a:bodyPr>
          <a:lstStyle/>
          <a:p>
            <a:r>
              <a:rPr lang="en-US" altLang="zh-CN" sz="1400" dirty="0">
                <a:solidFill>
                  <a:schemeClr val="bg1">
                    <a:lumMod val="50000"/>
                  </a:schemeClr>
                </a:solidFill>
                <a:latin typeface="Trebuchet MS" panose="020B0603020202020204" pitchFamily="34" charset="0"/>
                <a:ea typeface="+mn-lt"/>
                <a:cs typeface="+mn-lt"/>
              </a:rPr>
              <a:t>Figure source: </a:t>
            </a:r>
            <a:r>
              <a:rPr lang="en-US" altLang="zh-CN" sz="1400" dirty="0" err="1">
                <a:solidFill>
                  <a:schemeClr val="bg1">
                    <a:lumMod val="50000"/>
                  </a:schemeClr>
                </a:solidFill>
                <a:latin typeface="Trebuchet MS" panose="020B0603020202020204" pitchFamily="34" charset="0"/>
                <a:ea typeface="+mn-lt"/>
                <a:cs typeface="+mn-lt"/>
              </a:rPr>
              <a:t>PrioPlus@EuroSys</a:t>
            </a:r>
            <a:r>
              <a:rPr lang="en-US" altLang="zh-CN" sz="1400" dirty="0">
                <a:solidFill>
                  <a:schemeClr val="bg1">
                    <a:lumMod val="50000"/>
                  </a:schemeClr>
                </a:solidFill>
                <a:latin typeface="Trebuchet MS" panose="020B0603020202020204" pitchFamily="34" charset="0"/>
                <a:ea typeface="+mn-lt"/>
                <a:cs typeface="+mn-lt"/>
              </a:rPr>
              <a:t> ‘25</a:t>
            </a:r>
          </a:p>
        </p:txBody>
      </p:sp>
      <p:pic>
        <p:nvPicPr>
          <p:cNvPr id="2" name="图片 1">
            <a:extLst>
              <a:ext uri="{FF2B5EF4-FFF2-40B4-BE49-F238E27FC236}">
                <a16:creationId xmlns:a16="http://schemas.microsoft.com/office/drawing/2014/main" id="{F908B69F-A357-CFE9-AB71-8F0F0C1DFC8D}"/>
              </a:ext>
            </a:extLst>
          </p:cNvPr>
          <p:cNvPicPr>
            <a:picLocks noChangeAspect="1"/>
          </p:cNvPicPr>
          <p:nvPr/>
        </p:nvPicPr>
        <p:blipFill>
          <a:blip r:embed="rId3"/>
          <a:stretch>
            <a:fillRect/>
          </a:stretch>
        </p:blipFill>
        <p:spPr>
          <a:xfrm>
            <a:off x="2310063" y="2576207"/>
            <a:ext cx="7370541" cy="3130062"/>
          </a:xfrm>
          <a:prstGeom prst="rect">
            <a:avLst/>
          </a:prstGeom>
        </p:spPr>
      </p:pic>
    </p:spTree>
    <p:extLst>
      <p:ext uri="{BB962C8B-B14F-4D97-AF65-F5344CB8AC3E}">
        <p14:creationId xmlns:p14="http://schemas.microsoft.com/office/powerpoint/2010/main" val="5768957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1BCC08-2189-A5B1-5633-89CC37E6D23D}"/>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B5A150BE-E1A0-0872-A500-B6CD306FBF4A}"/>
              </a:ext>
            </a:extLst>
          </p:cNvPr>
          <p:cNvSpPr>
            <a:spLocks noGrp="1"/>
          </p:cNvSpPr>
          <p:nvPr>
            <p:ph type="sldNum" sz="quarter" idx="12"/>
          </p:nvPr>
        </p:nvSpPr>
        <p:spPr/>
        <p:txBody>
          <a:bodyPr/>
          <a:lstStyle/>
          <a:p>
            <a:fld id="{49AE70B2-8BF9-45C0-BB95-33D1B9D3A854}" type="slidenum">
              <a:rPr lang="zh-CN" altLang="en-US" smtClean="0"/>
              <a:t>5</a:t>
            </a:fld>
            <a:endParaRPr lang="zh-CN" altLang="en-US" dirty="0"/>
          </a:p>
        </p:txBody>
      </p:sp>
      <p:sp>
        <p:nvSpPr>
          <p:cNvPr id="5" name="标题 4">
            <a:extLst>
              <a:ext uri="{FF2B5EF4-FFF2-40B4-BE49-F238E27FC236}">
                <a16:creationId xmlns:a16="http://schemas.microsoft.com/office/drawing/2014/main" id="{057E13E5-FC5C-052E-22D4-D85F2B9F21A8}"/>
              </a:ext>
            </a:extLst>
          </p:cNvPr>
          <p:cNvSpPr>
            <a:spLocks noGrp="1"/>
          </p:cNvSpPr>
          <p:nvPr>
            <p:ph type="title"/>
          </p:nvPr>
        </p:nvSpPr>
        <p:spPr/>
        <p:txBody>
          <a:bodyPr>
            <a:normAutofit/>
          </a:bodyPr>
          <a:lstStyle/>
          <a:p>
            <a:r>
              <a:rPr lang="en-US" altLang="zh-CN" dirty="0">
                <a:solidFill>
                  <a:srgbClr val="000000"/>
                </a:solidFill>
                <a:latin typeface="Century Gothic" panose="020B0502020202020204" pitchFamily="34" charset="0"/>
                <a:ea typeface="微软雅黑" panose="020B0503020204020204" pitchFamily="34" charset="-122"/>
                <a:cs typeface="Arial" panose="020B0604020202020204"/>
              </a:rPr>
              <a:t>CC is Falling for Transient Congestion</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sp>
        <p:nvSpPr>
          <p:cNvPr id="9" name="矩形 8">
            <a:extLst>
              <a:ext uri="{FF2B5EF4-FFF2-40B4-BE49-F238E27FC236}">
                <a16:creationId xmlns:a16="http://schemas.microsoft.com/office/drawing/2014/main" id="{4ED25381-4CA9-F3AF-2C6E-504332FA59A8}"/>
              </a:ext>
            </a:extLst>
          </p:cNvPr>
          <p:cNvSpPr/>
          <p:nvPr/>
        </p:nvSpPr>
        <p:spPr>
          <a:xfrm>
            <a:off x="608012" y="1529605"/>
            <a:ext cx="10884523" cy="830997"/>
          </a:xfrm>
          <a:prstGeom prst="rect">
            <a:avLst/>
          </a:prstGeom>
        </p:spPr>
        <p:txBody>
          <a:bodyPr wrap="square" lIns="91440" tIns="45720" rIns="91440" bIns="45720" anchor="t">
            <a:spAutoFit/>
          </a:bodyPr>
          <a:lstStyle/>
          <a:p>
            <a:r>
              <a:rPr lang="en-US" altLang="zh-CN" sz="2400" b="1" i="1" dirty="0">
                <a:solidFill>
                  <a:srgbClr val="7030A0"/>
                </a:solidFill>
                <a:latin typeface="Trebuchet MS" panose="020B0603020202020204" pitchFamily="34" charset="0"/>
                <a:ea typeface="+mn-lt"/>
                <a:cs typeface="+mn-lt"/>
              </a:rPr>
              <a:t>Trend3</a:t>
            </a:r>
            <a:r>
              <a:rPr lang="en-US" altLang="zh-CN" sz="2400" dirty="0">
                <a:latin typeface="Trebuchet MS" panose="020B0603020202020204" pitchFamily="34" charset="0"/>
                <a:ea typeface="+mn-lt"/>
                <a:cs typeface="+mn-lt"/>
              </a:rPr>
              <a:t>: The decreasing buffer-to-bandwidth ratio calls for </a:t>
            </a:r>
            <a:r>
              <a:rPr lang="en-US" altLang="zh-CN" sz="2400" b="1" dirty="0">
                <a:latin typeface="Trebuchet MS" panose="020B0603020202020204" pitchFamily="34" charset="0"/>
                <a:ea typeface="+mn-lt"/>
                <a:cs typeface="+mn-lt"/>
              </a:rPr>
              <a:t>faster</a:t>
            </a:r>
            <a:r>
              <a:rPr lang="en-US" altLang="zh-CN" sz="2400" dirty="0">
                <a:latin typeface="Trebuchet MS" panose="020B0603020202020204" pitchFamily="34" charset="0"/>
                <a:ea typeface="+mn-lt"/>
                <a:cs typeface="+mn-lt"/>
              </a:rPr>
              <a:t> congestion management for transient congestion.</a:t>
            </a:r>
          </a:p>
        </p:txBody>
      </p:sp>
      <p:sp>
        <p:nvSpPr>
          <p:cNvPr id="8" name="矩形 7">
            <a:extLst>
              <a:ext uri="{FF2B5EF4-FFF2-40B4-BE49-F238E27FC236}">
                <a16:creationId xmlns:a16="http://schemas.microsoft.com/office/drawing/2014/main" id="{FFBF880B-2BA5-6DB5-AE22-01C81D2DEE06}"/>
              </a:ext>
            </a:extLst>
          </p:cNvPr>
          <p:cNvSpPr/>
          <p:nvPr/>
        </p:nvSpPr>
        <p:spPr>
          <a:xfrm>
            <a:off x="6912035" y="5942079"/>
            <a:ext cx="3078960" cy="307777"/>
          </a:xfrm>
          <a:prstGeom prst="rect">
            <a:avLst/>
          </a:prstGeom>
        </p:spPr>
        <p:txBody>
          <a:bodyPr wrap="square" lIns="91440" tIns="45720" rIns="91440" bIns="45720" anchor="t">
            <a:spAutoFit/>
          </a:bodyPr>
          <a:lstStyle/>
          <a:p>
            <a:r>
              <a:rPr lang="en-US" altLang="zh-CN" sz="1400" dirty="0">
                <a:solidFill>
                  <a:schemeClr val="bg1">
                    <a:lumMod val="50000"/>
                  </a:schemeClr>
                </a:solidFill>
                <a:latin typeface="Trebuchet MS" panose="020B0603020202020204" pitchFamily="34" charset="0"/>
                <a:ea typeface="+mn-lt"/>
                <a:cs typeface="+mn-lt"/>
              </a:rPr>
              <a:t>Figure source: </a:t>
            </a:r>
            <a:r>
              <a:rPr lang="en-US" altLang="zh-CN" sz="1400" dirty="0" err="1">
                <a:solidFill>
                  <a:schemeClr val="bg1">
                    <a:lumMod val="50000"/>
                  </a:schemeClr>
                </a:solidFill>
                <a:latin typeface="Trebuchet MS" panose="020B0603020202020204" pitchFamily="34" charset="0"/>
                <a:ea typeface="+mn-lt"/>
                <a:cs typeface="+mn-lt"/>
              </a:rPr>
              <a:t>PrioPlus@EuroSys</a:t>
            </a:r>
            <a:r>
              <a:rPr lang="en-US" altLang="zh-CN" sz="1400" dirty="0">
                <a:solidFill>
                  <a:schemeClr val="bg1">
                    <a:lumMod val="50000"/>
                  </a:schemeClr>
                </a:solidFill>
                <a:latin typeface="Trebuchet MS" panose="020B0603020202020204" pitchFamily="34" charset="0"/>
                <a:ea typeface="+mn-lt"/>
                <a:cs typeface="+mn-lt"/>
              </a:rPr>
              <a:t> ‘25</a:t>
            </a:r>
          </a:p>
        </p:txBody>
      </p:sp>
      <p:pic>
        <p:nvPicPr>
          <p:cNvPr id="2" name="图片 1">
            <a:extLst>
              <a:ext uri="{FF2B5EF4-FFF2-40B4-BE49-F238E27FC236}">
                <a16:creationId xmlns:a16="http://schemas.microsoft.com/office/drawing/2014/main" id="{91022CF8-6118-3B79-B123-91107856B8F7}"/>
              </a:ext>
            </a:extLst>
          </p:cNvPr>
          <p:cNvPicPr>
            <a:picLocks noChangeAspect="1"/>
          </p:cNvPicPr>
          <p:nvPr/>
        </p:nvPicPr>
        <p:blipFill>
          <a:blip r:embed="rId3"/>
          <a:stretch>
            <a:fillRect/>
          </a:stretch>
        </p:blipFill>
        <p:spPr>
          <a:xfrm>
            <a:off x="2310063" y="2576207"/>
            <a:ext cx="7370541" cy="3130062"/>
          </a:xfrm>
          <a:prstGeom prst="rect">
            <a:avLst/>
          </a:prstGeom>
        </p:spPr>
      </p:pic>
      <p:sp>
        <p:nvSpPr>
          <p:cNvPr id="4" name="矩形 3">
            <a:extLst>
              <a:ext uri="{FF2B5EF4-FFF2-40B4-BE49-F238E27FC236}">
                <a16:creationId xmlns:a16="http://schemas.microsoft.com/office/drawing/2014/main" id="{5D285E52-8A4A-139B-D114-3884CECD4432}"/>
              </a:ext>
            </a:extLst>
          </p:cNvPr>
          <p:cNvSpPr/>
          <p:nvPr/>
        </p:nvSpPr>
        <p:spPr>
          <a:xfrm>
            <a:off x="0" y="0"/>
            <a:ext cx="12192000" cy="6858000"/>
          </a:xfrm>
          <a:prstGeom prst="rect">
            <a:avLst/>
          </a:prstGeom>
          <a:solidFill>
            <a:schemeClr val="bg1">
              <a:lumMod val="8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圆角 5">
            <a:extLst>
              <a:ext uri="{FF2B5EF4-FFF2-40B4-BE49-F238E27FC236}">
                <a16:creationId xmlns:a16="http://schemas.microsoft.com/office/drawing/2014/main" id="{4429F042-A7AA-EB47-6EA9-D72BF83B4665}"/>
              </a:ext>
            </a:extLst>
          </p:cNvPr>
          <p:cNvSpPr/>
          <p:nvPr/>
        </p:nvSpPr>
        <p:spPr>
          <a:xfrm>
            <a:off x="1513799" y="2249314"/>
            <a:ext cx="9245350" cy="2291530"/>
          </a:xfrm>
          <a:prstGeom prst="roundRect">
            <a:avLst/>
          </a:prstGeom>
          <a:solidFill>
            <a:schemeClr val="bg1"/>
          </a:solidFill>
          <a:ln w="57150">
            <a:solidFill>
              <a:schemeClr val="bg2">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7" name="矩形 6">
            <a:extLst>
              <a:ext uri="{FF2B5EF4-FFF2-40B4-BE49-F238E27FC236}">
                <a16:creationId xmlns:a16="http://schemas.microsoft.com/office/drawing/2014/main" id="{EBBBB618-AA01-E78C-F464-9773CD8B355A}"/>
              </a:ext>
            </a:extLst>
          </p:cNvPr>
          <p:cNvSpPr/>
          <p:nvPr/>
        </p:nvSpPr>
        <p:spPr>
          <a:xfrm>
            <a:off x="1712487" y="2944987"/>
            <a:ext cx="8988968" cy="1077218"/>
          </a:xfrm>
          <a:prstGeom prst="rect">
            <a:avLst/>
          </a:prstGeom>
        </p:spPr>
        <p:txBody>
          <a:bodyPr wrap="square" lIns="91440" tIns="45720" rIns="91440" bIns="45720" anchor="t">
            <a:spAutoFit/>
          </a:bodyPr>
          <a:lstStyle/>
          <a:p>
            <a:pPr algn="ctr"/>
            <a:r>
              <a:rPr lang="en-US" altLang="zh-CN" sz="3200" b="0" i="0" dirty="0">
                <a:solidFill>
                  <a:srgbClr val="24292F"/>
                </a:solidFill>
                <a:effectLst/>
                <a:latin typeface="Noto Sans" panose="020B0502040504020204" pitchFamily="34" charset="0"/>
              </a:rPr>
              <a:t>Data center networks need to manage </a:t>
            </a:r>
            <a:r>
              <a:rPr lang="en-US" altLang="zh-CN" sz="3200" dirty="0">
                <a:latin typeface="Trebuchet MS" panose="020B0603020202020204" pitchFamily="34" charset="0"/>
                <a:ea typeface="+mn-lt"/>
                <a:cs typeface="+mn-lt"/>
              </a:rPr>
              <a:t>transient</a:t>
            </a:r>
            <a:r>
              <a:rPr lang="en-US" altLang="zh-CN" sz="3200" b="0" i="0" dirty="0">
                <a:solidFill>
                  <a:srgbClr val="24292F"/>
                </a:solidFill>
                <a:effectLst/>
                <a:latin typeface="Noto Sans" panose="020B0502040504020204" pitchFamily="34" charset="0"/>
              </a:rPr>
              <a:t> congestion more quickly.</a:t>
            </a:r>
            <a:endParaRPr lang="en-US" altLang="zh-CN" sz="3200" dirty="0">
              <a:latin typeface="Trebuchet MS" panose="020B0603020202020204" pitchFamily="34" charset="0"/>
              <a:ea typeface="+mn-lt"/>
              <a:cs typeface="+mn-lt"/>
            </a:endParaRPr>
          </a:p>
        </p:txBody>
      </p:sp>
    </p:spTree>
    <p:extLst>
      <p:ext uri="{BB962C8B-B14F-4D97-AF65-F5344CB8AC3E}">
        <p14:creationId xmlns:p14="http://schemas.microsoft.com/office/powerpoint/2010/main" val="212603526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F2D52-1E88-98F7-6590-CC0BCA5CCE3C}"/>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68F04A9C-D797-3DF9-CCF1-B19FEE7A96AA}"/>
              </a:ext>
            </a:extLst>
          </p:cNvPr>
          <p:cNvSpPr>
            <a:spLocks noGrp="1"/>
          </p:cNvSpPr>
          <p:nvPr>
            <p:ph type="sldNum" sz="quarter" idx="12"/>
          </p:nvPr>
        </p:nvSpPr>
        <p:spPr/>
        <p:txBody>
          <a:bodyPr/>
          <a:lstStyle/>
          <a:p>
            <a:fld id="{49AE70B2-8BF9-45C0-BB95-33D1B9D3A854}" type="slidenum">
              <a:rPr lang="zh-CN" altLang="en-US" smtClean="0"/>
              <a:t>6</a:t>
            </a:fld>
            <a:endParaRPr lang="zh-CN" altLang="en-US" dirty="0"/>
          </a:p>
        </p:txBody>
      </p:sp>
      <p:sp>
        <p:nvSpPr>
          <p:cNvPr id="5" name="标题 4">
            <a:extLst>
              <a:ext uri="{FF2B5EF4-FFF2-40B4-BE49-F238E27FC236}">
                <a16:creationId xmlns:a16="http://schemas.microsoft.com/office/drawing/2014/main" id="{589BB0D0-69D0-5F11-7B7A-C8003B79D967}"/>
              </a:ext>
            </a:extLst>
          </p:cNvPr>
          <p:cNvSpPr>
            <a:spLocks noGrp="1"/>
          </p:cNvSpPr>
          <p:nvPr>
            <p:ph type="title"/>
          </p:nvPr>
        </p:nvSpPr>
        <p:spPr/>
        <p:txBody>
          <a:bodyPr>
            <a:normAutofit/>
          </a:bodyPr>
          <a:lstStyle/>
          <a:p>
            <a:r>
              <a:rPr lang="en-US" altLang="zh-CN" dirty="0">
                <a:solidFill>
                  <a:srgbClr val="7030A0"/>
                </a:solidFill>
                <a:latin typeface="Century Gothic" panose="020B0502020202020204" pitchFamily="34" charset="0"/>
                <a:ea typeface="微软雅黑" panose="020B0503020204020204" pitchFamily="34" charset="-122"/>
                <a:cs typeface="Arial" panose="020B0604020202020204"/>
              </a:rPr>
              <a:t>Our Vision </a:t>
            </a:r>
            <a:r>
              <a:rPr lang="en-US" altLang="zh-CN" dirty="0">
                <a:solidFill>
                  <a:srgbClr val="000000"/>
                </a:solidFill>
                <a:latin typeface="Century Gothic" panose="020B0502020202020204" pitchFamily="34" charset="0"/>
                <a:ea typeface="微软雅黑" panose="020B0503020204020204" pitchFamily="34" charset="-122"/>
                <a:cs typeface="Arial" panose="020B0604020202020204"/>
              </a:rPr>
              <a:t>for Data Center Congestion Management </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sp>
        <p:nvSpPr>
          <p:cNvPr id="9" name="矩形 8">
            <a:extLst>
              <a:ext uri="{FF2B5EF4-FFF2-40B4-BE49-F238E27FC236}">
                <a16:creationId xmlns:a16="http://schemas.microsoft.com/office/drawing/2014/main" id="{0636ED5B-020A-4C2E-7D3A-CF6D4A91AB33}"/>
              </a:ext>
            </a:extLst>
          </p:cNvPr>
          <p:cNvSpPr/>
          <p:nvPr/>
        </p:nvSpPr>
        <p:spPr>
          <a:xfrm>
            <a:off x="608012" y="1586813"/>
            <a:ext cx="10884523" cy="523220"/>
          </a:xfrm>
          <a:prstGeom prst="rect">
            <a:avLst/>
          </a:prstGeom>
        </p:spPr>
        <p:txBody>
          <a:bodyPr wrap="square" lIns="91440" tIns="45720" rIns="91440" bIns="45720" anchor="t">
            <a:spAutoFit/>
          </a:bodyPr>
          <a:lstStyle/>
          <a:p>
            <a:pPr algn="ctr"/>
            <a:r>
              <a:rPr lang="en-US" altLang="zh-CN" sz="2800" dirty="0">
                <a:latin typeface="Trebuchet MS" panose="020B0603020202020204" pitchFamily="34" charset="0"/>
                <a:ea typeface="+mn-lt"/>
                <a:cs typeface="+mn-lt"/>
              </a:rPr>
              <a:t>Per-hop FC handles transient congestion.</a:t>
            </a:r>
          </a:p>
        </p:txBody>
      </p:sp>
      <p:pic>
        <p:nvPicPr>
          <p:cNvPr id="2" name="图片 1">
            <a:extLst>
              <a:ext uri="{FF2B5EF4-FFF2-40B4-BE49-F238E27FC236}">
                <a16:creationId xmlns:a16="http://schemas.microsoft.com/office/drawing/2014/main" id="{7A465B60-33AC-1D40-17E0-527EA54ADF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29106" y="4322396"/>
            <a:ext cx="1373479" cy="1373479"/>
          </a:xfrm>
          <a:prstGeom prst="rect">
            <a:avLst/>
          </a:prstGeom>
        </p:spPr>
      </p:pic>
      <p:pic>
        <p:nvPicPr>
          <p:cNvPr id="4" name="图片 3">
            <a:extLst>
              <a:ext uri="{FF2B5EF4-FFF2-40B4-BE49-F238E27FC236}">
                <a16:creationId xmlns:a16="http://schemas.microsoft.com/office/drawing/2014/main" id="{3FE45028-D3A7-423E-6111-5CBD60F4396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8825" y="4331709"/>
            <a:ext cx="1373479" cy="1373479"/>
          </a:xfrm>
          <a:prstGeom prst="rect">
            <a:avLst/>
          </a:prstGeom>
        </p:spPr>
      </p:pic>
      <p:cxnSp>
        <p:nvCxnSpPr>
          <p:cNvPr id="7" name="直接连接符 6">
            <a:extLst>
              <a:ext uri="{FF2B5EF4-FFF2-40B4-BE49-F238E27FC236}">
                <a16:creationId xmlns:a16="http://schemas.microsoft.com/office/drawing/2014/main" id="{6E77C6EA-A29C-E84F-1335-F3907F11472F}"/>
              </a:ext>
            </a:extLst>
          </p:cNvPr>
          <p:cNvCxnSpPr/>
          <p:nvPr/>
        </p:nvCxnSpPr>
        <p:spPr>
          <a:xfrm>
            <a:off x="3637767" y="5009135"/>
            <a:ext cx="1128760" cy="0"/>
          </a:xfrm>
          <a:prstGeom prst="line">
            <a:avLst/>
          </a:prstGeom>
          <a:ln w="349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1" name="直接连接符 10">
            <a:extLst>
              <a:ext uri="{FF2B5EF4-FFF2-40B4-BE49-F238E27FC236}">
                <a16:creationId xmlns:a16="http://schemas.microsoft.com/office/drawing/2014/main" id="{BEE075B0-B6E7-1C36-E123-C3B7A214AE5F}"/>
              </a:ext>
            </a:extLst>
          </p:cNvPr>
          <p:cNvCxnSpPr/>
          <p:nvPr/>
        </p:nvCxnSpPr>
        <p:spPr>
          <a:xfrm>
            <a:off x="7411172" y="5018449"/>
            <a:ext cx="1128760" cy="0"/>
          </a:xfrm>
          <a:prstGeom prst="line">
            <a:avLst/>
          </a:prstGeom>
          <a:ln w="349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12" name="直接连接符 11">
            <a:extLst>
              <a:ext uri="{FF2B5EF4-FFF2-40B4-BE49-F238E27FC236}">
                <a16:creationId xmlns:a16="http://schemas.microsoft.com/office/drawing/2014/main" id="{D86F77ED-9DDD-242F-0A99-51EE30D9AF13}"/>
              </a:ext>
            </a:extLst>
          </p:cNvPr>
          <p:cNvCxnSpPr/>
          <p:nvPr/>
        </p:nvCxnSpPr>
        <p:spPr>
          <a:xfrm flipV="1">
            <a:off x="5681763" y="5018449"/>
            <a:ext cx="825420" cy="12203"/>
          </a:xfrm>
          <a:prstGeom prst="line">
            <a:avLst/>
          </a:prstGeom>
          <a:ln w="34925">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3" name="组合 12">
            <a:extLst>
              <a:ext uri="{FF2B5EF4-FFF2-40B4-BE49-F238E27FC236}">
                <a16:creationId xmlns:a16="http://schemas.microsoft.com/office/drawing/2014/main" id="{258E0D51-87C6-EFF2-A313-118799DE5261}"/>
              </a:ext>
            </a:extLst>
          </p:cNvPr>
          <p:cNvGrpSpPr/>
          <p:nvPr/>
        </p:nvGrpSpPr>
        <p:grpSpPr>
          <a:xfrm>
            <a:off x="4555773" y="4322396"/>
            <a:ext cx="1337219" cy="1337219"/>
            <a:chOff x="3546368" y="2952750"/>
            <a:chExt cx="927354" cy="927354"/>
          </a:xfrm>
        </p:grpSpPr>
        <p:pic>
          <p:nvPicPr>
            <p:cNvPr id="14" name="图片 13">
              <a:extLst>
                <a:ext uri="{FF2B5EF4-FFF2-40B4-BE49-F238E27FC236}">
                  <a16:creationId xmlns:a16="http://schemas.microsoft.com/office/drawing/2014/main" id="{C6FDDD11-8890-C36A-841E-E638475A713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46368" y="2952750"/>
              <a:ext cx="927354" cy="927354"/>
            </a:xfrm>
            <a:prstGeom prst="rect">
              <a:avLst/>
            </a:prstGeom>
          </p:spPr>
        </p:pic>
        <p:sp>
          <p:nvSpPr>
            <p:cNvPr id="15" name="矩形 14">
              <a:extLst>
                <a:ext uri="{FF2B5EF4-FFF2-40B4-BE49-F238E27FC236}">
                  <a16:creationId xmlns:a16="http://schemas.microsoft.com/office/drawing/2014/main" id="{CC72562B-92BA-E1AD-44A2-C9A1F70ED304}"/>
                </a:ext>
              </a:extLst>
            </p:cNvPr>
            <p:cNvSpPr/>
            <p:nvPr/>
          </p:nvSpPr>
          <p:spPr>
            <a:xfrm flipH="1">
              <a:off x="4122420" y="3589020"/>
              <a:ext cx="125853" cy="119316"/>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16" name="矩形 15">
              <a:extLst>
                <a:ext uri="{FF2B5EF4-FFF2-40B4-BE49-F238E27FC236}">
                  <a16:creationId xmlns:a16="http://schemas.microsoft.com/office/drawing/2014/main" id="{88EBE9B7-0658-3ACF-D574-596DEC522F42}"/>
                </a:ext>
              </a:extLst>
            </p:cNvPr>
            <p:cNvSpPr/>
            <p:nvPr/>
          </p:nvSpPr>
          <p:spPr>
            <a:xfrm flipH="1">
              <a:off x="3964170" y="3589020"/>
              <a:ext cx="125853" cy="119316"/>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grpSp>
      <p:grpSp>
        <p:nvGrpSpPr>
          <p:cNvPr id="17" name="组合 16">
            <a:extLst>
              <a:ext uri="{FF2B5EF4-FFF2-40B4-BE49-F238E27FC236}">
                <a16:creationId xmlns:a16="http://schemas.microsoft.com/office/drawing/2014/main" id="{ABA23921-FEB5-9313-CB4E-08D24A2C5E1C}"/>
              </a:ext>
            </a:extLst>
          </p:cNvPr>
          <p:cNvGrpSpPr/>
          <p:nvPr/>
        </p:nvGrpSpPr>
        <p:grpSpPr>
          <a:xfrm>
            <a:off x="6307430" y="4349839"/>
            <a:ext cx="1337219" cy="1337219"/>
            <a:chOff x="4532377" y="2952750"/>
            <a:chExt cx="927354" cy="927354"/>
          </a:xfrm>
        </p:grpSpPr>
        <p:pic>
          <p:nvPicPr>
            <p:cNvPr id="18" name="图片 17">
              <a:extLst>
                <a:ext uri="{FF2B5EF4-FFF2-40B4-BE49-F238E27FC236}">
                  <a16:creationId xmlns:a16="http://schemas.microsoft.com/office/drawing/2014/main" id="{EE5404B3-6462-A00F-DCB9-41435B63AAD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32377" y="2952750"/>
              <a:ext cx="927354" cy="927354"/>
            </a:xfrm>
            <a:prstGeom prst="rect">
              <a:avLst/>
            </a:prstGeom>
          </p:spPr>
        </p:pic>
        <p:sp>
          <p:nvSpPr>
            <p:cNvPr id="19" name="矩形 18">
              <a:extLst>
                <a:ext uri="{FF2B5EF4-FFF2-40B4-BE49-F238E27FC236}">
                  <a16:creationId xmlns:a16="http://schemas.microsoft.com/office/drawing/2014/main" id="{F4940DB1-C864-F345-C403-A67FDADCD073}"/>
                </a:ext>
              </a:extLst>
            </p:cNvPr>
            <p:cNvSpPr/>
            <p:nvPr/>
          </p:nvSpPr>
          <p:spPr>
            <a:xfrm flipH="1">
              <a:off x="5124977" y="3589020"/>
              <a:ext cx="125853" cy="119316"/>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20" name="矩形 19">
              <a:extLst>
                <a:ext uri="{FF2B5EF4-FFF2-40B4-BE49-F238E27FC236}">
                  <a16:creationId xmlns:a16="http://schemas.microsoft.com/office/drawing/2014/main" id="{3F350286-7909-B975-84D6-35A9C8CA6B96}"/>
                </a:ext>
              </a:extLst>
            </p:cNvPr>
            <p:cNvSpPr/>
            <p:nvPr/>
          </p:nvSpPr>
          <p:spPr>
            <a:xfrm flipH="1">
              <a:off x="4969796" y="3589020"/>
              <a:ext cx="125853" cy="119316"/>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grpSp>
      <p:cxnSp>
        <p:nvCxnSpPr>
          <p:cNvPr id="24" name="直接箭头连接符 23">
            <a:extLst>
              <a:ext uri="{FF2B5EF4-FFF2-40B4-BE49-F238E27FC236}">
                <a16:creationId xmlns:a16="http://schemas.microsoft.com/office/drawing/2014/main" id="{9ED4787E-5EDC-0D71-59DE-7181081282C8}"/>
              </a:ext>
            </a:extLst>
          </p:cNvPr>
          <p:cNvCxnSpPr/>
          <p:nvPr/>
        </p:nvCxnSpPr>
        <p:spPr>
          <a:xfrm>
            <a:off x="3828024" y="4851628"/>
            <a:ext cx="738737" cy="4003"/>
          </a:xfrm>
          <a:prstGeom prst="straightConnector1">
            <a:avLst/>
          </a:prstGeom>
          <a:ln w="34925">
            <a:solidFill>
              <a:srgbClr val="76717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直接箭头连接符 25">
            <a:extLst>
              <a:ext uri="{FF2B5EF4-FFF2-40B4-BE49-F238E27FC236}">
                <a16:creationId xmlns:a16="http://schemas.microsoft.com/office/drawing/2014/main" id="{E10D71D9-7B22-CAD0-59E5-8ECF230F9109}"/>
              </a:ext>
            </a:extLst>
          </p:cNvPr>
          <p:cNvCxnSpPr/>
          <p:nvPr/>
        </p:nvCxnSpPr>
        <p:spPr>
          <a:xfrm>
            <a:off x="5744936" y="4830815"/>
            <a:ext cx="738737" cy="4003"/>
          </a:xfrm>
          <a:prstGeom prst="straightConnector1">
            <a:avLst/>
          </a:prstGeom>
          <a:ln w="34925">
            <a:solidFill>
              <a:srgbClr val="76717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a:extLst>
              <a:ext uri="{FF2B5EF4-FFF2-40B4-BE49-F238E27FC236}">
                <a16:creationId xmlns:a16="http://schemas.microsoft.com/office/drawing/2014/main" id="{7422B169-1C46-2D64-7888-7702EC996424}"/>
              </a:ext>
            </a:extLst>
          </p:cNvPr>
          <p:cNvCxnSpPr/>
          <p:nvPr/>
        </p:nvCxnSpPr>
        <p:spPr>
          <a:xfrm>
            <a:off x="7558215" y="4830815"/>
            <a:ext cx="738737" cy="4003"/>
          </a:xfrm>
          <a:prstGeom prst="straightConnector1">
            <a:avLst/>
          </a:prstGeom>
          <a:ln w="34925">
            <a:solidFill>
              <a:srgbClr val="767171"/>
            </a:solidFill>
            <a:tailEnd type="triangle"/>
          </a:ln>
        </p:spPr>
        <p:style>
          <a:lnRef idx="1">
            <a:schemeClr val="accent1"/>
          </a:lnRef>
          <a:fillRef idx="0">
            <a:schemeClr val="accent1"/>
          </a:fillRef>
          <a:effectRef idx="0">
            <a:schemeClr val="accent1"/>
          </a:effectRef>
          <a:fontRef idx="minor">
            <a:schemeClr val="tx1"/>
          </a:fontRef>
        </p:style>
      </p:cxnSp>
      <p:sp>
        <p:nvSpPr>
          <p:cNvPr id="36" name="文本框 35">
            <a:extLst>
              <a:ext uri="{FF2B5EF4-FFF2-40B4-BE49-F238E27FC236}">
                <a16:creationId xmlns:a16="http://schemas.microsoft.com/office/drawing/2014/main" id="{9ECEC692-CC35-833E-E294-C075A93E2674}"/>
              </a:ext>
            </a:extLst>
          </p:cNvPr>
          <p:cNvSpPr txBox="1"/>
          <p:nvPr/>
        </p:nvSpPr>
        <p:spPr>
          <a:xfrm>
            <a:off x="2533583" y="5509406"/>
            <a:ext cx="1174919" cy="400110"/>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Sender</a:t>
            </a:r>
            <a:endParaRPr lang="zh-CN" altLang="en-US" sz="2000" dirty="0">
              <a:latin typeface="Calibri" panose="020F0502020204030204" pitchFamily="34" charset="0"/>
              <a:cs typeface="Calibri" panose="020F0502020204030204" pitchFamily="34" charset="0"/>
            </a:endParaRPr>
          </a:p>
        </p:txBody>
      </p:sp>
      <p:sp>
        <p:nvSpPr>
          <p:cNvPr id="37" name="文本框 36">
            <a:extLst>
              <a:ext uri="{FF2B5EF4-FFF2-40B4-BE49-F238E27FC236}">
                <a16:creationId xmlns:a16="http://schemas.microsoft.com/office/drawing/2014/main" id="{9B1B8A5B-C5AC-3667-1B71-CC491EBA8C13}"/>
              </a:ext>
            </a:extLst>
          </p:cNvPr>
          <p:cNvSpPr txBox="1"/>
          <p:nvPr/>
        </p:nvSpPr>
        <p:spPr>
          <a:xfrm>
            <a:off x="8477144" y="5530851"/>
            <a:ext cx="1361434" cy="400110"/>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Receiver</a:t>
            </a:r>
            <a:endParaRPr lang="zh-CN" altLang="en-US" sz="2000" dirty="0">
              <a:latin typeface="Calibri" panose="020F0502020204030204" pitchFamily="34" charset="0"/>
              <a:cs typeface="Calibri" panose="020F0502020204030204" pitchFamily="34" charset="0"/>
            </a:endParaRPr>
          </a:p>
        </p:txBody>
      </p:sp>
      <p:sp>
        <p:nvSpPr>
          <p:cNvPr id="38" name="文本框 37">
            <a:extLst>
              <a:ext uri="{FF2B5EF4-FFF2-40B4-BE49-F238E27FC236}">
                <a16:creationId xmlns:a16="http://schemas.microsoft.com/office/drawing/2014/main" id="{374C4340-A86A-60E0-4CB4-64B5B8FB93B3}"/>
              </a:ext>
            </a:extLst>
          </p:cNvPr>
          <p:cNvSpPr txBox="1"/>
          <p:nvPr/>
        </p:nvSpPr>
        <p:spPr>
          <a:xfrm>
            <a:off x="4714318" y="3987283"/>
            <a:ext cx="1361434" cy="400110"/>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Switch</a:t>
            </a:r>
            <a:endParaRPr lang="zh-CN" altLang="en-US" sz="2000" dirty="0">
              <a:latin typeface="Calibri" panose="020F0502020204030204" pitchFamily="34" charset="0"/>
              <a:cs typeface="Calibri" panose="020F0502020204030204" pitchFamily="34" charset="0"/>
            </a:endParaRPr>
          </a:p>
        </p:txBody>
      </p:sp>
      <p:sp>
        <p:nvSpPr>
          <p:cNvPr id="39" name="文本框 38">
            <a:extLst>
              <a:ext uri="{FF2B5EF4-FFF2-40B4-BE49-F238E27FC236}">
                <a16:creationId xmlns:a16="http://schemas.microsoft.com/office/drawing/2014/main" id="{FA736282-2915-7AF0-DA54-B22FC7F1072D}"/>
              </a:ext>
            </a:extLst>
          </p:cNvPr>
          <p:cNvSpPr txBox="1"/>
          <p:nvPr/>
        </p:nvSpPr>
        <p:spPr>
          <a:xfrm>
            <a:off x="6449261" y="3987283"/>
            <a:ext cx="1361434" cy="400110"/>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Switch</a:t>
            </a:r>
            <a:endParaRPr lang="zh-CN" altLang="en-US" sz="2000" dirty="0">
              <a:latin typeface="Calibri" panose="020F0502020204030204" pitchFamily="34" charset="0"/>
              <a:cs typeface="Calibri" panose="020F0502020204030204" pitchFamily="34" charset="0"/>
            </a:endParaRPr>
          </a:p>
        </p:txBody>
      </p:sp>
      <p:grpSp>
        <p:nvGrpSpPr>
          <p:cNvPr id="40" name="组合 39">
            <a:extLst>
              <a:ext uri="{FF2B5EF4-FFF2-40B4-BE49-F238E27FC236}">
                <a16:creationId xmlns:a16="http://schemas.microsoft.com/office/drawing/2014/main" id="{7C879E96-8119-DF56-2EF5-139A77645269}"/>
              </a:ext>
            </a:extLst>
          </p:cNvPr>
          <p:cNvGrpSpPr/>
          <p:nvPr/>
        </p:nvGrpSpPr>
        <p:grpSpPr>
          <a:xfrm>
            <a:off x="3833632" y="4552129"/>
            <a:ext cx="742241" cy="172900"/>
            <a:chOff x="3123593" y="3093411"/>
            <a:chExt cx="514740" cy="119905"/>
          </a:xfrm>
        </p:grpSpPr>
        <p:grpSp>
          <p:nvGrpSpPr>
            <p:cNvPr id="41" name="组合 40">
              <a:extLst>
                <a:ext uri="{FF2B5EF4-FFF2-40B4-BE49-F238E27FC236}">
                  <a16:creationId xmlns:a16="http://schemas.microsoft.com/office/drawing/2014/main" id="{D08B63C0-5F4B-2725-C727-03A87B467BC2}"/>
                </a:ext>
              </a:extLst>
            </p:cNvPr>
            <p:cNvGrpSpPr/>
            <p:nvPr/>
          </p:nvGrpSpPr>
          <p:grpSpPr>
            <a:xfrm>
              <a:off x="3123593" y="3094000"/>
              <a:ext cx="315599" cy="119316"/>
              <a:chOff x="2987747" y="3212639"/>
              <a:chExt cx="315599" cy="119316"/>
            </a:xfrm>
          </p:grpSpPr>
          <p:sp>
            <p:nvSpPr>
              <p:cNvPr id="43" name="矩形 42">
                <a:extLst>
                  <a:ext uri="{FF2B5EF4-FFF2-40B4-BE49-F238E27FC236}">
                    <a16:creationId xmlns:a16="http://schemas.microsoft.com/office/drawing/2014/main" id="{EEA4F986-6764-3752-88CB-04C70E69DE80}"/>
                  </a:ext>
                </a:extLst>
              </p:cNvPr>
              <p:cNvSpPr/>
              <p:nvPr/>
            </p:nvSpPr>
            <p:spPr>
              <a:xfrm flipH="1">
                <a:off x="2987747" y="3212639"/>
                <a:ext cx="125853" cy="119316"/>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44" name="矩形 43">
                <a:extLst>
                  <a:ext uri="{FF2B5EF4-FFF2-40B4-BE49-F238E27FC236}">
                    <a16:creationId xmlns:a16="http://schemas.microsoft.com/office/drawing/2014/main" id="{5BE5CDB3-FD0D-2AC3-867B-8F1CF1BA77FB}"/>
                  </a:ext>
                </a:extLst>
              </p:cNvPr>
              <p:cNvSpPr/>
              <p:nvPr/>
            </p:nvSpPr>
            <p:spPr>
              <a:xfrm flipH="1">
                <a:off x="3177493" y="3212639"/>
                <a:ext cx="125853" cy="119316"/>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grpSp>
        <p:sp>
          <p:nvSpPr>
            <p:cNvPr id="42" name="矩形 41">
              <a:extLst>
                <a:ext uri="{FF2B5EF4-FFF2-40B4-BE49-F238E27FC236}">
                  <a16:creationId xmlns:a16="http://schemas.microsoft.com/office/drawing/2014/main" id="{5E34540A-29C7-220B-6FF8-9CEB86166406}"/>
                </a:ext>
              </a:extLst>
            </p:cNvPr>
            <p:cNvSpPr/>
            <p:nvPr/>
          </p:nvSpPr>
          <p:spPr>
            <a:xfrm flipH="1">
              <a:off x="3512480" y="3093411"/>
              <a:ext cx="125853" cy="119316"/>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grpSp>
      <p:sp>
        <p:nvSpPr>
          <p:cNvPr id="45" name="矩形 44">
            <a:extLst>
              <a:ext uri="{FF2B5EF4-FFF2-40B4-BE49-F238E27FC236}">
                <a16:creationId xmlns:a16="http://schemas.microsoft.com/office/drawing/2014/main" id="{09F4534B-96A1-08C8-C381-871266317BF3}"/>
              </a:ext>
            </a:extLst>
          </p:cNvPr>
          <p:cNvSpPr/>
          <p:nvPr/>
        </p:nvSpPr>
        <p:spPr>
          <a:xfrm flipH="1">
            <a:off x="7827408" y="4548462"/>
            <a:ext cx="181477" cy="17205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46" name="矩形 45">
            <a:extLst>
              <a:ext uri="{FF2B5EF4-FFF2-40B4-BE49-F238E27FC236}">
                <a16:creationId xmlns:a16="http://schemas.microsoft.com/office/drawing/2014/main" id="{5E27A276-D479-4679-8B4F-D2AC10C81C1E}"/>
              </a:ext>
            </a:extLst>
          </p:cNvPr>
          <p:cNvSpPr/>
          <p:nvPr/>
        </p:nvSpPr>
        <p:spPr>
          <a:xfrm flipH="1">
            <a:off x="5994034" y="4548462"/>
            <a:ext cx="181477" cy="172050"/>
          </a:xfrm>
          <a:prstGeom prst="rect">
            <a:avLst/>
          </a:prstGeom>
          <a:solidFill>
            <a:schemeClr val="bg1">
              <a:lumMod val="7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grpSp>
        <p:nvGrpSpPr>
          <p:cNvPr id="56" name="组合 55">
            <a:extLst>
              <a:ext uri="{FF2B5EF4-FFF2-40B4-BE49-F238E27FC236}">
                <a16:creationId xmlns:a16="http://schemas.microsoft.com/office/drawing/2014/main" id="{436177EF-2AEE-E535-7DB7-5D9D1BAE2D1C}"/>
              </a:ext>
            </a:extLst>
          </p:cNvPr>
          <p:cNvGrpSpPr/>
          <p:nvPr/>
        </p:nvGrpSpPr>
        <p:grpSpPr>
          <a:xfrm>
            <a:off x="2514707" y="3005921"/>
            <a:ext cx="5129942" cy="3129801"/>
            <a:chOff x="2514707" y="2857662"/>
            <a:chExt cx="5129942" cy="3129801"/>
          </a:xfrm>
        </p:grpSpPr>
        <p:grpSp>
          <p:nvGrpSpPr>
            <p:cNvPr id="21" name="组合 20">
              <a:extLst>
                <a:ext uri="{FF2B5EF4-FFF2-40B4-BE49-F238E27FC236}">
                  <a16:creationId xmlns:a16="http://schemas.microsoft.com/office/drawing/2014/main" id="{7A19064F-DC29-8D9E-FE3F-9735E2ACC0A4}"/>
                </a:ext>
              </a:extLst>
            </p:cNvPr>
            <p:cNvGrpSpPr/>
            <p:nvPr/>
          </p:nvGrpSpPr>
          <p:grpSpPr>
            <a:xfrm>
              <a:off x="2514707" y="2857662"/>
              <a:ext cx="2322969" cy="1052635"/>
              <a:chOff x="989478" y="3042799"/>
              <a:chExt cx="1482744" cy="729997"/>
            </a:xfrm>
          </p:grpSpPr>
          <p:sp>
            <p:nvSpPr>
              <p:cNvPr id="22" name="圆角矩形 67">
                <a:extLst>
                  <a:ext uri="{FF2B5EF4-FFF2-40B4-BE49-F238E27FC236}">
                    <a16:creationId xmlns:a16="http://schemas.microsoft.com/office/drawing/2014/main" id="{2FDCD19A-A7F1-39CE-EAE4-D4D622CB5CDB}"/>
                  </a:ext>
                </a:extLst>
              </p:cNvPr>
              <p:cNvSpPr/>
              <p:nvPr/>
            </p:nvSpPr>
            <p:spPr>
              <a:xfrm>
                <a:off x="989478" y="3060697"/>
                <a:ext cx="1022596" cy="712099"/>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latin typeface="Calibri" panose="020F0502020204030204" pitchFamily="34" charset="0"/>
                  <a:cs typeface="Calibri" panose="020F0502020204030204" pitchFamily="34" charset="0"/>
                </a:endParaRPr>
              </a:p>
            </p:txBody>
          </p:sp>
          <p:sp>
            <p:nvSpPr>
              <p:cNvPr id="23" name="文本框 22">
                <a:extLst>
                  <a:ext uri="{FF2B5EF4-FFF2-40B4-BE49-F238E27FC236}">
                    <a16:creationId xmlns:a16="http://schemas.microsoft.com/office/drawing/2014/main" id="{6A1EA6F0-46AD-2FBA-AC8B-303EA35BF2D1}"/>
                  </a:ext>
                </a:extLst>
              </p:cNvPr>
              <p:cNvSpPr txBox="1"/>
              <p:nvPr/>
            </p:nvSpPr>
            <p:spPr>
              <a:xfrm>
                <a:off x="1046875" y="3042799"/>
                <a:ext cx="1425347" cy="704357"/>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End-to-end</a:t>
                </a:r>
              </a:p>
              <a:p>
                <a:r>
                  <a:rPr lang="en-US" altLang="zh-CN" sz="2000" dirty="0">
                    <a:latin typeface="Calibri" panose="020F0502020204030204" pitchFamily="34" charset="0"/>
                    <a:ea typeface="Calibri" panose="020F0502020204030204" pitchFamily="34" charset="0"/>
                    <a:cs typeface="Calibri" panose="020F0502020204030204" pitchFamily="34" charset="0"/>
                  </a:rPr>
                  <a:t>Congestion </a:t>
                </a:r>
              </a:p>
              <a:p>
                <a:r>
                  <a:rPr lang="en-US" altLang="zh-CN" sz="2000" dirty="0">
                    <a:latin typeface="Calibri" panose="020F0502020204030204" pitchFamily="34" charset="0"/>
                    <a:ea typeface="Calibri" panose="020F0502020204030204" pitchFamily="34" charset="0"/>
                    <a:cs typeface="Calibri" panose="020F0502020204030204" pitchFamily="34" charset="0"/>
                  </a:rPr>
                  <a:t>Control</a:t>
                </a:r>
                <a:endParaRPr lang="zh-CN" altLang="en-US" sz="2000" dirty="0">
                  <a:latin typeface="Calibri" panose="020F0502020204030204" pitchFamily="34" charset="0"/>
                  <a:cs typeface="Calibri" panose="020F0502020204030204" pitchFamily="34" charset="0"/>
                </a:endParaRPr>
              </a:p>
            </p:txBody>
          </p:sp>
        </p:grpSp>
        <p:cxnSp>
          <p:nvCxnSpPr>
            <p:cNvPr id="25" name="直接箭头连接符 24">
              <a:extLst>
                <a:ext uri="{FF2B5EF4-FFF2-40B4-BE49-F238E27FC236}">
                  <a16:creationId xmlns:a16="http://schemas.microsoft.com/office/drawing/2014/main" id="{EC4B2E9F-D9A5-3BE6-6F8F-AF4616B0EA11}"/>
                </a:ext>
              </a:extLst>
            </p:cNvPr>
            <p:cNvCxnSpPr>
              <a:cxnSpLocks/>
            </p:cNvCxnSpPr>
            <p:nvPr/>
          </p:nvCxnSpPr>
          <p:spPr>
            <a:xfrm flipH="1">
              <a:off x="3664726" y="5487028"/>
              <a:ext cx="3979923" cy="0"/>
            </a:xfrm>
            <a:prstGeom prst="straightConnector1">
              <a:avLst/>
            </a:prstGeom>
            <a:ln w="34925">
              <a:solidFill>
                <a:schemeClr val="accent4">
                  <a:lumMod val="75000"/>
                </a:schemeClr>
              </a:solidFill>
              <a:prstDash val="dash"/>
              <a:tailEnd type="triangle"/>
            </a:ln>
          </p:spPr>
          <p:style>
            <a:lnRef idx="1">
              <a:schemeClr val="accent1"/>
            </a:lnRef>
            <a:fillRef idx="0">
              <a:schemeClr val="accent1"/>
            </a:fillRef>
            <a:effectRef idx="0">
              <a:schemeClr val="accent1"/>
            </a:effectRef>
            <a:fontRef idx="minor">
              <a:schemeClr val="tx1"/>
            </a:fontRef>
          </p:style>
        </p:cxnSp>
        <p:sp>
          <p:nvSpPr>
            <p:cNvPr id="28" name="文本框 27">
              <a:extLst>
                <a:ext uri="{FF2B5EF4-FFF2-40B4-BE49-F238E27FC236}">
                  <a16:creationId xmlns:a16="http://schemas.microsoft.com/office/drawing/2014/main" id="{F99FA697-B193-9EED-2E72-29E3C67B33D7}"/>
                </a:ext>
              </a:extLst>
            </p:cNvPr>
            <p:cNvSpPr txBox="1"/>
            <p:nvPr/>
          </p:nvSpPr>
          <p:spPr>
            <a:xfrm>
              <a:off x="4492981" y="5587353"/>
              <a:ext cx="2938890" cy="400110"/>
            </a:xfrm>
            <a:prstGeom prst="rect">
              <a:avLst/>
            </a:prstGeom>
            <a:noFill/>
          </p:spPr>
          <p:txBody>
            <a:bodyPr wrap="square" rtlCol="0">
              <a:spAutoFit/>
            </a:bodyPr>
            <a:lstStyle/>
            <a:p>
              <a:r>
                <a:rPr lang="en-US" altLang="zh-CN" sz="2000" dirty="0">
                  <a:solidFill>
                    <a:srgbClr val="EE853E"/>
                  </a:solidFill>
                  <a:latin typeface="Calibri" panose="020F0502020204030204" pitchFamily="34" charset="0"/>
                  <a:ea typeface="Calibri" panose="020F0502020204030204" pitchFamily="34" charset="0"/>
                  <a:cs typeface="Calibri" panose="020F0502020204030204" pitchFamily="34" charset="0"/>
                </a:rPr>
                <a:t>CC signals</a:t>
              </a:r>
              <a:endParaRPr lang="zh-CN" altLang="en-US" sz="2000" dirty="0">
                <a:solidFill>
                  <a:srgbClr val="EE853E"/>
                </a:solidFill>
                <a:latin typeface="Calibri" panose="020F0502020204030204" pitchFamily="34" charset="0"/>
                <a:cs typeface="Calibri" panose="020F0502020204030204" pitchFamily="34" charset="0"/>
              </a:endParaRPr>
            </a:p>
          </p:txBody>
        </p:sp>
        <p:grpSp>
          <p:nvGrpSpPr>
            <p:cNvPr id="47" name="组合 46">
              <a:extLst>
                <a:ext uri="{FF2B5EF4-FFF2-40B4-BE49-F238E27FC236}">
                  <a16:creationId xmlns:a16="http://schemas.microsoft.com/office/drawing/2014/main" id="{E802E33F-AF90-FE74-CED4-926D89D0676B}"/>
                </a:ext>
              </a:extLst>
            </p:cNvPr>
            <p:cNvGrpSpPr/>
            <p:nvPr/>
          </p:nvGrpSpPr>
          <p:grpSpPr>
            <a:xfrm>
              <a:off x="3001976" y="3860774"/>
              <a:ext cx="549745" cy="488186"/>
              <a:chOff x="4487587" y="3195182"/>
              <a:chExt cx="473922" cy="427274"/>
            </a:xfrm>
          </p:grpSpPr>
          <p:sp>
            <p:nvSpPr>
              <p:cNvPr id="48" name="下弧形箭头 30">
                <a:extLst>
                  <a:ext uri="{FF2B5EF4-FFF2-40B4-BE49-F238E27FC236}">
                    <a16:creationId xmlns:a16="http://schemas.microsoft.com/office/drawing/2014/main" id="{768A36E1-388E-379B-5111-D9EF2F2B2446}"/>
                  </a:ext>
                </a:extLst>
              </p:cNvPr>
              <p:cNvSpPr/>
              <p:nvPr/>
            </p:nvSpPr>
            <p:spPr>
              <a:xfrm rot="2641615">
                <a:off x="4572019" y="3195182"/>
                <a:ext cx="389490" cy="1858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a:solidFill>
                    <a:schemeClr val="tx1"/>
                  </a:solidFill>
                  <a:latin typeface="Calibri" panose="020F0502020204030204" pitchFamily="34" charset="0"/>
                  <a:cs typeface="Calibri" panose="020F0502020204030204" pitchFamily="34" charset="0"/>
                </a:endParaRPr>
              </a:p>
            </p:txBody>
          </p:sp>
          <p:sp>
            <p:nvSpPr>
              <p:cNvPr id="49" name="下弧形箭头 31">
                <a:extLst>
                  <a:ext uri="{FF2B5EF4-FFF2-40B4-BE49-F238E27FC236}">
                    <a16:creationId xmlns:a16="http://schemas.microsoft.com/office/drawing/2014/main" id="{70766E79-5F34-D8B8-7F7D-2FAEE2D1D91F}"/>
                  </a:ext>
                </a:extLst>
              </p:cNvPr>
              <p:cNvSpPr/>
              <p:nvPr/>
            </p:nvSpPr>
            <p:spPr>
              <a:xfrm rot="13768376">
                <a:off x="4386362" y="3342949"/>
                <a:ext cx="380732" cy="17828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a:solidFill>
                    <a:schemeClr val="tx1"/>
                  </a:solidFill>
                  <a:latin typeface="Calibri" panose="020F0502020204030204" pitchFamily="34" charset="0"/>
                  <a:cs typeface="Calibri" panose="020F0502020204030204" pitchFamily="34" charset="0"/>
                </a:endParaRPr>
              </a:p>
            </p:txBody>
          </p:sp>
        </p:grpSp>
      </p:grpSp>
      <p:grpSp>
        <p:nvGrpSpPr>
          <p:cNvPr id="55" name="组合 54">
            <a:extLst>
              <a:ext uri="{FF2B5EF4-FFF2-40B4-BE49-F238E27FC236}">
                <a16:creationId xmlns:a16="http://schemas.microsoft.com/office/drawing/2014/main" id="{9F08CFAC-331D-2D16-80C8-033B5074F300}"/>
              </a:ext>
            </a:extLst>
          </p:cNvPr>
          <p:cNvGrpSpPr/>
          <p:nvPr/>
        </p:nvGrpSpPr>
        <p:grpSpPr>
          <a:xfrm>
            <a:off x="3830755" y="3091266"/>
            <a:ext cx="5320651" cy="2541757"/>
            <a:chOff x="3830755" y="2943007"/>
            <a:chExt cx="5320651" cy="2541757"/>
          </a:xfrm>
        </p:grpSpPr>
        <p:cxnSp>
          <p:nvCxnSpPr>
            <p:cNvPr id="29" name="直接箭头连接符 28">
              <a:extLst>
                <a:ext uri="{FF2B5EF4-FFF2-40B4-BE49-F238E27FC236}">
                  <a16:creationId xmlns:a16="http://schemas.microsoft.com/office/drawing/2014/main" id="{76BE9631-BC0A-A610-BEDA-C21AA5EFD2EE}"/>
                </a:ext>
              </a:extLst>
            </p:cNvPr>
            <p:cNvCxnSpPr/>
            <p:nvPr/>
          </p:nvCxnSpPr>
          <p:spPr>
            <a:xfrm flipH="1">
              <a:off x="5743728" y="5066024"/>
              <a:ext cx="656862" cy="526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接箭头连接符 29">
              <a:extLst>
                <a:ext uri="{FF2B5EF4-FFF2-40B4-BE49-F238E27FC236}">
                  <a16:creationId xmlns:a16="http://schemas.microsoft.com/office/drawing/2014/main" id="{B817197D-CA9D-4F03-A9F6-DA51CECE25B8}"/>
                </a:ext>
              </a:extLst>
            </p:cNvPr>
            <p:cNvCxnSpPr/>
            <p:nvPr/>
          </p:nvCxnSpPr>
          <p:spPr>
            <a:xfrm flipH="1">
              <a:off x="3830755" y="5029979"/>
              <a:ext cx="656862" cy="526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31" name="直接箭头连接符 30">
              <a:extLst>
                <a:ext uri="{FF2B5EF4-FFF2-40B4-BE49-F238E27FC236}">
                  <a16:creationId xmlns:a16="http://schemas.microsoft.com/office/drawing/2014/main" id="{CF62A676-5AE2-66F4-1E9A-CBA8CF9A8AD5}"/>
                </a:ext>
              </a:extLst>
            </p:cNvPr>
            <p:cNvCxnSpPr/>
            <p:nvPr/>
          </p:nvCxnSpPr>
          <p:spPr>
            <a:xfrm flipH="1">
              <a:off x="7569203" y="5066024"/>
              <a:ext cx="656862" cy="5265"/>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32" name="文本框 31">
              <a:extLst>
                <a:ext uri="{FF2B5EF4-FFF2-40B4-BE49-F238E27FC236}">
                  <a16:creationId xmlns:a16="http://schemas.microsoft.com/office/drawing/2014/main" id="{ED43BDF7-6478-49A3-07E8-F4959473717F}"/>
                </a:ext>
              </a:extLst>
            </p:cNvPr>
            <p:cNvSpPr txBox="1"/>
            <p:nvPr/>
          </p:nvSpPr>
          <p:spPr>
            <a:xfrm>
              <a:off x="7411172" y="5084654"/>
              <a:ext cx="1740234" cy="400110"/>
            </a:xfrm>
            <a:prstGeom prst="rect">
              <a:avLst/>
            </a:prstGeom>
            <a:noFill/>
          </p:spPr>
          <p:txBody>
            <a:bodyPr wrap="square" rtlCol="0">
              <a:spAutoFit/>
            </a:bodyPr>
            <a:lstStyle/>
            <a:p>
              <a:r>
                <a:rPr lang="en-US" altLang="zh-CN" sz="2000" dirty="0">
                  <a:solidFill>
                    <a:srgbClr val="FF0000"/>
                  </a:solidFill>
                  <a:latin typeface="Calibri" panose="020F0502020204030204" pitchFamily="34" charset="0"/>
                  <a:ea typeface="Calibri" panose="020F0502020204030204" pitchFamily="34" charset="0"/>
                  <a:cs typeface="Calibri" panose="020F0502020204030204" pitchFamily="34" charset="0"/>
                </a:rPr>
                <a:t>FC frames</a:t>
              </a:r>
              <a:endParaRPr lang="zh-CN" altLang="en-US" sz="2000" dirty="0">
                <a:solidFill>
                  <a:srgbClr val="FF0000"/>
                </a:solidFill>
                <a:latin typeface="Calibri" panose="020F0502020204030204" pitchFamily="34" charset="0"/>
                <a:cs typeface="Calibri" panose="020F0502020204030204" pitchFamily="34" charset="0"/>
              </a:endParaRPr>
            </a:p>
          </p:txBody>
        </p:sp>
        <p:grpSp>
          <p:nvGrpSpPr>
            <p:cNvPr id="33" name="组合 32">
              <a:extLst>
                <a:ext uri="{FF2B5EF4-FFF2-40B4-BE49-F238E27FC236}">
                  <a16:creationId xmlns:a16="http://schemas.microsoft.com/office/drawing/2014/main" id="{7D4AF4D0-260D-3D15-6642-89785765A764}"/>
                </a:ext>
              </a:extLst>
            </p:cNvPr>
            <p:cNvGrpSpPr/>
            <p:nvPr/>
          </p:nvGrpSpPr>
          <p:grpSpPr>
            <a:xfrm>
              <a:off x="5173348" y="2943007"/>
              <a:ext cx="2521494" cy="864494"/>
              <a:chOff x="4710414" y="2152189"/>
              <a:chExt cx="1748642" cy="599522"/>
            </a:xfrm>
          </p:grpSpPr>
          <p:sp>
            <p:nvSpPr>
              <p:cNvPr id="34" name="圆角矩形 51">
                <a:extLst>
                  <a:ext uri="{FF2B5EF4-FFF2-40B4-BE49-F238E27FC236}">
                    <a16:creationId xmlns:a16="http://schemas.microsoft.com/office/drawing/2014/main" id="{84D95E5D-0899-4438-0A6E-437FD1D6EC46}"/>
                  </a:ext>
                </a:extLst>
              </p:cNvPr>
              <p:cNvSpPr/>
              <p:nvPr/>
            </p:nvSpPr>
            <p:spPr>
              <a:xfrm>
                <a:off x="4710414" y="2152189"/>
                <a:ext cx="1312099" cy="599522"/>
              </a:xfrm>
              <a:prstGeom prst="roundRect">
                <a:avLst/>
              </a:prstGeom>
              <a:solidFill>
                <a:schemeClr val="bg1">
                  <a:lumMod val="85000"/>
                </a:schemeClr>
              </a:solidFill>
              <a:ln>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dirty="0">
                  <a:latin typeface="Calibri" panose="020F0502020204030204" pitchFamily="34" charset="0"/>
                  <a:cs typeface="Calibri" panose="020F0502020204030204" pitchFamily="34" charset="0"/>
                </a:endParaRPr>
              </a:p>
            </p:txBody>
          </p:sp>
          <p:sp>
            <p:nvSpPr>
              <p:cNvPr id="35" name="文本框 34">
                <a:extLst>
                  <a:ext uri="{FF2B5EF4-FFF2-40B4-BE49-F238E27FC236}">
                    <a16:creationId xmlns:a16="http://schemas.microsoft.com/office/drawing/2014/main" id="{93729F30-A6C5-7AEE-6A4A-F1462986176C}"/>
                  </a:ext>
                </a:extLst>
              </p:cNvPr>
              <p:cNvSpPr txBox="1"/>
              <p:nvPr/>
            </p:nvSpPr>
            <p:spPr>
              <a:xfrm>
                <a:off x="4798034" y="2181512"/>
                <a:ext cx="1661022" cy="490915"/>
              </a:xfrm>
              <a:prstGeom prst="rect">
                <a:avLst/>
              </a:prstGeom>
              <a:noFill/>
            </p:spPr>
            <p:txBody>
              <a:bodyPr wrap="square" rtlCol="0">
                <a:spAutoFit/>
              </a:bodyPr>
              <a:lstStyle/>
              <a:p>
                <a:r>
                  <a:rPr lang="en-US" altLang="zh-CN" sz="2000" dirty="0">
                    <a:latin typeface="Calibri" panose="020F0502020204030204" pitchFamily="34" charset="0"/>
                    <a:ea typeface="Calibri" panose="020F0502020204030204" pitchFamily="34" charset="0"/>
                    <a:cs typeface="Calibri" panose="020F0502020204030204" pitchFamily="34" charset="0"/>
                  </a:rPr>
                  <a:t>Per-hop Flow Management</a:t>
                </a:r>
                <a:endParaRPr lang="zh-CN" altLang="en-US" sz="2000" dirty="0">
                  <a:latin typeface="Calibri" panose="020F0502020204030204" pitchFamily="34" charset="0"/>
                  <a:cs typeface="Calibri" panose="020F0502020204030204" pitchFamily="34" charset="0"/>
                </a:endParaRPr>
              </a:p>
            </p:txBody>
          </p:sp>
        </p:grpSp>
        <p:grpSp>
          <p:nvGrpSpPr>
            <p:cNvPr id="50" name="组合 49">
              <a:extLst>
                <a:ext uri="{FF2B5EF4-FFF2-40B4-BE49-F238E27FC236}">
                  <a16:creationId xmlns:a16="http://schemas.microsoft.com/office/drawing/2014/main" id="{0343E513-8D0B-1E46-7241-B1AD0BAC72C4}"/>
                </a:ext>
              </a:extLst>
            </p:cNvPr>
            <p:cNvGrpSpPr/>
            <p:nvPr/>
          </p:nvGrpSpPr>
          <p:grpSpPr>
            <a:xfrm>
              <a:off x="5921858" y="3742409"/>
              <a:ext cx="549745" cy="488186"/>
              <a:chOff x="4487587" y="3195182"/>
              <a:chExt cx="473922" cy="427274"/>
            </a:xfrm>
          </p:grpSpPr>
          <p:sp>
            <p:nvSpPr>
              <p:cNvPr id="51" name="下弧形箭头 30">
                <a:extLst>
                  <a:ext uri="{FF2B5EF4-FFF2-40B4-BE49-F238E27FC236}">
                    <a16:creationId xmlns:a16="http://schemas.microsoft.com/office/drawing/2014/main" id="{38FDA44E-6FDF-3FE7-C015-5740F78C8E27}"/>
                  </a:ext>
                </a:extLst>
              </p:cNvPr>
              <p:cNvSpPr/>
              <p:nvPr/>
            </p:nvSpPr>
            <p:spPr>
              <a:xfrm rot="2641615">
                <a:off x="4572019" y="3195182"/>
                <a:ext cx="389490" cy="185807"/>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a:solidFill>
                    <a:schemeClr val="tx1"/>
                  </a:solidFill>
                  <a:latin typeface="Calibri" panose="020F0502020204030204" pitchFamily="34" charset="0"/>
                  <a:cs typeface="Calibri" panose="020F0502020204030204" pitchFamily="34" charset="0"/>
                </a:endParaRPr>
              </a:p>
            </p:txBody>
          </p:sp>
          <p:sp>
            <p:nvSpPr>
              <p:cNvPr id="52" name="下弧形箭头 31">
                <a:extLst>
                  <a:ext uri="{FF2B5EF4-FFF2-40B4-BE49-F238E27FC236}">
                    <a16:creationId xmlns:a16="http://schemas.microsoft.com/office/drawing/2014/main" id="{2090778B-CDA6-5CEC-4522-0515CE713816}"/>
                  </a:ext>
                </a:extLst>
              </p:cNvPr>
              <p:cNvSpPr/>
              <p:nvPr/>
            </p:nvSpPr>
            <p:spPr>
              <a:xfrm rot="13768376">
                <a:off x="4386362" y="3342949"/>
                <a:ext cx="380732" cy="178281"/>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sz="2000">
                  <a:solidFill>
                    <a:schemeClr val="tx1"/>
                  </a:solidFill>
                  <a:latin typeface="Calibri" panose="020F0502020204030204" pitchFamily="34" charset="0"/>
                  <a:cs typeface="Calibri" panose="020F0502020204030204" pitchFamily="34" charset="0"/>
                </a:endParaRPr>
              </a:p>
            </p:txBody>
          </p:sp>
        </p:grpSp>
      </p:grpSp>
      <p:sp>
        <p:nvSpPr>
          <p:cNvPr id="6" name="矩形 5">
            <a:extLst>
              <a:ext uri="{FF2B5EF4-FFF2-40B4-BE49-F238E27FC236}">
                <a16:creationId xmlns:a16="http://schemas.microsoft.com/office/drawing/2014/main" id="{25BAA45D-D5D2-5BF3-85D9-6347F2D3C1E3}"/>
              </a:ext>
            </a:extLst>
          </p:cNvPr>
          <p:cNvSpPr/>
          <p:nvPr/>
        </p:nvSpPr>
        <p:spPr>
          <a:xfrm>
            <a:off x="608012" y="2133900"/>
            <a:ext cx="10884523" cy="523220"/>
          </a:xfrm>
          <a:prstGeom prst="rect">
            <a:avLst/>
          </a:prstGeom>
        </p:spPr>
        <p:txBody>
          <a:bodyPr wrap="square" lIns="91440" tIns="45720" rIns="91440" bIns="45720" anchor="t">
            <a:spAutoFit/>
          </a:bodyPr>
          <a:lstStyle/>
          <a:p>
            <a:pPr algn="ctr"/>
            <a:r>
              <a:rPr lang="en-US" altLang="zh-CN" sz="2800" dirty="0">
                <a:latin typeface="Trebuchet MS" panose="020B0603020202020204" pitchFamily="34" charset="0"/>
                <a:ea typeface="+mn-lt"/>
                <a:cs typeface="+mn-lt"/>
              </a:rPr>
              <a:t>End-to-end CC handles persistent congestion.</a:t>
            </a:r>
          </a:p>
        </p:txBody>
      </p:sp>
    </p:spTree>
    <p:extLst>
      <p:ext uri="{BB962C8B-B14F-4D97-AF65-F5344CB8AC3E}">
        <p14:creationId xmlns:p14="http://schemas.microsoft.com/office/powerpoint/2010/main" val="3023321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6"/>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88ED1-08D2-AA31-CAE5-5B687D7177DC}"/>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FEA6FDD6-D6C9-F68C-7F7C-EAF48550C4C4}"/>
              </a:ext>
            </a:extLst>
          </p:cNvPr>
          <p:cNvSpPr>
            <a:spLocks noGrp="1"/>
          </p:cNvSpPr>
          <p:nvPr>
            <p:ph type="sldNum" sz="quarter" idx="12"/>
          </p:nvPr>
        </p:nvSpPr>
        <p:spPr/>
        <p:txBody>
          <a:bodyPr/>
          <a:lstStyle/>
          <a:p>
            <a:fld id="{49AE70B2-8BF9-45C0-BB95-33D1B9D3A854}" type="slidenum">
              <a:rPr lang="zh-CN" altLang="en-US" smtClean="0"/>
              <a:t>7</a:t>
            </a:fld>
            <a:endParaRPr lang="zh-CN" altLang="en-US" dirty="0"/>
          </a:p>
        </p:txBody>
      </p:sp>
      <p:sp>
        <p:nvSpPr>
          <p:cNvPr id="5" name="标题 4">
            <a:extLst>
              <a:ext uri="{FF2B5EF4-FFF2-40B4-BE49-F238E27FC236}">
                <a16:creationId xmlns:a16="http://schemas.microsoft.com/office/drawing/2014/main" id="{1063387E-62A3-6A03-2417-3DA8E9F4E9F9}"/>
              </a:ext>
            </a:extLst>
          </p:cNvPr>
          <p:cNvSpPr>
            <a:spLocks noGrp="1"/>
          </p:cNvSpPr>
          <p:nvPr>
            <p:ph type="title"/>
          </p:nvPr>
        </p:nvSpPr>
        <p:spPr/>
        <p:txBody>
          <a:bodyPr>
            <a:normAutofit/>
          </a:bodyPr>
          <a:lstStyle/>
          <a:p>
            <a:r>
              <a:rPr lang="en-US" altLang="zh-CN" dirty="0">
                <a:solidFill>
                  <a:srgbClr val="000000"/>
                </a:solidFill>
                <a:latin typeface="Century Gothic" panose="020B0502020202020204" pitchFamily="34" charset="0"/>
                <a:ea typeface="微软雅黑" panose="020B0503020204020204" pitchFamily="34" charset="-122"/>
                <a:cs typeface="Arial" panose="020B0604020202020204"/>
              </a:rPr>
              <a:t>HOL Blocking Problem of </a:t>
            </a:r>
            <a:r>
              <a:rPr lang="en-US" altLang="zh-CN" dirty="0">
                <a:solidFill>
                  <a:srgbClr val="000000"/>
                </a:solidFill>
                <a:cs typeface="Arial" panose="020B0604020202020204"/>
              </a:rPr>
              <a:t>Naive</a:t>
            </a:r>
            <a:r>
              <a:rPr lang="en-US" altLang="zh-CN" dirty="0">
                <a:solidFill>
                  <a:srgbClr val="000000"/>
                </a:solidFill>
                <a:latin typeface="Century Gothic" panose="020B0502020202020204" pitchFamily="34" charset="0"/>
                <a:ea typeface="微软雅黑" panose="020B0503020204020204" pitchFamily="34" charset="-122"/>
                <a:cs typeface="Arial" panose="020B0604020202020204"/>
              </a:rPr>
              <a:t> FC</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sp>
        <p:nvSpPr>
          <p:cNvPr id="9" name="矩形 8">
            <a:extLst>
              <a:ext uri="{FF2B5EF4-FFF2-40B4-BE49-F238E27FC236}">
                <a16:creationId xmlns:a16="http://schemas.microsoft.com/office/drawing/2014/main" id="{425690C3-8F9C-5E7B-EAB0-AAAA34365029}"/>
              </a:ext>
            </a:extLst>
          </p:cNvPr>
          <p:cNvSpPr/>
          <p:nvPr/>
        </p:nvSpPr>
        <p:spPr>
          <a:xfrm>
            <a:off x="608012" y="1529605"/>
            <a:ext cx="10884523" cy="830997"/>
          </a:xfrm>
          <a:prstGeom prst="rect">
            <a:avLst/>
          </a:prstGeom>
        </p:spPr>
        <p:txBody>
          <a:bodyPr wrap="square" lIns="91440" tIns="45720" rIns="91440" bIns="45720" anchor="t">
            <a:spAutoFit/>
          </a:bodyPr>
          <a:lstStyle/>
          <a:p>
            <a:r>
              <a:rPr lang="en-US" altLang="zh-CN" sz="2400" b="1" i="1" dirty="0">
                <a:latin typeface="Trebuchet MS" panose="020B0603020202020204" pitchFamily="34" charset="0"/>
                <a:ea typeface="+mn-lt"/>
                <a:cs typeface="+mn-lt"/>
              </a:rPr>
              <a:t>Head-of-Line Blocking</a:t>
            </a:r>
            <a:r>
              <a:rPr lang="en-US" altLang="zh-CN" sz="2400" dirty="0">
                <a:latin typeface="Trebuchet MS" panose="020B0603020202020204" pitchFamily="34" charset="0"/>
                <a:ea typeface="+mn-lt"/>
                <a:cs typeface="+mn-lt"/>
              </a:rPr>
              <a:t>: a flow is paused innocently by the congested port that it does not pass through.</a:t>
            </a:r>
          </a:p>
        </p:txBody>
      </p:sp>
      <p:sp>
        <p:nvSpPr>
          <p:cNvPr id="63" name="圆角矩形 125">
            <a:extLst>
              <a:ext uri="{FF2B5EF4-FFF2-40B4-BE49-F238E27FC236}">
                <a16:creationId xmlns:a16="http://schemas.microsoft.com/office/drawing/2014/main" id="{E7C65B0E-5501-9783-F906-7328B0501CE4}"/>
              </a:ext>
            </a:extLst>
          </p:cNvPr>
          <p:cNvSpPr/>
          <p:nvPr/>
        </p:nvSpPr>
        <p:spPr>
          <a:xfrm>
            <a:off x="2204245" y="3031808"/>
            <a:ext cx="1856700" cy="2759549"/>
          </a:xfrm>
          <a:prstGeom prst="roundRect">
            <a:avLst/>
          </a:prstGeom>
          <a:solidFill>
            <a:schemeClr val="bg1">
              <a:lumMod val="95000"/>
            </a:schemeClr>
          </a:solidFill>
          <a:ln w="254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8" name="椭圆 1037">
            <a:extLst>
              <a:ext uri="{FF2B5EF4-FFF2-40B4-BE49-F238E27FC236}">
                <a16:creationId xmlns:a16="http://schemas.microsoft.com/office/drawing/2014/main" id="{32C7C3DF-6D0C-A676-8C79-CC2D60726467}"/>
              </a:ext>
            </a:extLst>
          </p:cNvPr>
          <p:cNvSpPr/>
          <p:nvPr/>
        </p:nvSpPr>
        <p:spPr>
          <a:xfrm rot="5400000">
            <a:off x="2364742" y="4207684"/>
            <a:ext cx="432000" cy="432000"/>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39" name="文本框 1038">
            <a:extLst>
              <a:ext uri="{FF2B5EF4-FFF2-40B4-BE49-F238E27FC236}">
                <a16:creationId xmlns:a16="http://schemas.microsoft.com/office/drawing/2014/main" id="{57C45E34-895D-7F0E-25AD-5DD1AABDDF0D}"/>
              </a:ext>
            </a:extLst>
          </p:cNvPr>
          <p:cNvSpPr txBox="1"/>
          <p:nvPr/>
        </p:nvSpPr>
        <p:spPr>
          <a:xfrm>
            <a:off x="2807816" y="4196465"/>
            <a:ext cx="1303030" cy="460639"/>
          </a:xfrm>
          <a:prstGeom prst="rect">
            <a:avLst/>
          </a:prstGeom>
          <a:noFill/>
        </p:spPr>
        <p:txBody>
          <a:bodyPr wrap="square" rtlCol="0">
            <a:spAutoFit/>
          </a:bodyPr>
          <a:lstStyle/>
          <a:p>
            <a:pPr>
              <a:lnSpc>
                <a:spcPts val="1400"/>
              </a:lnSpc>
            </a:pPr>
            <a:r>
              <a:rPr lang="en-US" altLang="zh-CN" sz="1600" b="1" dirty="0">
                <a:latin typeface="Calibri" panose="020F0502020204030204" pitchFamily="34" charset="0"/>
                <a:cs typeface="Calibri" panose="020F0502020204030204" pitchFamily="34" charset="0"/>
              </a:rPr>
              <a:t>Congested port</a:t>
            </a:r>
            <a:endParaRPr lang="zh-CN" altLang="en-US" sz="1600" b="1" dirty="0">
              <a:latin typeface="Calibri" panose="020F0502020204030204" pitchFamily="34" charset="0"/>
              <a:cs typeface="Calibri" panose="020F0502020204030204" pitchFamily="34" charset="0"/>
            </a:endParaRPr>
          </a:p>
        </p:txBody>
      </p:sp>
      <p:sp>
        <p:nvSpPr>
          <p:cNvPr id="1031" name="椭圆 1030">
            <a:extLst>
              <a:ext uri="{FF2B5EF4-FFF2-40B4-BE49-F238E27FC236}">
                <a16:creationId xmlns:a16="http://schemas.microsoft.com/office/drawing/2014/main" id="{9D78CE22-4F2B-619B-4F45-E8EC040C5F86}"/>
              </a:ext>
            </a:extLst>
          </p:cNvPr>
          <p:cNvSpPr/>
          <p:nvPr/>
        </p:nvSpPr>
        <p:spPr>
          <a:xfrm rot="5400000">
            <a:off x="2364742" y="5238688"/>
            <a:ext cx="432000" cy="432000"/>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032" name="组合 1031">
            <a:extLst>
              <a:ext uri="{FF2B5EF4-FFF2-40B4-BE49-F238E27FC236}">
                <a16:creationId xmlns:a16="http://schemas.microsoft.com/office/drawing/2014/main" id="{89BBB6AD-019B-85E0-B018-7E7D4F66A6B7}"/>
              </a:ext>
            </a:extLst>
          </p:cNvPr>
          <p:cNvGrpSpPr/>
          <p:nvPr/>
        </p:nvGrpSpPr>
        <p:grpSpPr>
          <a:xfrm>
            <a:off x="2300827" y="3166291"/>
            <a:ext cx="1610930" cy="405388"/>
            <a:chOff x="1172916" y="800385"/>
            <a:chExt cx="1610930" cy="405388"/>
          </a:xfrm>
        </p:grpSpPr>
        <p:sp>
          <p:nvSpPr>
            <p:cNvPr id="1036" name="文本框 1035">
              <a:extLst>
                <a:ext uri="{FF2B5EF4-FFF2-40B4-BE49-F238E27FC236}">
                  <a16:creationId xmlns:a16="http://schemas.microsoft.com/office/drawing/2014/main" id="{4C346DE3-68DA-4B18-D1A1-D41D76946699}"/>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chemeClr val="accent1">
                      <a:lumMod val="75000"/>
                    </a:schemeClr>
                  </a:solidFill>
                  <a:latin typeface="Calibri" panose="020F0502020204030204" pitchFamily="34" charset="0"/>
                  <a:cs typeface="Calibri" panose="020F0502020204030204" pitchFamily="34" charset="0"/>
                </a:rPr>
                <a:t>Vulnerable flows</a:t>
              </a:r>
              <a:endParaRPr lang="zh-CN" altLang="en-US" sz="1600" b="1" dirty="0">
                <a:solidFill>
                  <a:schemeClr val="accent1">
                    <a:lumMod val="75000"/>
                  </a:schemeClr>
                </a:solidFill>
                <a:latin typeface="Calibri" panose="020F0502020204030204" pitchFamily="34" charset="0"/>
                <a:cs typeface="Calibri" panose="020F0502020204030204" pitchFamily="34" charset="0"/>
              </a:endParaRPr>
            </a:p>
          </p:txBody>
        </p:sp>
        <p:cxnSp>
          <p:nvCxnSpPr>
            <p:cNvPr id="1037" name="直接箭头连接符 1036">
              <a:extLst>
                <a:ext uri="{FF2B5EF4-FFF2-40B4-BE49-F238E27FC236}">
                  <a16:creationId xmlns:a16="http://schemas.microsoft.com/office/drawing/2014/main" id="{F61CD353-8641-9468-58A3-D1ADC8F76313}"/>
                </a:ext>
              </a:extLst>
            </p:cNvPr>
            <p:cNvCxnSpPr/>
            <p:nvPr/>
          </p:nvCxnSpPr>
          <p:spPr>
            <a:xfrm>
              <a:off x="1285115" y="1205773"/>
              <a:ext cx="1299152" cy="0"/>
            </a:xfrm>
            <a:prstGeom prst="straightConnector1">
              <a:avLst/>
            </a:prstGeom>
            <a:noFill/>
            <a:ln w="25400">
              <a:prstDash val="sysDot"/>
              <a:tailEnd type="triangle"/>
            </a:ln>
          </p:spPr>
          <p:style>
            <a:lnRef idx="2">
              <a:schemeClr val="accent1">
                <a:shade val="50000"/>
              </a:schemeClr>
            </a:lnRef>
            <a:fillRef idx="1">
              <a:schemeClr val="accent1"/>
            </a:fillRef>
            <a:effectRef idx="0">
              <a:schemeClr val="accent1"/>
            </a:effectRef>
            <a:fontRef idx="minor">
              <a:schemeClr val="lt1"/>
            </a:fontRef>
          </p:style>
        </p:cxnSp>
      </p:grpSp>
      <p:grpSp>
        <p:nvGrpSpPr>
          <p:cNvPr id="1033" name="组合 1032">
            <a:extLst>
              <a:ext uri="{FF2B5EF4-FFF2-40B4-BE49-F238E27FC236}">
                <a16:creationId xmlns:a16="http://schemas.microsoft.com/office/drawing/2014/main" id="{BE43C61D-180E-1763-1F53-858CCB78C37A}"/>
              </a:ext>
            </a:extLst>
          </p:cNvPr>
          <p:cNvGrpSpPr/>
          <p:nvPr/>
        </p:nvGrpSpPr>
        <p:grpSpPr>
          <a:xfrm>
            <a:off x="2293848" y="3600629"/>
            <a:ext cx="1610930" cy="405815"/>
            <a:chOff x="1172916" y="800385"/>
            <a:chExt cx="1610930" cy="405815"/>
          </a:xfrm>
        </p:grpSpPr>
        <p:sp>
          <p:nvSpPr>
            <p:cNvPr id="1034" name="文本框 1033">
              <a:extLst>
                <a:ext uri="{FF2B5EF4-FFF2-40B4-BE49-F238E27FC236}">
                  <a16:creationId xmlns:a16="http://schemas.microsoft.com/office/drawing/2014/main" id="{FFEE4ABC-5F7A-CB9D-5A1D-78EB9B86B7CA}"/>
                </a:ext>
              </a:extLst>
            </p:cNvPr>
            <p:cNvSpPr txBox="1"/>
            <p:nvPr/>
          </p:nvSpPr>
          <p:spPr>
            <a:xfrm>
              <a:off x="1172916" y="800385"/>
              <a:ext cx="1610930" cy="338554"/>
            </a:xfrm>
            <a:prstGeom prst="rect">
              <a:avLst/>
            </a:prstGeom>
            <a:noFill/>
          </p:spPr>
          <p:txBody>
            <a:bodyPr wrap="square" rtlCol="0">
              <a:spAutoFit/>
            </a:bodyPr>
            <a:lstStyle/>
            <a:p>
              <a:r>
                <a:rPr lang="en-US" altLang="zh-CN" sz="1600" b="1" dirty="0">
                  <a:solidFill>
                    <a:srgbClr val="E8774A"/>
                  </a:solidFill>
                  <a:latin typeface="Calibri" panose="020F0502020204030204" pitchFamily="34" charset="0"/>
                  <a:cs typeface="Calibri" panose="020F0502020204030204" pitchFamily="34" charset="0"/>
                </a:rPr>
                <a:t>Congested flows</a:t>
              </a:r>
              <a:endParaRPr lang="zh-CN" altLang="en-US" sz="1600" b="1" dirty="0">
                <a:solidFill>
                  <a:srgbClr val="E8774A"/>
                </a:solidFill>
                <a:latin typeface="Calibri" panose="020F0502020204030204" pitchFamily="34" charset="0"/>
                <a:cs typeface="Calibri" panose="020F0502020204030204" pitchFamily="34" charset="0"/>
              </a:endParaRPr>
            </a:p>
          </p:txBody>
        </p:sp>
        <p:cxnSp>
          <p:nvCxnSpPr>
            <p:cNvPr id="1035" name="直接箭头连接符 1034">
              <a:extLst>
                <a:ext uri="{FF2B5EF4-FFF2-40B4-BE49-F238E27FC236}">
                  <a16:creationId xmlns:a16="http://schemas.microsoft.com/office/drawing/2014/main" id="{0DEA3060-3755-6F29-F2D8-EB1876C2582C}"/>
                </a:ext>
              </a:extLst>
            </p:cNvPr>
            <p:cNvCxnSpPr/>
            <p:nvPr/>
          </p:nvCxnSpPr>
          <p:spPr>
            <a:xfrm>
              <a:off x="1270571" y="1206200"/>
              <a:ext cx="1299152" cy="0"/>
            </a:xfrm>
            <a:prstGeom prst="straightConnector1">
              <a:avLst/>
            </a:prstGeom>
            <a:noFill/>
            <a:ln w="25400">
              <a:solidFill>
                <a:srgbClr val="E8774A"/>
              </a:solidFill>
              <a:prstDash val="solid"/>
              <a:tailEnd type="triangle"/>
            </a:ln>
          </p:spPr>
          <p:style>
            <a:lnRef idx="2">
              <a:schemeClr val="accent1">
                <a:shade val="50000"/>
              </a:schemeClr>
            </a:lnRef>
            <a:fillRef idx="1">
              <a:schemeClr val="accent1"/>
            </a:fillRef>
            <a:effectRef idx="0">
              <a:schemeClr val="accent1"/>
            </a:effectRef>
            <a:fontRef idx="minor">
              <a:schemeClr val="lt1"/>
            </a:fontRef>
          </p:style>
        </p:cxnSp>
      </p:grpSp>
      <p:cxnSp>
        <p:nvCxnSpPr>
          <p:cNvPr id="2" name="直接连接符 1">
            <a:extLst>
              <a:ext uri="{FF2B5EF4-FFF2-40B4-BE49-F238E27FC236}">
                <a16:creationId xmlns:a16="http://schemas.microsoft.com/office/drawing/2014/main" id="{5271E181-6244-B640-EB3E-F155EFCF1852}"/>
              </a:ext>
            </a:extLst>
          </p:cNvPr>
          <p:cNvCxnSpPr/>
          <p:nvPr/>
        </p:nvCxnSpPr>
        <p:spPr>
          <a:xfrm flipH="1" flipV="1">
            <a:off x="6772093" y="3726095"/>
            <a:ext cx="1296873" cy="1438077"/>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6" name="直接连接符 5">
            <a:extLst>
              <a:ext uri="{FF2B5EF4-FFF2-40B4-BE49-F238E27FC236}">
                <a16:creationId xmlns:a16="http://schemas.microsoft.com/office/drawing/2014/main" id="{B360F252-800C-5A66-B98B-1FE57E48F82A}"/>
              </a:ext>
            </a:extLst>
          </p:cNvPr>
          <p:cNvCxnSpPr>
            <a:cxnSpLocks/>
          </p:cNvCxnSpPr>
          <p:nvPr/>
        </p:nvCxnSpPr>
        <p:spPr>
          <a:xfrm>
            <a:off x="6757083" y="5159353"/>
            <a:ext cx="1311883" cy="4820"/>
          </a:xfrm>
          <a:prstGeom prst="line">
            <a:avLst/>
          </a:prstGeom>
          <a:ln w="25400">
            <a:solidFill>
              <a:schemeClr val="bg2">
                <a:lumMod val="50000"/>
              </a:schemeClr>
            </a:solidFill>
            <a:prstDash val="solid"/>
          </a:ln>
        </p:spPr>
        <p:style>
          <a:lnRef idx="1">
            <a:schemeClr val="accent1"/>
          </a:lnRef>
          <a:fillRef idx="0">
            <a:schemeClr val="accent1"/>
          </a:fillRef>
          <a:effectRef idx="0">
            <a:schemeClr val="accent1"/>
          </a:effectRef>
          <a:fontRef idx="minor">
            <a:schemeClr val="tx1"/>
          </a:fontRef>
        </p:style>
      </p:cxnSp>
      <p:cxnSp>
        <p:nvCxnSpPr>
          <p:cNvPr id="13" name="直接连接符 12">
            <a:extLst>
              <a:ext uri="{FF2B5EF4-FFF2-40B4-BE49-F238E27FC236}">
                <a16:creationId xmlns:a16="http://schemas.microsoft.com/office/drawing/2014/main" id="{DD4231E8-09AF-50F1-2D35-A28EF15BE3E6}"/>
              </a:ext>
            </a:extLst>
          </p:cNvPr>
          <p:cNvCxnSpPr/>
          <p:nvPr/>
        </p:nvCxnSpPr>
        <p:spPr>
          <a:xfrm flipH="1">
            <a:off x="5272690" y="3726097"/>
            <a:ext cx="907889" cy="35491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2" name="直接连接符 21">
            <a:extLst>
              <a:ext uri="{FF2B5EF4-FFF2-40B4-BE49-F238E27FC236}">
                <a16:creationId xmlns:a16="http://schemas.microsoft.com/office/drawing/2014/main" id="{45CA0A71-C592-490E-5529-8C23E01F88BF}"/>
              </a:ext>
            </a:extLst>
          </p:cNvPr>
          <p:cNvCxnSpPr>
            <a:cxnSpLocks/>
          </p:cNvCxnSpPr>
          <p:nvPr/>
        </p:nvCxnSpPr>
        <p:spPr>
          <a:xfrm flipH="1" flipV="1">
            <a:off x="5260947" y="4830961"/>
            <a:ext cx="904621" cy="32839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23" name="直接连接符 22">
            <a:extLst>
              <a:ext uri="{FF2B5EF4-FFF2-40B4-BE49-F238E27FC236}">
                <a16:creationId xmlns:a16="http://schemas.microsoft.com/office/drawing/2014/main" id="{B59BB725-178B-9BEA-4813-4301413A6D49}"/>
              </a:ext>
            </a:extLst>
          </p:cNvPr>
          <p:cNvCxnSpPr>
            <a:cxnSpLocks/>
          </p:cNvCxnSpPr>
          <p:nvPr/>
        </p:nvCxnSpPr>
        <p:spPr>
          <a:xfrm flipH="1">
            <a:off x="5257680" y="5159355"/>
            <a:ext cx="907889" cy="35491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31" name="!!DestTor">
            <a:extLst>
              <a:ext uri="{FF2B5EF4-FFF2-40B4-BE49-F238E27FC236}">
                <a16:creationId xmlns:a16="http://schemas.microsoft.com/office/drawing/2014/main" id="{AA255A97-E01E-0E66-F92E-CADAC45D4D6C}"/>
              </a:ext>
            </a:extLst>
          </p:cNvPr>
          <p:cNvSpPr/>
          <p:nvPr/>
        </p:nvSpPr>
        <p:spPr>
          <a:xfrm>
            <a:off x="8083975" y="4904175"/>
            <a:ext cx="591515" cy="492929"/>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4" name="!!DestAgg1">
            <a:extLst>
              <a:ext uri="{FF2B5EF4-FFF2-40B4-BE49-F238E27FC236}">
                <a16:creationId xmlns:a16="http://schemas.microsoft.com/office/drawing/2014/main" id="{106EBFA4-11EA-78AF-56C5-F55F14B81A3D}"/>
              </a:ext>
            </a:extLst>
          </p:cNvPr>
          <p:cNvSpPr/>
          <p:nvPr/>
        </p:nvSpPr>
        <p:spPr>
          <a:xfrm>
            <a:off x="6162308" y="3468806"/>
            <a:ext cx="591515" cy="492929"/>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0A688"/>
              </a:solidFill>
            </a:endParaRPr>
          </a:p>
        </p:txBody>
      </p:sp>
      <p:sp>
        <p:nvSpPr>
          <p:cNvPr id="36" name="!!DestAgg2">
            <a:extLst>
              <a:ext uri="{FF2B5EF4-FFF2-40B4-BE49-F238E27FC236}">
                <a16:creationId xmlns:a16="http://schemas.microsoft.com/office/drawing/2014/main" id="{70106C21-BCCD-C782-C4A3-7FBE806E4305}"/>
              </a:ext>
            </a:extLst>
          </p:cNvPr>
          <p:cNvSpPr/>
          <p:nvPr/>
        </p:nvSpPr>
        <p:spPr>
          <a:xfrm>
            <a:off x="6161819" y="4929800"/>
            <a:ext cx="591515" cy="492929"/>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0A688"/>
              </a:solidFill>
            </a:endParaRPr>
          </a:p>
        </p:txBody>
      </p:sp>
      <p:sp>
        <p:nvSpPr>
          <p:cNvPr id="41" name="任意多边形 12">
            <a:extLst>
              <a:ext uri="{FF2B5EF4-FFF2-40B4-BE49-F238E27FC236}">
                <a16:creationId xmlns:a16="http://schemas.microsoft.com/office/drawing/2014/main" id="{E4EA7FD6-3880-B806-3B31-9791EE73D5CB}"/>
              </a:ext>
            </a:extLst>
          </p:cNvPr>
          <p:cNvSpPr/>
          <p:nvPr/>
        </p:nvSpPr>
        <p:spPr>
          <a:xfrm>
            <a:off x="7026047" y="4143173"/>
            <a:ext cx="2035271" cy="1082250"/>
          </a:xfrm>
          <a:custGeom>
            <a:avLst/>
            <a:gdLst>
              <a:gd name="connsiteX0" fmla="*/ 0 w 1971675"/>
              <a:gd name="connsiteY0" fmla="*/ 0 h 1184445"/>
              <a:gd name="connsiteX1" fmla="*/ 933450 w 1971675"/>
              <a:gd name="connsiteY1" fmla="*/ 1038225 h 1184445"/>
              <a:gd name="connsiteX2" fmla="*/ 1971675 w 1971675"/>
              <a:gd name="connsiteY2" fmla="*/ 1152525 h 1184445"/>
            </a:gdLst>
            <a:ahLst/>
            <a:cxnLst>
              <a:cxn ang="0">
                <a:pos x="connsiteX0" y="connsiteY0"/>
              </a:cxn>
              <a:cxn ang="0">
                <a:pos x="connsiteX1" y="connsiteY1"/>
              </a:cxn>
              <a:cxn ang="0">
                <a:pos x="connsiteX2" y="connsiteY2"/>
              </a:cxn>
            </a:cxnLst>
            <a:rect l="l" t="t" r="r" b="b"/>
            <a:pathLst>
              <a:path w="1971675" h="1184445">
                <a:moveTo>
                  <a:pt x="0" y="0"/>
                </a:moveTo>
                <a:cubicBezTo>
                  <a:pt x="302419" y="423069"/>
                  <a:pt x="604838" y="846138"/>
                  <a:pt x="933450" y="1038225"/>
                </a:cubicBezTo>
                <a:cubicBezTo>
                  <a:pt x="1262063" y="1230313"/>
                  <a:pt x="1616869" y="1191419"/>
                  <a:pt x="1971675" y="1152525"/>
                </a:cubicBezTo>
              </a:path>
            </a:pathLst>
          </a:custGeom>
          <a:ln w="1905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cxnSp>
        <p:nvCxnSpPr>
          <p:cNvPr id="42" name="直接箭头连接符 41">
            <a:extLst>
              <a:ext uri="{FF2B5EF4-FFF2-40B4-BE49-F238E27FC236}">
                <a16:creationId xmlns:a16="http://schemas.microsoft.com/office/drawing/2014/main" id="{701DAE19-D8B1-AB64-E736-108F556FF114}"/>
              </a:ext>
            </a:extLst>
          </p:cNvPr>
          <p:cNvCxnSpPr/>
          <p:nvPr/>
        </p:nvCxnSpPr>
        <p:spPr>
          <a:xfrm flipV="1">
            <a:off x="6967706" y="5271699"/>
            <a:ext cx="2093611" cy="23904"/>
          </a:xfrm>
          <a:prstGeom prst="straightConnector1">
            <a:avLst/>
          </a:pr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cxnSp>
      <p:sp>
        <p:nvSpPr>
          <p:cNvPr id="45" name="任意多边形 17">
            <a:extLst>
              <a:ext uri="{FF2B5EF4-FFF2-40B4-BE49-F238E27FC236}">
                <a16:creationId xmlns:a16="http://schemas.microsoft.com/office/drawing/2014/main" id="{025613D2-5792-267A-B543-017FDE3CF046}"/>
              </a:ext>
            </a:extLst>
          </p:cNvPr>
          <p:cNvSpPr/>
          <p:nvPr/>
        </p:nvSpPr>
        <p:spPr>
          <a:xfrm>
            <a:off x="5337740" y="3775242"/>
            <a:ext cx="1700687" cy="411754"/>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sp>
        <p:nvSpPr>
          <p:cNvPr id="46" name="椭圆 45">
            <a:extLst>
              <a:ext uri="{FF2B5EF4-FFF2-40B4-BE49-F238E27FC236}">
                <a16:creationId xmlns:a16="http://schemas.microsoft.com/office/drawing/2014/main" id="{C3DA6CAB-0B27-3054-C45E-E90905C309F8}"/>
              </a:ext>
            </a:extLst>
          </p:cNvPr>
          <p:cNvSpPr/>
          <p:nvPr/>
        </p:nvSpPr>
        <p:spPr>
          <a:xfrm rot="5232316">
            <a:off x="8540132" y="5156267"/>
            <a:ext cx="236606" cy="236606"/>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7" name="文本框 46">
            <a:extLst>
              <a:ext uri="{FF2B5EF4-FFF2-40B4-BE49-F238E27FC236}">
                <a16:creationId xmlns:a16="http://schemas.microsoft.com/office/drawing/2014/main" id="{CCD9C5B0-E734-6320-B59B-6EC80AECC42A}"/>
              </a:ext>
            </a:extLst>
          </p:cNvPr>
          <p:cNvSpPr txBox="1"/>
          <p:nvPr/>
        </p:nvSpPr>
        <p:spPr>
          <a:xfrm>
            <a:off x="6503200" y="3878744"/>
            <a:ext cx="886733" cy="461665"/>
          </a:xfrm>
          <a:prstGeom prst="rect">
            <a:avLst/>
          </a:prstGeom>
          <a:noFill/>
        </p:spPr>
        <p:txBody>
          <a:bodyPr wrap="square" rtlCol="0">
            <a:spAutoFit/>
          </a:bodyPr>
          <a:lstStyle/>
          <a:p>
            <a:r>
              <a:rPr lang="en-US" altLang="zh-CN" sz="2400" b="1" dirty="0">
                <a:latin typeface="Calibri" panose="020F0502020204030204" pitchFamily="34" charset="0"/>
                <a:cs typeface="Calibri" panose="020F0502020204030204" pitchFamily="34" charset="0"/>
              </a:rPr>
              <a:t>P3</a:t>
            </a:r>
            <a:endParaRPr lang="zh-CN" altLang="en-US" sz="2400" b="1" dirty="0">
              <a:latin typeface="Calibri" panose="020F0502020204030204" pitchFamily="34" charset="0"/>
              <a:cs typeface="Calibri" panose="020F0502020204030204" pitchFamily="34" charset="0"/>
            </a:endParaRPr>
          </a:p>
        </p:txBody>
      </p:sp>
      <p:sp>
        <p:nvSpPr>
          <p:cNvPr id="48" name="文本框 47">
            <a:extLst>
              <a:ext uri="{FF2B5EF4-FFF2-40B4-BE49-F238E27FC236}">
                <a16:creationId xmlns:a16="http://schemas.microsoft.com/office/drawing/2014/main" id="{BF05CA8B-B279-A976-2197-35825B964E36}"/>
              </a:ext>
            </a:extLst>
          </p:cNvPr>
          <p:cNvSpPr txBox="1"/>
          <p:nvPr/>
        </p:nvSpPr>
        <p:spPr>
          <a:xfrm>
            <a:off x="6486065" y="5351651"/>
            <a:ext cx="886733" cy="461665"/>
          </a:xfrm>
          <a:prstGeom prst="rect">
            <a:avLst/>
          </a:prstGeom>
          <a:noFill/>
        </p:spPr>
        <p:txBody>
          <a:bodyPr wrap="square" rtlCol="0">
            <a:spAutoFit/>
          </a:bodyPr>
          <a:lstStyle/>
          <a:p>
            <a:r>
              <a:rPr lang="en-US" altLang="zh-CN" sz="2400" b="1" dirty="0">
                <a:latin typeface="Calibri" panose="020F0502020204030204" pitchFamily="34" charset="0"/>
                <a:cs typeface="Calibri" panose="020F0502020204030204" pitchFamily="34" charset="0"/>
              </a:rPr>
              <a:t>P4</a:t>
            </a:r>
            <a:endParaRPr lang="zh-CN" altLang="en-US" sz="2400" b="1" dirty="0">
              <a:latin typeface="Calibri" panose="020F0502020204030204" pitchFamily="34" charset="0"/>
              <a:cs typeface="Calibri" panose="020F0502020204030204" pitchFamily="34" charset="0"/>
            </a:endParaRPr>
          </a:p>
        </p:txBody>
      </p:sp>
      <p:sp>
        <p:nvSpPr>
          <p:cNvPr id="50" name="文本框 49">
            <a:extLst>
              <a:ext uri="{FF2B5EF4-FFF2-40B4-BE49-F238E27FC236}">
                <a16:creationId xmlns:a16="http://schemas.microsoft.com/office/drawing/2014/main" id="{2BD9F409-47B6-9403-D660-C549D5641F3F}"/>
              </a:ext>
            </a:extLst>
          </p:cNvPr>
          <p:cNvSpPr txBox="1"/>
          <p:nvPr/>
        </p:nvSpPr>
        <p:spPr>
          <a:xfrm>
            <a:off x="8632960" y="5311985"/>
            <a:ext cx="886733" cy="461665"/>
          </a:xfrm>
          <a:prstGeom prst="rect">
            <a:avLst/>
          </a:prstGeom>
          <a:noFill/>
        </p:spPr>
        <p:txBody>
          <a:bodyPr wrap="square" rtlCol="0">
            <a:spAutoFit/>
          </a:bodyPr>
          <a:lstStyle/>
          <a:p>
            <a:r>
              <a:rPr lang="en-US" altLang="zh-CN" sz="2400" b="1" dirty="0">
                <a:latin typeface="Calibri" panose="020F0502020204030204" pitchFamily="34" charset="0"/>
                <a:cs typeface="Calibri" panose="020F0502020204030204" pitchFamily="34" charset="0"/>
              </a:rPr>
              <a:t>P2</a:t>
            </a:r>
            <a:endParaRPr lang="zh-CN" altLang="en-US" sz="2400" b="1" dirty="0">
              <a:latin typeface="Calibri" panose="020F0502020204030204" pitchFamily="34" charset="0"/>
              <a:cs typeface="Calibri" panose="020F0502020204030204" pitchFamily="34" charset="0"/>
            </a:endParaRPr>
          </a:p>
        </p:txBody>
      </p:sp>
      <p:sp>
        <p:nvSpPr>
          <p:cNvPr id="59" name="任意多边形 3">
            <a:extLst>
              <a:ext uri="{FF2B5EF4-FFF2-40B4-BE49-F238E27FC236}">
                <a16:creationId xmlns:a16="http://schemas.microsoft.com/office/drawing/2014/main" id="{7F3C3ED7-99CE-DDC0-0D41-8D07B9742340}"/>
              </a:ext>
            </a:extLst>
          </p:cNvPr>
          <p:cNvSpPr/>
          <p:nvPr/>
        </p:nvSpPr>
        <p:spPr>
          <a:xfrm>
            <a:off x="5330796" y="4747392"/>
            <a:ext cx="1665232" cy="353525"/>
          </a:xfrm>
          <a:custGeom>
            <a:avLst/>
            <a:gdLst>
              <a:gd name="connsiteX0" fmla="*/ 0 w 1485900"/>
              <a:gd name="connsiteY0" fmla="*/ 0 h 478879"/>
              <a:gd name="connsiteX1" fmla="*/ 885825 w 1485900"/>
              <a:gd name="connsiteY1" fmla="*/ 419100 h 478879"/>
              <a:gd name="connsiteX2" fmla="*/ 1485900 w 1485900"/>
              <a:gd name="connsiteY2" fmla="*/ 466725 h 478879"/>
            </a:gdLst>
            <a:ahLst/>
            <a:cxnLst>
              <a:cxn ang="0">
                <a:pos x="connsiteX0" y="connsiteY0"/>
              </a:cxn>
              <a:cxn ang="0">
                <a:pos x="connsiteX1" y="connsiteY1"/>
              </a:cxn>
              <a:cxn ang="0">
                <a:pos x="connsiteX2" y="connsiteY2"/>
              </a:cxn>
            </a:cxnLst>
            <a:rect l="l" t="t" r="r" b="b"/>
            <a:pathLst>
              <a:path w="1485900" h="478879">
                <a:moveTo>
                  <a:pt x="0" y="0"/>
                </a:moveTo>
                <a:cubicBezTo>
                  <a:pt x="319087" y="170656"/>
                  <a:pt x="638175" y="341312"/>
                  <a:pt x="885825" y="419100"/>
                </a:cubicBezTo>
                <a:cubicBezTo>
                  <a:pt x="1133475" y="496888"/>
                  <a:pt x="1309687" y="481806"/>
                  <a:pt x="1485900" y="46672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solidFill>
                <a:schemeClr val="tx1"/>
              </a:solidFill>
            </a:endParaRPr>
          </a:p>
        </p:txBody>
      </p:sp>
      <p:sp>
        <p:nvSpPr>
          <p:cNvPr id="60" name="任意多边形 81">
            <a:extLst>
              <a:ext uri="{FF2B5EF4-FFF2-40B4-BE49-F238E27FC236}">
                <a16:creationId xmlns:a16="http://schemas.microsoft.com/office/drawing/2014/main" id="{801A7F8F-01E8-E78C-DD00-6E31A84D6944}"/>
              </a:ext>
            </a:extLst>
          </p:cNvPr>
          <p:cNvSpPr/>
          <p:nvPr/>
        </p:nvSpPr>
        <p:spPr>
          <a:xfrm>
            <a:off x="5317203" y="5204209"/>
            <a:ext cx="1678825" cy="411754"/>
          </a:xfrm>
          <a:custGeom>
            <a:avLst/>
            <a:gdLst>
              <a:gd name="connsiteX0" fmla="*/ 0 w 1552575"/>
              <a:gd name="connsiteY0" fmla="*/ 375895 h 375895"/>
              <a:gd name="connsiteX1" fmla="*/ 838200 w 1552575"/>
              <a:gd name="connsiteY1" fmla="*/ 32995 h 375895"/>
              <a:gd name="connsiteX2" fmla="*/ 1552575 w 1552575"/>
              <a:gd name="connsiteY2" fmla="*/ 32995 h 375895"/>
            </a:gdLst>
            <a:ahLst/>
            <a:cxnLst>
              <a:cxn ang="0">
                <a:pos x="connsiteX0" y="connsiteY0"/>
              </a:cxn>
              <a:cxn ang="0">
                <a:pos x="connsiteX1" y="connsiteY1"/>
              </a:cxn>
              <a:cxn ang="0">
                <a:pos x="connsiteX2" y="connsiteY2"/>
              </a:cxn>
            </a:cxnLst>
            <a:rect l="l" t="t" r="r" b="b"/>
            <a:pathLst>
              <a:path w="1552575" h="375895">
                <a:moveTo>
                  <a:pt x="0" y="375895"/>
                </a:moveTo>
                <a:cubicBezTo>
                  <a:pt x="289719" y="233020"/>
                  <a:pt x="579438" y="90145"/>
                  <a:pt x="838200" y="32995"/>
                </a:cubicBezTo>
                <a:cubicBezTo>
                  <a:pt x="1096962" y="-24155"/>
                  <a:pt x="1324768" y="4420"/>
                  <a:pt x="1552575" y="32995"/>
                </a:cubicBezTo>
              </a:path>
            </a:pathLst>
          </a:custGeom>
          <a:ln w="38100">
            <a:solidFill>
              <a:srgbClr val="E8774A"/>
            </a:solidFill>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sz="2400"/>
          </a:p>
        </p:txBody>
      </p:sp>
      <p:cxnSp>
        <p:nvCxnSpPr>
          <p:cNvPr id="12" name="直接连接符 11">
            <a:extLst>
              <a:ext uri="{FF2B5EF4-FFF2-40B4-BE49-F238E27FC236}">
                <a16:creationId xmlns:a16="http://schemas.microsoft.com/office/drawing/2014/main" id="{D7B63921-1D7F-91F4-7062-4E5653D31CE8}"/>
              </a:ext>
            </a:extLst>
          </p:cNvPr>
          <p:cNvCxnSpPr>
            <a:cxnSpLocks/>
          </p:cNvCxnSpPr>
          <p:nvPr/>
        </p:nvCxnSpPr>
        <p:spPr>
          <a:xfrm flipH="1" flipV="1">
            <a:off x="5275957" y="3397704"/>
            <a:ext cx="904621" cy="328393"/>
          </a:xfrm>
          <a:prstGeom prst="line">
            <a:avLst/>
          </a:prstGeom>
          <a:ln w="25400">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grpSp>
        <p:nvGrpSpPr>
          <p:cNvPr id="19" name="组合 18">
            <a:extLst>
              <a:ext uri="{FF2B5EF4-FFF2-40B4-BE49-F238E27FC236}">
                <a16:creationId xmlns:a16="http://schemas.microsoft.com/office/drawing/2014/main" id="{74CA1697-7FDC-3A8B-EAE6-41BC290AF1E4}"/>
              </a:ext>
            </a:extLst>
          </p:cNvPr>
          <p:cNvGrpSpPr/>
          <p:nvPr/>
        </p:nvGrpSpPr>
        <p:grpSpPr>
          <a:xfrm>
            <a:off x="5379805" y="3307476"/>
            <a:ext cx="4139888" cy="1822840"/>
            <a:chOff x="5591471" y="3307476"/>
            <a:chExt cx="4139888" cy="1822840"/>
          </a:xfrm>
        </p:grpSpPr>
        <p:sp>
          <p:nvSpPr>
            <p:cNvPr id="32" name="椭圆 31">
              <a:extLst>
                <a:ext uri="{FF2B5EF4-FFF2-40B4-BE49-F238E27FC236}">
                  <a16:creationId xmlns:a16="http://schemas.microsoft.com/office/drawing/2014/main" id="{30C12E62-3E1A-E4BD-5CF6-A16285B27EE5}"/>
                </a:ext>
              </a:extLst>
            </p:cNvPr>
            <p:cNvSpPr/>
            <p:nvPr/>
          </p:nvSpPr>
          <p:spPr>
            <a:xfrm rot="5232316">
              <a:off x="8771516" y="4933144"/>
              <a:ext cx="197172" cy="197172"/>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0" name="任意多边形 11">
              <a:extLst>
                <a:ext uri="{FF2B5EF4-FFF2-40B4-BE49-F238E27FC236}">
                  <a16:creationId xmlns:a16="http://schemas.microsoft.com/office/drawing/2014/main" id="{964F8738-6636-630E-D0AA-3AA266702C3D}"/>
                </a:ext>
              </a:extLst>
            </p:cNvPr>
            <p:cNvSpPr/>
            <p:nvPr/>
          </p:nvSpPr>
          <p:spPr>
            <a:xfrm>
              <a:off x="7360606" y="3906618"/>
              <a:ext cx="1912378" cy="1138648"/>
            </a:xfrm>
            <a:custGeom>
              <a:avLst/>
              <a:gdLst>
                <a:gd name="connsiteX0" fmla="*/ 0 w 1743075"/>
                <a:gd name="connsiteY0" fmla="*/ 0 h 1081616"/>
                <a:gd name="connsiteX1" fmla="*/ 809625 w 1743075"/>
                <a:gd name="connsiteY1" fmla="*/ 933450 h 1081616"/>
                <a:gd name="connsiteX2" fmla="*/ 1743075 w 1743075"/>
                <a:gd name="connsiteY2" fmla="*/ 1066800 h 1081616"/>
              </a:gdLst>
              <a:ahLst/>
              <a:cxnLst>
                <a:cxn ang="0">
                  <a:pos x="connsiteX0" y="connsiteY0"/>
                </a:cxn>
                <a:cxn ang="0">
                  <a:pos x="connsiteX1" y="connsiteY1"/>
                </a:cxn>
                <a:cxn ang="0">
                  <a:pos x="connsiteX2" y="connsiteY2"/>
                </a:cxn>
              </a:cxnLst>
              <a:rect l="l" t="t" r="r" b="b"/>
              <a:pathLst>
                <a:path w="1743075" h="1081616">
                  <a:moveTo>
                    <a:pt x="0" y="0"/>
                  </a:moveTo>
                  <a:cubicBezTo>
                    <a:pt x="259556" y="377825"/>
                    <a:pt x="519113" y="755650"/>
                    <a:pt x="809625" y="933450"/>
                  </a:cubicBezTo>
                  <a:cubicBezTo>
                    <a:pt x="1100137" y="1111250"/>
                    <a:pt x="1421606" y="1089025"/>
                    <a:pt x="1743075" y="1066800"/>
                  </a:cubicBezTo>
                </a:path>
              </a:pathLst>
            </a:custGeom>
            <a:noFill/>
            <a:ln w="1905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4" name="任意多边形 16">
              <a:extLst>
                <a:ext uri="{FF2B5EF4-FFF2-40B4-BE49-F238E27FC236}">
                  <a16:creationId xmlns:a16="http://schemas.microsoft.com/office/drawing/2014/main" id="{2EAE1E4A-3937-10D1-15D5-09A11D652D53}"/>
                </a:ext>
              </a:extLst>
            </p:cNvPr>
            <p:cNvSpPr/>
            <p:nvPr/>
          </p:nvSpPr>
          <p:spPr>
            <a:xfrm>
              <a:off x="5591471" y="3307476"/>
              <a:ext cx="1638085" cy="429864"/>
            </a:xfrm>
            <a:custGeom>
              <a:avLst/>
              <a:gdLst>
                <a:gd name="connsiteX0" fmla="*/ 0 w 1495425"/>
                <a:gd name="connsiteY0" fmla="*/ 0 h 392427"/>
                <a:gd name="connsiteX1" fmla="*/ 876300 w 1495425"/>
                <a:gd name="connsiteY1" fmla="*/ 333375 h 392427"/>
                <a:gd name="connsiteX2" fmla="*/ 1495425 w 1495425"/>
                <a:gd name="connsiteY2" fmla="*/ 390525 h 392427"/>
              </a:gdLst>
              <a:ahLst/>
              <a:cxnLst>
                <a:cxn ang="0">
                  <a:pos x="connsiteX0" y="connsiteY0"/>
                </a:cxn>
                <a:cxn ang="0">
                  <a:pos x="connsiteX1" y="connsiteY1"/>
                </a:cxn>
                <a:cxn ang="0">
                  <a:pos x="connsiteX2" y="connsiteY2"/>
                </a:cxn>
              </a:cxnLst>
              <a:rect l="l" t="t" r="r" b="b"/>
              <a:pathLst>
                <a:path w="1495425" h="392427">
                  <a:moveTo>
                    <a:pt x="0" y="0"/>
                  </a:moveTo>
                  <a:cubicBezTo>
                    <a:pt x="313531" y="134144"/>
                    <a:pt x="627063" y="268288"/>
                    <a:pt x="876300" y="333375"/>
                  </a:cubicBezTo>
                  <a:cubicBezTo>
                    <a:pt x="1125537" y="398462"/>
                    <a:pt x="1310481" y="394493"/>
                    <a:pt x="1495425" y="390525"/>
                  </a:cubicBezTo>
                </a:path>
              </a:pathLst>
            </a:custGeom>
            <a:noFill/>
            <a:ln w="38100">
              <a:prstDash val="sysDot"/>
              <a:tailEnd type="triangle"/>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49" name="文本框 48">
              <a:extLst>
                <a:ext uri="{FF2B5EF4-FFF2-40B4-BE49-F238E27FC236}">
                  <a16:creationId xmlns:a16="http://schemas.microsoft.com/office/drawing/2014/main" id="{BF089426-0387-7BBC-8B00-632F01325525}"/>
                </a:ext>
              </a:extLst>
            </p:cNvPr>
            <p:cNvSpPr txBox="1"/>
            <p:nvPr/>
          </p:nvSpPr>
          <p:spPr>
            <a:xfrm>
              <a:off x="8844626" y="4639252"/>
              <a:ext cx="886733" cy="461665"/>
            </a:xfrm>
            <a:prstGeom prst="rect">
              <a:avLst/>
            </a:prstGeom>
            <a:noFill/>
          </p:spPr>
          <p:txBody>
            <a:bodyPr wrap="square" rtlCol="0">
              <a:spAutoFit/>
            </a:bodyPr>
            <a:lstStyle/>
            <a:p>
              <a:r>
                <a:rPr lang="en-US" altLang="zh-CN" sz="2400" b="1" dirty="0">
                  <a:latin typeface="Calibri" panose="020F0502020204030204" pitchFamily="34" charset="0"/>
                  <a:cs typeface="Calibri" panose="020F0502020204030204" pitchFamily="34" charset="0"/>
                </a:rPr>
                <a:t>P1</a:t>
              </a:r>
              <a:endParaRPr lang="zh-CN" altLang="en-US" sz="2400" b="1" dirty="0">
                <a:latin typeface="Calibri" panose="020F0502020204030204" pitchFamily="34" charset="0"/>
                <a:cs typeface="Calibri" panose="020F0502020204030204" pitchFamily="34" charset="0"/>
              </a:endParaRPr>
            </a:p>
          </p:txBody>
        </p:sp>
      </p:grpSp>
      <p:sp>
        <p:nvSpPr>
          <p:cNvPr id="1043" name="!!Core1">
            <a:extLst>
              <a:ext uri="{FF2B5EF4-FFF2-40B4-BE49-F238E27FC236}">
                <a16:creationId xmlns:a16="http://schemas.microsoft.com/office/drawing/2014/main" id="{1DDF8490-2311-6A96-AE53-E4D98CA8C526}"/>
              </a:ext>
            </a:extLst>
          </p:cNvPr>
          <p:cNvSpPr/>
          <p:nvPr/>
        </p:nvSpPr>
        <p:spPr>
          <a:xfrm>
            <a:off x="4772122" y="3166292"/>
            <a:ext cx="524429" cy="439153"/>
          </a:xfrm>
          <a:prstGeom prst="rect">
            <a:avLst/>
          </a:prstGeom>
          <a:solidFill>
            <a:schemeClr val="accent1">
              <a:lumMod val="40000"/>
              <a:lumOff val="60000"/>
            </a:schemeClr>
          </a:solidFill>
          <a:ln w="25400">
            <a:solidFill>
              <a:schemeClr val="accent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46" name="!!Core2">
            <a:extLst>
              <a:ext uri="{FF2B5EF4-FFF2-40B4-BE49-F238E27FC236}">
                <a16:creationId xmlns:a16="http://schemas.microsoft.com/office/drawing/2014/main" id="{17EDF598-0B68-B319-50A7-CEC0ED8D014B}"/>
              </a:ext>
            </a:extLst>
          </p:cNvPr>
          <p:cNvSpPr/>
          <p:nvPr/>
        </p:nvSpPr>
        <p:spPr>
          <a:xfrm>
            <a:off x="4772122" y="3858899"/>
            <a:ext cx="524429" cy="437721"/>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47" name="!!Core3">
            <a:extLst>
              <a:ext uri="{FF2B5EF4-FFF2-40B4-BE49-F238E27FC236}">
                <a16:creationId xmlns:a16="http://schemas.microsoft.com/office/drawing/2014/main" id="{942DA45A-5588-D1AA-7236-AB93388604DC}"/>
              </a:ext>
            </a:extLst>
          </p:cNvPr>
          <p:cNvSpPr/>
          <p:nvPr/>
        </p:nvSpPr>
        <p:spPr>
          <a:xfrm>
            <a:off x="4772122" y="4621418"/>
            <a:ext cx="524429" cy="437721"/>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48" name="!!Core4">
            <a:extLst>
              <a:ext uri="{FF2B5EF4-FFF2-40B4-BE49-F238E27FC236}">
                <a16:creationId xmlns:a16="http://schemas.microsoft.com/office/drawing/2014/main" id="{9691493B-5E8F-E3EE-5EEA-1910E135C8C7}"/>
              </a:ext>
            </a:extLst>
          </p:cNvPr>
          <p:cNvSpPr/>
          <p:nvPr/>
        </p:nvSpPr>
        <p:spPr>
          <a:xfrm>
            <a:off x="4772122" y="5268190"/>
            <a:ext cx="524429" cy="437721"/>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58" name="文本框 1057">
            <a:extLst>
              <a:ext uri="{FF2B5EF4-FFF2-40B4-BE49-F238E27FC236}">
                <a16:creationId xmlns:a16="http://schemas.microsoft.com/office/drawing/2014/main" id="{6BCB665C-D1F4-F349-D1F5-CB994A50F20C}"/>
              </a:ext>
            </a:extLst>
          </p:cNvPr>
          <p:cNvSpPr txBox="1"/>
          <p:nvPr/>
        </p:nvSpPr>
        <p:spPr>
          <a:xfrm>
            <a:off x="2807816" y="5230736"/>
            <a:ext cx="1303030" cy="460639"/>
          </a:xfrm>
          <a:prstGeom prst="rect">
            <a:avLst/>
          </a:prstGeom>
          <a:noFill/>
        </p:spPr>
        <p:txBody>
          <a:bodyPr wrap="square" rtlCol="0">
            <a:spAutoFit/>
          </a:bodyPr>
          <a:lstStyle/>
          <a:p>
            <a:pPr>
              <a:lnSpc>
                <a:spcPts val="1400"/>
              </a:lnSpc>
            </a:pPr>
            <a:r>
              <a:rPr lang="en-US" altLang="zh-CN" sz="1600" b="1" dirty="0">
                <a:latin typeface="Calibri" panose="020F0502020204030204" pitchFamily="34" charset="0"/>
                <a:cs typeface="Calibri" panose="020F0502020204030204" pitchFamily="34" charset="0"/>
              </a:rPr>
              <a:t>Paused</a:t>
            </a:r>
          </a:p>
          <a:p>
            <a:pPr>
              <a:lnSpc>
                <a:spcPts val="1400"/>
              </a:lnSpc>
            </a:pPr>
            <a:r>
              <a:rPr lang="en-US" altLang="zh-CN" sz="1600" b="1" dirty="0">
                <a:latin typeface="Calibri" panose="020F0502020204030204" pitchFamily="34" charset="0"/>
                <a:cs typeface="Calibri" panose="020F0502020204030204" pitchFamily="34" charset="0"/>
              </a:rPr>
              <a:t>port</a:t>
            </a:r>
            <a:endParaRPr lang="zh-CN" altLang="en-US" sz="1600" b="1" dirty="0">
              <a:latin typeface="Calibri" panose="020F0502020204030204" pitchFamily="34" charset="0"/>
              <a:cs typeface="Calibri" panose="020F0502020204030204" pitchFamily="34" charset="0"/>
            </a:endParaRPr>
          </a:p>
        </p:txBody>
      </p:sp>
      <p:sp>
        <p:nvSpPr>
          <p:cNvPr id="4" name="椭圆 3">
            <a:extLst>
              <a:ext uri="{FF2B5EF4-FFF2-40B4-BE49-F238E27FC236}">
                <a16:creationId xmlns:a16="http://schemas.microsoft.com/office/drawing/2014/main" id="{00E17F02-C8B3-FC7F-CD2F-6EA8E8264C2F}"/>
              </a:ext>
            </a:extLst>
          </p:cNvPr>
          <p:cNvSpPr/>
          <p:nvPr/>
        </p:nvSpPr>
        <p:spPr>
          <a:xfrm rot="5400000">
            <a:off x="2364742" y="4703654"/>
            <a:ext cx="432000" cy="432000"/>
          </a:xfrm>
          <a:prstGeom prst="ellipse">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7" name="文本框 6">
            <a:extLst>
              <a:ext uri="{FF2B5EF4-FFF2-40B4-BE49-F238E27FC236}">
                <a16:creationId xmlns:a16="http://schemas.microsoft.com/office/drawing/2014/main" id="{19C6CECD-C237-EC09-99EC-6500896A37A8}"/>
              </a:ext>
            </a:extLst>
          </p:cNvPr>
          <p:cNvSpPr txBox="1"/>
          <p:nvPr/>
        </p:nvSpPr>
        <p:spPr>
          <a:xfrm>
            <a:off x="2807816" y="4692435"/>
            <a:ext cx="1303030" cy="460639"/>
          </a:xfrm>
          <a:prstGeom prst="rect">
            <a:avLst/>
          </a:prstGeom>
          <a:noFill/>
        </p:spPr>
        <p:txBody>
          <a:bodyPr wrap="square" rtlCol="0">
            <a:spAutoFit/>
          </a:bodyPr>
          <a:lstStyle/>
          <a:p>
            <a:pPr>
              <a:lnSpc>
                <a:spcPts val="1400"/>
              </a:lnSpc>
            </a:pPr>
            <a:r>
              <a:rPr lang="en-US" altLang="zh-CN" sz="1600" b="1" dirty="0">
                <a:latin typeface="Calibri" panose="020F0502020204030204" pitchFamily="34" charset="0"/>
                <a:cs typeface="Calibri" panose="020F0502020204030204" pitchFamily="34" charset="0"/>
              </a:rPr>
              <a:t>Uncongested port</a:t>
            </a:r>
            <a:endParaRPr lang="zh-CN" altLang="en-US" sz="1600" b="1" dirty="0">
              <a:latin typeface="Calibri" panose="020F0502020204030204" pitchFamily="34" charset="0"/>
              <a:cs typeface="Calibri" panose="020F0502020204030204" pitchFamily="34" charset="0"/>
            </a:endParaRPr>
          </a:p>
        </p:txBody>
      </p:sp>
      <p:grpSp>
        <p:nvGrpSpPr>
          <p:cNvPr id="20" name="组合 19">
            <a:extLst>
              <a:ext uri="{FF2B5EF4-FFF2-40B4-BE49-F238E27FC236}">
                <a16:creationId xmlns:a16="http://schemas.microsoft.com/office/drawing/2014/main" id="{FA661158-B688-B319-4C16-B202ABA64EE3}"/>
              </a:ext>
            </a:extLst>
          </p:cNvPr>
          <p:cNvGrpSpPr/>
          <p:nvPr/>
        </p:nvGrpSpPr>
        <p:grpSpPr>
          <a:xfrm>
            <a:off x="6595990" y="3617623"/>
            <a:ext cx="1247527" cy="1653794"/>
            <a:chOff x="6807656" y="3617623"/>
            <a:chExt cx="1247527" cy="1653794"/>
          </a:xfrm>
        </p:grpSpPr>
        <p:sp>
          <p:nvSpPr>
            <p:cNvPr id="35" name="椭圆 34">
              <a:extLst>
                <a:ext uri="{FF2B5EF4-FFF2-40B4-BE49-F238E27FC236}">
                  <a16:creationId xmlns:a16="http://schemas.microsoft.com/office/drawing/2014/main" id="{1C810226-5672-9B17-64B1-C3D1BD3F8984}"/>
                </a:ext>
              </a:extLst>
            </p:cNvPr>
            <p:cNvSpPr/>
            <p:nvPr/>
          </p:nvSpPr>
          <p:spPr>
            <a:xfrm rot="5232316">
              <a:off x="6807656" y="3617623"/>
              <a:ext cx="236606" cy="236606"/>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8" name="椭圆 37">
              <a:extLst>
                <a:ext uri="{FF2B5EF4-FFF2-40B4-BE49-F238E27FC236}">
                  <a16:creationId xmlns:a16="http://schemas.microsoft.com/office/drawing/2014/main" id="{A3E798E8-A865-19C4-0470-A085FA0DF8EB}"/>
                </a:ext>
              </a:extLst>
            </p:cNvPr>
            <p:cNvSpPr/>
            <p:nvPr/>
          </p:nvSpPr>
          <p:spPr>
            <a:xfrm rot="5232316">
              <a:off x="6808207" y="5034811"/>
              <a:ext cx="236606" cy="236606"/>
            </a:xfrm>
            <a:prstGeom prst="ellipse">
              <a:avLst/>
            </a:prstGeom>
            <a:pattFill prst="dkVert">
              <a:fgClr>
                <a:srgbClr val="AD5E00"/>
              </a:fgClr>
              <a:bgClr>
                <a:schemeClr val="bg1"/>
              </a:bgClr>
            </a:patt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8" name="直接箭头连接符 7">
              <a:extLst>
                <a:ext uri="{FF2B5EF4-FFF2-40B4-BE49-F238E27FC236}">
                  <a16:creationId xmlns:a16="http://schemas.microsoft.com/office/drawing/2014/main" id="{E378290A-F6A6-B25A-5192-FCC0ED2415CE}"/>
                </a:ext>
              </a:extLst>
            </p:cNvPr>
            <p:cNvCxnSpPr>
              <a:cxnSpLocks/>
            </p:cNvCxnSpPr>
            <p:nvPr/>
          </p:nvCxnSpPr>
          <p:spPr>
            <a:xfrm flipH="1" flipV="1">
              <a:off x="7404300" y="4207684"/>
              <a:ext cx="555396" cy="577316"/>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1" name="直接箭头连接符 10">
              <a:extLst>
                <a:ext uri="{FF2B5EF4-FFF2-40B4-BE49-F238E27FC236}">
                  <a16:creationId xmlns:a16="http://schemas.microsoft.com/office/drawing/2014/main" id="{93A0EA0A-1958-1863-F279-801210B0CF81}"/>
                </a:ext>
              </a:extLst>
            </p:cNvPr>
            <p:cNvCxnSpPr>
              <a:cxnSpLocks/>
            </p:cNvCxnSpPr>
            <p:nvPr/>
          </p:nvCxnSpPr>
          <p:spPr>
            <a:xfrm flipH="1">
              <a:off x="7308813" y="5159353"/>
              <a:ext cx="746370" cy="0"/>
            </a:xfrm>
            <a:prstGeom prst="straightConnector1">
              <a:avLst/>
            </a:prstGeom>
            <a:ln w="34925">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
        <p:nvSpPr>
          <p:cNvPr id="17" name="文本框 16">
            <a:extLst>
              <a:ext uri="{FF2B5EF4-FFF2-40B4-BE49-F238E27FC236}">
                <a16:creationId xmlns:a16="http://schemas.microsoft.com/office/drawing/2014/main" id="{377D6CAC-16E8-56A1-72B3-E81BA9B8448D}"/>
              </a:ext>
            </a:extLst>
          </p:cNvPr>
          <p:cNvSpPr txBox="1"/>
          <p:nvPr/>
        </p:nvSpPr>
        <p:spPr>
          <a:xfrm>
            <a:off x="6957781" y="4653021"/>
            <a:ext cx="735971" cy="369332"/>
          </a:xfrm>
          <a:prstGeom prst="rect">
            <a:avLst/>
          </a:prstGeom>
          <a:noFill/>
        </p:spPr>
        <p:txBody>
          <a:bodyPr wrap="none" rtlCol="0">
            <a:spAutoFit/>
          </a:bodyPr>
          <a:lstStyle/>
          <a:p>
            <a:r>
              <a:rPr lang="en-US" altLang="zh-CN" dirty="0">
                <a:solidFill>
                  <a:srgbClr val="FF0000"/>
                </a:solidFill>
                <a:latin typeface="Calibri" panose="020F0502020204030204" pitchFamily="34" charset="0"/>
                <a:ea typeface="Calibri" panose="020F0502020204030204" pitchFamily="34" charset="0"/>
                <a:cs typeface="Calibri" panose="020F0502020204030204" pitchFamily="34" charset="0"/>
              </a:rPr>
              <a:t>Pause</a:t>
            </a:r>
            <a:endParaRPr lang="zh-CN" altLang="en-US" dirty="0">
              <a:solidFill>
                <a:srgbClr val="FF0000"/>
              </a:solidFill>
              <a:latin typeface="Calibri" panose="020F0502020204030204" pitchFamily="34" charset="0"/>
              <a:cs typeface="Calibri" panose="020F0502020204030204" pitchFamily="34" charset="0"/>
            </a:endParaRPr>
          </a:p>
        </p:txBody>
      </p:sp>
      <p:sp>
        <p:nvSpPr>
          <p:cNvPr id="10" name="文本框 9">
            <a:extLst>
              <a:ext uri="{FF2B5EF4-FFF2-40B4-BE49-F238E27FC236}">
                <a16:creationId xmlns:a16="http://schemas.microsoft.com/office/drawing/2014/main" id="{7A193740-CECA-9DDB-527F-10B933B0DA78}"/>
              </a:ext>
            </a:extLst>
          </p:cNvPr>
          <p:cNvSpPr txBox="1"/>
          <p:nvPr/>
        </p:nvSpPr>
        <p:spPr>
          <a:xfrm>
            <a:off x="5726634" y="2685450"/>
            <a:ext cx="1667444" cy="400110"/>
          </a:xfrm>
          <a:prstGeom prst="rect">
            <a:avLst/>
          </a:prstGeom>
          <a:noFill/>
        </p:spPr>
        <p:txBody>
          <a:bodyPr wrap="none" rtlCol="0">
            <a:spAutoFit/>
          </a:bodyPr>
          <a:lstStyle/>
          <a:p>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HOL Blocking!</a:t>
            </a:r>
            <a:endParaRPr lang="zh-CN" altLang="en-US" sz="2000" b="1" dirty="0">
              <a:solidFill>
                <a:srgbClr val="FF0000"/>
              </a:solidFill>
              <a:latin typeface="Calibri" panose="020F0502020204030204" pitchFamily="34" charset="0"/>
              <a:cs typeface="Calibri" panose="020F0502020204030204" pitchFamily="34" charset="0"/>
            </a:endParaRPr>
          </a:p>
        </p:txBody>
      </p:sp>
      <p:grpSp>
        <p:nvGrpSpPr>
          <p:cNvPr id="61" name="组合 60">
            <a:extLst>
              <a:ext uri="{FF2B5EF4-FFF2-40B4-BE49-F238E27FC236}">
                <a16:creationId xmlns:a16="http://schemas.microsoft.com/office/drawing/2014/main" id="{4E3232B9-873D-86C0-85D4-71CD8F2CDF7E}"/>
              </a:ext>
            </a:extLst>
          </p:cNvPr>
          <p:cNvGrpSpPr/>
          <p:nvPr/>
        </p:nvGrpSpPr>
        <p:grpSpPr>
          <a:xfrm>
            <a:off x="6839719" y="2707435"/>
            <a:ext cx="3877987" cy="1677744"/>
            <a:chOff x="7051385" y="2707435"/>
            <a:chExt cx="3877987" cy="1677744"/>
          </a:xfrm>
        </p:grpSpPr>
        <p:sp>
          <p:nvSpPr>
            <p:cNvPr id="14" name="矩形 13">
              <a:extLst>
                <a:ext uri="{FF2B5EF4-FFF2-40B4-BE49-F238E27FC236}">
                  <a16:creationId xmlns:a16="http://schemas.microsoft.com/office/drawing/2014/main" id="{413D4E2C-0D8E-589F-6736-C106A990DB06}"/>
                </a:ext>
              </a:extLst>
            </p:cNvPr>
            <p:cNvSpPr/>
            <p:nvPr/>
          </p:nvSpPr>
          <p:spPr>
            <a:xfrm>
              <a:off x="8119174" y="2707435"/>
              <a:ext cx="2810198" cy="1128858"/>
            </a:xfrm>
            <a:prstGeom prst="rect">
              <a:avLst/>
            </a:prstGeom>
            <a:noFill/>
            <a:ln w="3810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5" name="矩形 14">
              <a:extLst>
                <a:ext uri="{FF2B5EF4-FFF2-40B4-BE49-F238E27FC236}">
                  <a16:creationId xmlns:a16="http://schemas.microsoft.com/office/drawing/2014/main" id="{9DA26982-FD65-4134-BABE-1FCF7AA9577F}"/>
                </a:ext>
              </a:extLst>
            </p:cNvPr>
            <p:cNvSpPr/>
            <p:nvPr/>
          </p:nvSpPr>
          <p:spPr>
            <a:xfrm>
              <a:off x="8373463" y="3249979"/>
              <a:ext cx="1324415" cy="409892"/>
            </a:xfrm>
            <a:prstGeom prst="rect">
              <a:avLst/>
            </a:prstGeom>
            <a:no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solidFill>
                  <a:schemeClr val="bg2">
                    <a:lumMod val="50000"/>
                  </a:schemeClr>
                </a:solidFill>
              </a:endParaRPr>
            </a:p>
          </p:txBody>
        </p:sp>
        <p:sp>
          <p:nvSpPr>
            <p:cNvPr id="16" name="矩形 15">
              <a:extLst>
                <a:ext uri="{FF2B5EF4-FFF2-40B4-BE49-F238E27FC236}">
                  <a16:creationId xmlns:a16="http://schemas.microsoft.com/office/drawing/2014/main" id="{CB33A03A-A076-B57A-5975-4AACD19CB391}"/>
                </a:ext>
              </a:extLst>
            </p:cNvPr>
            <p:cNvSpPr/>
            <p:nvPr/>
          </p:nvSpPr>
          <p:spPr>
            <a:xfrm>
              <a:off x="9039497" y="3249694"/>
              <a:ext cx="163028" cy="409657"/>
            </a:xfrm>
            <a:prstGeom prst="rect">
              <a:avLst/>
            </a:prstGeom>
            <a:solidFill>
              <a:srgbClr val="F4B18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8" name="矩形 17">
              <a:extLst>
                <a:ext uri="{FF2B5EF4-FFF2-40B4-BE49-F238E27FC236}">
                  <a16:creationId xmlns:a16="http://schemas.microsoft.com/office/drawing/2014/main" id="{D5396FD0-2AC9-2408-76E0-B9DEED74D6B4}"/>
                </a:ext>
              </a:extLst>
            </p:cNvPr>
            <p:cNvSpPr/>
            <p:nvPr/>
          </p:nvSpPr>
          <p:spPr>
            <a:xfrm>
              <a:off x="9532459" y="3250214"/>
              <a:ext cx="163028" cy="409657"/>
            </a:xfrm>
            <a:prstGeom prst="rect">
              <a:avLst/>
            </a:prstGeom>
            <a:solidFill>
              <a:srgbClr val="F4B18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21" name="矩形 20">
              <a:extLst>
                <a:ext uri="{FF2B5EF4-FFF2-40B4-BE49-F238E27FC236}">
                  <a16:creationId xmlns:a16="http://schemas.microsoft.com/office/drawing/2014/main" id="{99A77CC5-ECB7-1AF4-CB31-51983682CCF4}"/>
                </a:ext>
              </a:extLst>
            </p:cNvPr>
            <p:cNvSpPr/>
            <p:nvPr/>
          </p:nvSpPr>
          <p:spPr>
            <a:xfrm>
              <a:off x="9374842" y="3250214"/>
              <a:ext cx="163028" cy="409657"/>
            </a:xfrm>
            <a:prstGeom prst="rect">
              <a:avLst/>
            </a:prstGeom>
            <a:solidFill>
              <a:srgbClr val="F4B18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24" name="矩形 23">
              <a:extLst>
                <a:ext uri="{FF2B5EF4-FFF2-40B4-BE49-F238E27FC236}">
                  <a16:creationId xmlns:a16="http://schemas.microsoft.com/office/drawing/2014/main" id="{63EA96A0-BBEF-E5BC-949A-A2263814CABA}"/>
                </a:ext>
              </a:extLst>
            </p:cNvPr>
            <p:cNvSpPr/>
            <p:nvPr/>
          </p:nvSpPr>
          <p:spPr>
            <a:xfrm>
              <a:off x="8879058" y="3251349"/>
              <a:ext cx="163028" cy="409657"/>
            </a:xfrm>
            <a:prstGeom prst="rect">
              <a:avLst/>
            </a:prstGeom>
            <a:solidFill>
              <a:srgbClr val="91BBF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25" name="矩形 24">
              <a:extLst>
                <a:ext uri="{FF2B5EF4-FFF2-40B4-BE49-F238E27FC236}">
                  <a16:creationId xmlns:a16="http://schemas.microsoft.com/office/drawing/2014/main" id="{1CD584D6-8EBB-F9D7-72EA-08ACC2C1E4D2}"/>
                </a:ext>
              </a:extLst>
            </p:cNvPr>
            <p:cNvSpPr/>
            <p:nvPr/>
          </p:nvSpPr>
          <p:spPr>
            <a:xfrm>
              <a:off x="9209296" y="3249979"/>
              <a:ext cx="163028" cy="409657"/>
            </a:xfrm>
            <a:prstGeom prst="rect">
              <a:avLst/>
            </a:prstGeom>
            <a:solidFill>
              <a:srgbClr val="F4B18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33" name="文本框 32">
              <a:extLst>
                <a:ext uri="{FF2B5EF4-FFF2-40B4-BE49-F238E27FC236}">
                  <a16:creationId xmlns:a16="http://schemas.microsoft.com/office/drawing/2014/main" id="{FE6ECEE6-854A-3E8B-9473-E8E47952847C}"/>
                </a:ext>
              </a:extLst>
            </p:cNvPr>
            <p:cNvSpPr txBox="1"/>
            <p:nvPr/>
          </p:nvSpPr>
          <p:spPr>
            <a:xfrm>
              <a:off x="8252424" y="2798335"/>
              <a:ext cx="2442213" cy="320729"/>
            </a:xfrm>
            <a:prstGeom prst="rect">
              <a:avLst/>
            </a:prstGeom>
            <a:noFill/>
          </p:spPr>
          <p:txBody>
            <a:bodyPr wrap="square" rtlCol="0">
              <a:spAutoFit/>
            </a:bodyPr>
            <a:lstStyle/>
            <a:p>
              <a:pPr algn="ctr">
                <a:lnSpc>
                  <a:spcPts val="1600"/>
                </a:lnSpc>
              </a:pPr>
              <a:r>
                <a:rPr lang="en-US" altLang="zh-CN" sz="2200" dirty="0">
                  <a:latin typeface="Calibri" panose="020F0502020204030204" pitchFamily="34" charset="0"/>
                  <a:cs typeface="Calibri" panose="020F0502020204030204" pitchFamily="34" charset="0"/>
                </a:rPr>
                <a:t>Queue at P3 in PFC</a:t>
              </a:r>
              <a:endParaRPr lang="zh-CN" altLang="en-US" sz="2200" baseline="-25000" dirty="0">
                <a:latin typeface="Calibri" panose="020F0502020204030204" pitchFamily="34" charset="0"/>
                <a:cs typeface="Calibri" panose="020F0502020204030204" pitchFamily="34" charset="0"/>
              </a:endParaRPr>
            </a:p>
          </p:txBody>
        </p:sp>
        <p:sp>
          <p:nvSpPr>
            <p:cNvPr id="37" name="箭头: 右 36">
              <a:extLst>
                <a:ext uri="{FF2B5EF4-FFF2-40B4-BE49-F238E27FC236}">
                  <a16:creationId xmlns:a16="http://schemas.microsoft.com/office/drawing/2014/main" id="{C6F1F222-83C2-B5BA-9402-B305B3FA3B97}"/>
                </a:ext>
              </a:extLst>
            </p:cNvPr>
            <p:cNvSpPr/>
            <p:nvPr/>
          </p:nvSpPr>
          <p:spPr>
            <a:xfrm rot="20791435">
              <a:off x="7051385" y="3288228"/>
              <a:ext cx="897362" cy="313728"/>
            </a:xfrm>
            <a:prstGeom prst="rightArrow">
              <a:avLst/>
            </a:prstGeom>
            <a:noFill/>
            <a:ln w="38100">
              <a:solidFill>
                <a:schemeClr val="tx1">
                  <a:lumMod val="65000"/>
                  <a:lumOff val="3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39" name="矩形 38">
              <a:extLst>
                <a:ext uri="{FF2B5EF4-FFF2-40B4-BE49-F238E27FC236}">
                  <a16:creationId xmlns:a16="http://schemas.microsoft.com/office/drawing/2014/main" id="{9E2FCD04-1236-FE95-2B79-0EC81A37E980}"/>
                </a:ext>
              </a:extLst>
            </p:cNvPr>
            <p:cNvSpPr/>
            <p:nvPr/>
          </p:nvSpPr>
          <p:spPr>
            <a:xfrm>
              <a:off x="8718852" y="3251349"/>
              <a:ext cx="163028" cy="409657"/>
            </a:xfrm>
            <a:prstGeom prst="rect">
              <a:avLst/>
            </a:prstGeom>
            <a:solidFill>
              <a:srgbClr val="91BBF3"/>
            </a:solidFill>
            <a:ln w="38100">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43" name="文本框 42">
              <a:extLst>
                <a:ext uri="{FF2B5EF4-FFF2-40B4-BE49-F238E27FC236}">
                  <a16:creationId xmlns:a16="http://schemas.microsoft.com/office/drawing/2014/main" id="{2FB28903-DDC7-1E6E-6F41-643FE2A307FA}"/>
                </a:ext>
              </a:extLst>
            </p:cNvPr>
            <p:cNvSpPr txBox="1"/>
            <p:nvPr/>
          </p:nvSpPr>
          <p:spPr>
            <a:xfrm>
              <a:off x="9671974" y="3033677"/>
              <a:ext cx="1034066" cy="400110"/>
            </a:xfrm>
            <a:prstGeom prst="rect">
              <a:avLst/>
            </a:prstGeom>
            <a:noFill/>
          </p:spPr>
          <p:txBody>
            <a:bodyPr wrap="none" rtlCol="0">
              <a:spAutoFit/>
            </a:bodyPr>
            <a:lstStyle/>
            <a:p>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Paused!</a:t>
              </a:r>
              <a:endParaRPr lang="zh-CN" altLang="en-US" sz="2000" b="1" dirty="0">
                <a:solidFill>
                  <a:srgbClr val="FF0000"/>
                </a:solidFill>
                <a:latin typeface="Calibri" panose="020F0502020204030204" pitchFamily="34" charset="0"/>
                <a:cs typeface="Calibri" panose="020F0502020204030204" pitchFamily="34" charset="0"/>
              </a:endParaRPr>
            </a:p>
          </p:txBody>
        </p:sp>
        <p:sp>
          <p:nvSpPr>
            <p:cNvPr id="55" name="箭头: 右 54">
              <a:extLst>
                <a:ext uri="{FF2B5EF4-FFF2-40B4-BE49-F238E27FC236}">
                  <a16:creationId xmlns:a16="http://schemas.microsoft.com/office/drawing/2014/main" id="{D75B5635-3F3A-6315-7053-FE73C12A86DD}"/>
                </a:ext>
              </a:extLst>
            </p:cNvPr>
            <p:cNvSpPr/>
            <p:nvPr/>
          </p:nvSpPr>
          <p:spPr>
            <a:xfrm>
              <a:off x="9715838" y="3363775"/>
              <a:ext cx="897362" cy="184676"/>
            </a:xfrm>
            <a:prstGeom prst="rightArrow">
              <a:avLst/>
            </a:prstGeom>
            <a:pattFill prst="dkVert">
              <a:fgClr>
                <a:schemeClr val="bg1">
                  <a:lumMod val="65000"/>
                </a:schemeClr>
              </a:fgClr>
              <a:bgClr>
                <a:schemeClr val="bg1"/>
              </a:bgClr>
            </a:patt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56" name="乘号 55">
              <a:extLst>
                <a:ext uri="{FF2B5EF4-FFF2-40B4-BE49-F238E27FC236}">
                  <a16:creationId xmlns:a16="http://schemas.microsoft.com/office/drawing/2014/main" id="{89197D0D-EE17-2EE4-F44C-F85DAB969BB8}"/>
                </a:ext>
              </a:extLst>
            </p:cNvPr>
            <p:cNvSpPr/>
            <p:nvPr/>
          </p:nvSpPr>
          <p:spPr>
            <a:xfrm>
              <a:off x="10026951" y="3301630"/>
              <a:ext cx="270934" cy="306826"/>
            </a:xfrm>
            <a:prstGeom prst="mathMultiply">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6" name="文本框 25">
              <a:extLst>
                <a:ext uri="{FF2B5EF4-FFF2-40B4-BE49-F238E27FC236}">
                  <a16:creationId xmlns:a16="http://schemas.microsoft.com/office/drawing/2014/main" id="{B085F7B9-3D3A-AE6D-6484-8A725D7BB48B}"/>
                </a:ext>
              </a:extLst>
            </p:cNvPr>
            <p:cNvSpPr txBox="1"/>
            <p:nvPr/>
          </p:nvSpPr>
          <p:spPr>
            <a:xfrm>
              <a:off x="8381639" y="3985069"/>
              <a:ext cx="1104213" cy="400110"/>
            </a:xfrm>
            <a:prstGeom prst="rect">
              <a:avLst/>
            </a:prstGeom>
            <a:noFill/>
          </p:spPr>
          <p:txBody>
            <a:bodyPr wrap="none" rtlCol="0">
              <a:spAutoFit/>
            </a:bodyPr>
            <a:lstStyle/>
            <a:p>
              <a:r>
                <a:rPr lang="en-US" altLang="zh-CN" sz="2000" b="1" dirty="0">
                  <a:solidFill>
                    <a:srgbClr val="FF0000"/>
                  </a:solidFill>
                  <a:latin typeface="Calibri" panose="020F0502020204030204" pitchFamily="34" charset="0"/>
                  <a:ea typeface="Calibri" panose="020F0502020204030204" pitchFamily="34" charset="0"/>
                  <a:cs typeface="Calibri" panose="020F0502020204030204" pitchFamily="34" charset="0"/>
                </a:rPr>
                <a:t>Blocked!</a:t>
              </a:r>
              <a:endParaRPr lang="zh-CN" altLang="en-US" sz="2000" b="1" dirty="0">
                <a:solidFill>
                  <a:srgbClr val="FF0000"/>
                </a:solidFill>
                <a:latin typeface="Calibri" panose="020F0502020204030204" pitchFamily="34" charset="0"/>
                <a:cs typeface="Calibri" panose="020F0502020204030204" pitchFamily="34" charset="0"/>
              </a:endParaRPr>
            </a:p>
          </p:txBody>
        </p:sp>
      </p:grpSp>
      <p:sp>
        <p:nvSpPr>
          <p:cNvPr id="27" name="箭头: 上 26">
            <a:extLst>
              <a:ext uri="{FF2B5EF4-FFF2-40B4-BE49-F238E27FC236}">
                <a16:creationId xmlns:a16="http://schemas.microsoft.com/office/drawing/2014/main" id="{768E56C0-EFB1-1206-9E07-89D953C3974E}"/>
              </a:ext>
            </a:extLst>
          </p:cNvPr>
          <p:cNvSpPr/>
          <p:nvPr/>
        </p:nvSpPr>
        <p:spPr>
          <a:xfrm>
            <a:off x="8553372" y="3667589"/>
            <a:ext cx="240756" cy="408482"/>
          </a:xfrm>
          <a:prstGeom prst="upArrow">
            <a:avLst/>
          </a:prstGeom>
          <a:solidFill>
            <a:srgbClr val="FF0000"/>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68700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22" presetClass="entr" presetSubtype="2" fill="hold" nodeType="withEffect">
                                  <p:stCondLst>
                                    <p:cond delay="0"/>
                                  </p:stCondLst>
                                  <p:childTnLst>
                                    <p:set>
                                      <p:cBhvr>
                                        <p:cTn id="8" dur="1" fill="hold">
                                          <p:stCondLst>
                                            <p:cond delay="0"/>
                                          </p:stCondLst>
                                        </p:cTn>
                                        <p:tgtEl>
                                          <p:spTgt spid="20"/>
                                        </p:tgtEl>
                                        <p:attrNameLst>
                                          <p:attrName>style.visibility</p:attrName>
                                        </p:attrNameLst>
                                      </p:cBhvr>
                                      <p:to>
                                        <p:strVal val="visible"/>
                                      </p:to>
                                    </p:set>
                                    <p:animEffect transition="in" filter="wipe(right)">
                                      <p:cBhvr>
                                        <p:cTn id="9" dur="1000"/>
                                        <p:tgtEl>
                                          <p:spTgt spid="20"/>
                                        </p:tgtEl>
                                      </p:cBhvr>
                                    </p:animEffec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6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0" grpId="0"/>
      <p:bldP spid="2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BD38C0-5671-E72E-0FE9-D6F7317F3BBE}"/>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69D23D11-009A-AFAD-4CA0-FEBFFCD27953}"/>
              </a:ext>
            </a:extLst>
          </p:cNvPr>
          <p:cNvSpPr>
            <a:spLocks noGrp="1"/>
          </p:cNvSpPr>
          <p:nvPr>
            <p:ph type="sldNum" sz="quarter" idx="12"/>
          </p:nvPr>
        </p:nvSpPr>
        <p:spPr/>
        <p:txBody>
          <a:bodyPr/>
          <a:lstStyle/>
          <a:p>
            <a:fld id="{49AE70B2-8BF9-45C0-BB95-33D1B9D3A854}" type="slidenum">
              <a:rPr lang="zh-CN" altLang="en-US" smtClean="0"/>
              <a:t>8</a:t>
            </a:fld>
            <a:endParaRPr lang="zh-CN" altLang="en-US" dirty="0"/>
          </a:p>
        </p:txBody>
      </p:sp>
      <p:sp>
        <p:nvSpPr>
          <p:cNvPr id="5" name="标题 4">
            <a:extLst>
              <a:ext uri="{FF2B5EF4-FFF2-40B4-BE49-F238E27FC236}">
                <a16:creationId xmlns:a16="http://schemas.microsoft.com/office/drawing/2014/main" id="{3B5F35F6-3599-6153-C401-89424A9B26AA}"/>
              </a:ext>
            </a:extLst>
          </p:cNvPr>
          <p:cNvSpPr>
            <a:spLocks noGrp="1"/>
          </p:cNvSpPr>
          <p:nvPr>
            <p:ph type="title"/>
          </p:nvPr>
        </p:nvSpPr>
        <p:spPr/>
        <p:txBody>
          <a:bodyPr>
            <a:normAutofit/>
          </a:bodyPr>
          <a:lstStyle/>
          <a:p>
            <a:r>
              <a:rPr lang="en-US" altLang="zh-CN" dirty="0">
                <a:solidFill>
                  <a:srgbClr val="000000"/>
                </a:solidFill>
                <a:latin typeface="Century Gothic" panose="020B0502020202020204" pitchFamily="34" charset="0"/>
                <a:ea typeface="微软雅黑" panose="020B0503020204020204" pitchFamily="34" charset="-122"/>
                <a:cs typeface="Arial" panose="020B0604020202020204"/>
              </a:rPr>
              <a:t>HOL Blocking Problem of </a:t>
            </a:r>
            <a:r>
              <a:rPr lang="en-US" altLang="zh-CN" dirty="0">
                <a:solidFill>
                  <a:srgbClr val="000000"/>
                </a:solidFill>
                <a:cs typeface="Arial" panose="020B0604020202020204"/>
              </a:rPr>
              <a:t>Naive</a:t>
            </a:r>
            <a:r>
              <a:rPr lang="en-US" altLang="zh-CN" dirty="0">
                <a:solidFill>
                  <a:srgbClr val="000000"/>
                </a:solidFill>
                <a:latin typeface="Century Gothic" panose="020B0502020202020204" pitchFamily="34" charset="0"/>
                <a:ea typeface="微软雅黑" panose="020B0503020204020204" pitchFamily="34" charset="-122"/>
                <a:cs typeface="Arial" panose="020B0604020202020204"/>
              </a:rPr>
              <a:t> FC</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sp>
        <p:nvSpPr>
          <p:cNvPr id="10" name="任意多边形: 形状 9">
            <a:extLst>
              <a:ext uri="{FF2B5EF4-FFF2-40B4-BE49-F238E27FC236}">
                <a16:creationId xmlns:a16="http://schemas.microsoft.com/office/drawing/2014/main" id="{6474FD6D-4F16-DBDE-4977-122E4583F103}"/>
              </a:ext>
            </a:extLst>
          </p:cNvPr>
          <p:cNvSpPr/>
          <p:nvPr/>
        </p:nvSpPr>
        <p:spPr>
          <a:xfrm>
            <a:off x="5426692" y="1774931"/>
            <a:ext cx="5908443" cy="3186864"/>
          </a:xfrm>
          <a:custGeom>
            <a:avLst/>
            <a:gdLst>
              <a:gd name="connsiteX0" fmla="*/ 37536 w 8282376"/>
              <a:gd name="connsiteY0" fmla="*/ 3567864 h 3567864"/>
              <a:gd name="connsiteX1" fmla="*/ 1035756 w 8282376"/>
              <a:gd name="connsiteY1" fmla="*/ 222684 h 3567864"/>
              <a:gd name="connsiteX2" fmla="*/ 6933636 w 8282376"/>
              <a:gd name="connsiteY2" fmla="*/ 626544 h 3567864"/>
              <a:gd name="connsiteX3" fmla="*/ 8282376 w 8282376"/>
              <a:gd name="connsiteY3" fmla="*/ 3171624 h 3567864"/>
            </a:gdLst>
            <a:ahLst/>
            <a:cxnLst>
              <a:cxn ang="0">
                <a:pos x="connsiteX0" y="connsiteY0"/>
              </a:cxn>
              <a:cxn ang="0">
                <a:pos x="connsiteX1" y="connsiteY1"/>
              </a:cxn>
              <a:cxn ang="0">
                <a:pos x="connsiteX2" y="connsiteY2"/>
              </a:cxn>
              <a:cxn ang="0">
                <a:pos x="connsiteX3" y="connsiteY3"/>
              </a:cxn>
            </a:cxnLst>
            <a:rect l="l" t="t" r="r" b="b"/>
            <a:pathLst>
              <a:path w="8282376" h="3567864">
                <a:moveTo>
                  <a:pt x="37536" y="3567864"/>
                </a:moveTo>
                <a:cubicBezTo>
                  <a:pt x="-38029" y="2140384"/>
                  <a:pt x="-113594" y="712904"/>
                  <a:pt x="1035756" y="222684"/>
                </a:cubicBezTo>
                <a:cubicBezTo>
                  <a:pt x="2185106" y="-267536"/>
                  <a:pt x="5725866" y="135054"/>
                  <a:pt x="6933636" y="626544"/>
                </a:cubicBezTo>
                <a:cubicBezTo>
                  <a:pt x="8141406" y="1118034"/>
                  <a:pt x="8211891" y="2144829"/>
                  <a:pt x="8282376" y="3171624"/>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任意多边形: 形状 19">
            <a:extLst>
              <a:ext uri="{FF2B5EF4-FFF2-40B4-BE49-F238E27FC236}">
                <a16:creationId xmlns:a16="http://schemas.microsoft.com/office/drawing/2014/main" id="{CFA6B539-7601-42B5-A2F8-37613935DDBD}"/>
              </a:ext>
            </a:extLst>
          </p:cNvPr>
          <p:cNvSpPr/>
          <p:nvPr/>
        </p:nvSpPr>
        <p:spPr>
          <a:xfrm>
            <a:off x="7111425" y="2068016"/>
            <a:ext cx="4191094" cy="2893779"/>
          </a:xfrm>
          <a:custGeom>
            <a:avLst/>
            <a:gdLst>
              <a:gd name="connsiteX0" fmla="*/ 0 w 5875020"/>
              <a:gd name="connsiteY0" fmla="*/ 3312879 h 3312879"/>
              <a:gd name="connsiteX1" fmla="*/ 1104900 w 5875020"/>
              <a:gd name="connsiteY1" fmla="*/ 188679 h 3312879"/>
              <a:gd name="connsiteX2" fmla="*/ 4411980 w 5875020"/>
              <a:gd name="connsiteY2" fmla="*/ 615399 h 3312879"/>
              <a:gd name="connsiteX3" fmla="*/ 5875020 w 5875020"/>
              <a:gd name="connsiteY3" fmla="*/ 2809959 h 3312879"/>
            </a:gdLst>
            <a:ahLst/>
            <a:cxnLst>
              <a:cxn ang="0">
                <a:pos x="connsiteX0" y="connsiteY0"/>
              </a:cxn>
              <a:cxn ang="0">
                <a:pos x="connsiteX1" y="connsiteY1"/>
              </a:cxn>
              <a:cxn ang="0">
                <a:pos x="connsiteX2" y="connsiteY2"/>
              </a:cxn>
              <a:cxn ang="0">
                <a:pos x="connsiteX3" y="connsiteY3"/>
              </a:cxn>
            </a:cxnLst>
            <a:rect l="l" t="t" r="r" b="b"/>
            <a:pathLst>
              <a:path w="5875020" h="3312879">
                <a:moveTo>
                  <a:pt x="0" y="3312879"/>
                </a:moveTo>
                <a:cubicBezTo>
                  <a:pt x="184785" y="1975569"/>
                  <a:pt x="369570" y="638259"/>
                  <a:pt x="1104900" y="188679"/>
                </a:cubicBezTo>
                <a:cubicBezTo>
                  <a:pt x="1840230" y="-260901"/>
                  <a:pt x="3616960" y="178519"/>
                  <a:pt x="4411980" y="615399"/>
                </a:cubicBezTo>
                <a:cubicBezTo>
                  <a:pt x="5207000" y="1052279"/>
                  <a:pt x="5541010" y="1931119"/>
                  <a:pt x="5875020" y="2809959"/>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32" name="!!DestTor">
            <a:extLst>
              <a:ext uri="{FF2B5EF4-FFF2-40B4-BE49-F238E27FC236}">
                <a16:creationId xmlns:a16="http://schemas.microsoft.com/office/drawing/2014/main" id="{07E997A0-880D-0F9B-3B26-75395700CF8B}"/>
              </a:ext>
            </a:extLst>
          </p:cNvPr>
          <p:cNvSpPr/>
          <p:nvPr/>
        </p:nvSpPr>
        <p:spPr>
          <a:xfrm>
            <a:off x="11101390" y="4425244"/>
            <a:ext cx="374115" cy="292188"/>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Core1">
            <a:extLst>
              <a:ext uri="{FF2B5EF4-FFF2-40B4-BE49-F238E27FC236}">
                <a16:creationId xmlns:a16="http://schemas.microsoft.com/office/drawing/2014/main" id="{2A002D46-C338-5157-D1BA-2116D7175B56}"/>
              </a:ext>
            </a:extLst>
          </p:cNvPr>
          <p:cNvSpPr/>
          <p:nvPr/>
        </p:nvSpPr>
        <p:spPr>
          <a:xfrm>
            <a:off x="6191766" y="2264315"/>
            <a:ext cx="374115" cy="292188"/>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Core2">
            <a:extLst>
              <a:ext uri="{FF2B5EF4-FFF2-40B4-BE49-F238E27FC236}">
                <a16:creationId xmlns:a16="http://schemas.microsoft.com/office/drawing/2014/main" id="{CC6A56A1-4D83-6D1B-300E-771841C37CC7}"/>
              </a:ext>
            </a:extLst>
          </p:cNvPr>
          <p:cNvSpPr/>
          <p:nvPr/>
        </p:nvSpPr>
        <p:spPr>
          <a:xfrm>
            <a:off x="7546291" y="2264315"/>
            <a:ext cx="374115" cy="292188"/>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Core3">
            <a:extLst>
              <a:ext uri="{FF2B5EF4-FFF2-40B4-BE49-F238E27FC236}">
                <a16:creationId xmlns:a16="http://schemas.microsoft.com/office/drawing/2014/main" id="{920E5DED-663F-05AC-D9A7-BCBC1AEF2B18}"/>
              </a:ext>
            </a:extLst>
          </p:cNvPr>
          <p:cNvSpPr/>
          <p:nvPr/>
        </p:nvSpPr>
        <p:spPr>
          <a:xfrm>
            <a:off x="8900815" y="2264315"/>
            <a:ext cx="374115" cy="292188"/>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Core4">
            <a:extLst>
              <a:ext uri="{FF2B5EF4-FFF2-40B4-BE49-F238E27FC236}">
                <a16:creationId xmlns:a16="http://schemas.microsoft.com/office/drawing/2014/main" id="{F9598512-0013-493A-B044-4B6B6CBF9E33}"/>
              </a:ext>
            </a:extLst>
          </p:cNvPr>
          <p:cNvSpPr/>
          <p:nvPr/>
        </p:nvSpPr>
        <p:spPr>
          <a:xfrm>
            <a:off x="10255340" y="2264315"/>
            <a:ext cx="374115" cy="292188"/>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a:extLst>
              <a:ext uri="{FF2B5EF4-FFF2-40B4-BE49-F238E27FC236}">
                <a16:creationId xmlns:a16="http://schemas.microsoft.com/office/drawing/2014/main" id="{43AA2B12-489E-98D0-8E9F-3CA000B45429}"/>
              </a:ext>
            </a:extLst>
          </p:cNvPr>
          <p:cNvSpPr/>
          <p:nvPr/>
        </p:nvSpPr>
        <p:spPr>
          <a:xfrm>
            <a:off x="5303899" y="4425244"/>
            <a:ext cx="374115"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a:extLst>
              <a:ext uri="{FF2B5EF4-FFF2-40B4-BE49-F238E27FC236}">
                <a16:creationId xmlns:a16="http://schemas.microsoft.com/office/drawing/2014/main" id="{5CF3E071-547A-0C7C-C6AE-37FF525840BD}"/>
              </a:ext>
            </a:extLst>
          </p:cNvPr>
          <p:cNvSpPr/>
          <p:nvPr/>
        </p:nvSpPr>
        <p:spPr>
          <a:xfrm>
            <a:off x="5980370" y="4425244"/>
            <a:ext cx="374115"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a:extLst>
              <a:ext uri="{FF2B5EF4-FFF2-40B4-BE49-F238E27FC236}">
                <a16:creationId xmlns:a16="http://schemas.microsoft.com/office/drawing/2014/main" id="{B7848E8F-9B90-643B-B399-14B198876EA3}"/>
              </a:ext>
            </a:extLst>
          </p:cNvPr>
          <p:cNvSpPr/>
          <p:nvPr/>
        </p:nvSpPr>
        <p:spPr>
          <a:xfrm>
            <a:off x="5303899" y="3429184"/>
            <a:ext cx="374115"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a:extLst>
              <a:ext uri="{FF2B5EF4-FFF2-40B4-BE49-F238E27FC236}">
                <a16:creationId xmlns:a16="http://schemas.microsoft.com/office/drawing/2014/main" id="{39F1E30D-19B0-B856-3591-C86A2AAF4941}"/>
              </a:ext>
            </a:extLst>
          </p:cNvPr>
          <p:cNvSpPr/>
          <p:nvPr/>
        </p:nvSpPr>
        <p:spPr>
          <a:xfrm>
            <a:off x="5980370" y="3429184"/>
            <a:ext cx="374115"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矩形 26">
            <a:extLst>
              <a:ext uri="{FF2B5EF4-FFF2-40B4-BE49-F238E27FC236}">
                <a16:creationId xmlns:a16="http://schemas.microsoft.com/office/drawing/2014/main" id="{69745F85-0D20-A429-67DE-30DEB034803B}"/>
              </a:ext>
            </a:extLst>
          </p:cNvPr>
          <p:cNvSpPr/>
          <p:nvPr/>
        </p:nvSpPr>
        <p:spPr>
          <a:xfrm>
            <a:off x="5161138" y="3270974"/>
            <a:ext cx="1358980" cy="2233341"/>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9" name="直接连接符 28">
            <a:extLst>
              <a:ext uri="{FF2B5EF4-FFF2-40B4-BE49-F238E27FC236}">
                <a16:creationId xmlns:a16="http://schemas.microsoft.com/office/drawing/2014/main" id="{FF5ECB3F-C28D-73B0-67D4-BC7AE177EB86}"/>
              </a:ext>
            </a:extLst>
          </p:cNvPr>
          <p:cNvCxnSpPr>
            <a:stCxn id="16" idx="2"/>
            <a:endCxn id="14" idx="0"/>
          </p:cNvCxnSpPr>
          <p:nvPr/>
        </p:nvCxnSpPr>
        <p:spPr>
          <a:xfrm>
            <a:off x="5490957" y="3721372"/>
            <a:ext cx="0" cy="703872"/>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直接连接符 29">
            <a:extLst>
              <a:ext uri="{FF2B5EF4-FFF2-40B4-BE49-F238E27FC236}">
                <a16:creationId xmlns:a16="http://schemas.microsoft.com/office/drawing/2014/main" id="{E26EB3F0-65D6-0A4A-F0ED-8CCAD7089BB6}"/>
              </a:ext>
            </a:extLst>
          </p:cNvPr>
          <p:cNvCxnSpPr>
            <a:cxnSpLocks/>
            <a:stCxn id="16" idx="2"/>
            <a:endCxn id="15" idx="0"/>
          </p:cNvCxnSpPr>
          <p:nvPr/>
        </p:nvCxnSpPr>
        <p:spPr>
          <a:xfrm>
            <a:off x="5490957" y="3721372"/>
            <a:ext cx="676470" cy="703872"/>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直接连接符 38">
            <a:extLst>
              <a:ext uri="{FF2B5EF4-FFF2-40B4-BE49-F238E27FC236}">
                <a16:creationId xmlns:a16="http://schemas.microsoft.com/office/drawing/2014/main" id="{B6571B75-6194-0635-6EBA-6AEF754634BF}"/>
              </a:ext>
            </a:extLst>
          </p:cNvPr>
          <p:cNvCxnSpPr>
            <a:cxnSpLocks/>
            <a:stCxn id="18" idx="2"/>
            <a:endCxn id="14" idx="0"/>
          </p:cNvCxnSpPr>
          <p:nvPr/>
        </p:nvCxnSpPr>
        <p:spPr>
          <a:xfrm flipH="1">
            <a:off x="5490957" y="3721372"/>
            <a:ext cx="676470" cy="703872"/>
          </a:xfrm>
          <a:prstGeom prst="line">
            <a:avLst/>
          </a:prstGeom>
          <a:ln w="19050"/>
        </p:spPr>
        <p:style>
          <a:lnRef idx="1">
            <a:schemeClr val="dk1"/>
          </a:lnRef>
          <a:fillRef idx="0">
            <a:schemeClr val="dk1"/>
          </a:fillRef>
          <a:effectRef idx="0">
            <a:schemeClr val="dk1"/>
          </a:effectRef>
          <a:fontRef idx="minor">
            <a:schemeClr val="tx1"/>
          </a:fontRef>
        </p:style>
      </p:cxnSp>
      <p:cxnSp>
        <p:nvCxnSpPr>
          <p:cNvPr id="56" name="直接连接符 55">
            <a:extLst>
              <a:ext uri="{FF2B5EF4-FFF2-40B4-BE49-F238E27FC236}">
                <a16:creationId xmlns:a16="http://schemas.microsoft.com/office/drawing/2014/main" id="{37271FAA-9785-2380-6154-6CECAFFA25DC}"/>
              </a:ext>
            </a:extLst>
          </p:cNvPr>
          <p:cNvCxnSpPr>
            <a:cxnSpLocks/>
            <a:stCxn id="18" idx="2"/>
            <a:endCxn id="15" idx="0"/>
          </p:cNvCxnSpPr>
          <p:nvPr/>
        </p:nvCxnSpPr>
        <p:spPr>
          <a:xfrm>
            <a:off x="6167427" y="3721372"/>
            <a:ext cx="0" cy="703872"/>
          </a:xfrm>
          <a:prstGeom prst="line">
            <a:avLst/>
          </a:prstGeom>
          <a:ln w="19050"/>
        </p:spPr>
        <p:style>
          <a:lnRef idx="1">
            <a:schemeClr val="dk1"/>
          </a:lnRef>
          <a:fillRef idx="0">
            <a:schemeClr val="dk1"/>
          </a:fillRef>
          <a:effectRef idx="0">
            <a:schemeClr val="dk1"/>
          </a:effectRef>
          <a:fontRef idx="minor">
            <a:schemeClr val="tx1"/>
          </a:fontRef>
        </p:style>
      </p:cxnSp>
      <p:sp>
        <p:nvSpPr>
          <p:cNvPr id="1026" name="矩形 1025">
            <a:extLst>
              <a:ext uri="{FF2B5EF4-FFF2-40B4-BE49-F238E27FC236}">
                <a16:creationId xmlns:a16="http://schemas.microsoft.com/office/drawing/2014/main" id="{E4BE268F-1436-1EDE-7591-5A0B2ADCA690}"/>
              </a:ext>
            </a:extLst>
          </p:cNvPr>
          <p:cNvSpPr/>
          <p:nvPr/>
        </p:nvSpPr>
        <p:spPr>
          <a:xfrm>
            <a:off x="5303899" y="5105161"/>
            <a:ext cx="154089"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27" name="矩形 1026">
            <a:extLst>
              <a:ext uri="{FF2B5EF4-FFF2-40B4-BE49-F238E27FC236}">
                <a16:creationId xmlns:a16="http://schemas.microsoft.com/office/drawing/2014/main" id="{5160515E-1A58-F11B-5DF8-4F2B172223E3}"/>
              </a:ext>
            </a:extLst>
          </p:cNvPr>
          <p:cNvSpPr/>
          <p:nvPr/>
        </p:nvSpPr>
        <p:spPr>
          <a:xfrm>
            <a:off x="5606266" y="5105161"/>
            <a:ext cx="154089"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28" name="矩形 1027">
            <a:extLst>
              <a:ext uri="{FF2B5EF4-FFF2-40B4-BE49-F238E27FC236}">
                <a16:creationId xmlns:a16="http://schemas.microsoft.com/office/drawing/2014/main" id="{4AB6AF77-0F9C-ADE5-8CDA-03FB706D5B6B}"/>
              </a:ext>
            </a:extLst>
          </p:cNvPr>
          <p:cNvSpPr/>
          <p:nvPr/>
        </p:nvSpPr>
        <p:spPr>
          <a:xfrm>
            <a:off x="5908633" y="5105161"/>
            <a:ext cx="154089"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29" name="矩形 1028">
            <a:extLst>
              <a:ext uri="{FF2B5EF4-FFF2-40B4-BE49-F238E27FC236}">
                <a16:creationId xmlns:a16="http://schemas.microsoft.com/office/drawing/2014/main" id="{ADBBEE0C-03A3-5639-0B04-C1A13FA19AED}"/>
              </a:ext>
            </a:extLst>
          </p:cNvPr>
          <p:cNvSpPr/>
          <p:nvPr/>
        </p:nvSpPr>
        <p:spPr>
          <a:xfrm>
            <a:off x="6211000" y="5105161"/>
            <a:ext cx="154089"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042" name="直接连接符 1041">
            <a:extLst>
              <a:ext uri="{FF2B5EF4-FFF2-40B4-BE49-F238E27FC236}">
                <a16:creationId xmlns:a16="http://schemas.microsoft.com/office/drawing/2014/main" id="{8C822537-79BC-EDB9-C586-2B5B5F53F9B8}"/>
              </a:ext>
            </a:extLst>
          </p:cNvPr>
          <p:cNvCxnSpPr>
            <a:cxnSpLocks/>
            <a:stCxn id="14" idx="2"/>
            <a:endCxn id="1026" idx="0"/>
          </p:cNvCxnSpPr>
          <p:nvPr/>
        </p:nvCxnSpPr>
        <p:spPr>
          <a:xfrm flipH="1">
            <a:off x="5380944" y="4717432"/>
            <a:ext cx="110013"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049" name="直接连接符 1048">
            <a:extLst>
              <a:ext uri="{FF2B5EF4-FFF2-40B4-BE49-F238E27FC236}">
                <a16:creationId xmlns:a16="http://schemas.microsoft.com/office/drawing/2014/main" id="{0253A000-D94F-793B-0ED6-7AC56B455F23}"/>
              </a:ext>
            </a:extLst>
          </p:cNvPr>
          <p:cNvCxnSpPr>
            <a:cxnSpLocks/>
            <a:stCxn id="14" idx="2"/>
            <a:endCxn id="1027" idx="0"/>
          </p:cNvCxnSpPr>
          <p:nvPr/>
        </p:nvCxnSpPr>
        <p:spPr>
          <a:xfrm>
            <a:off x="5490957" y="4717432"/>
            <a:ext cx="192354"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052" name="直接连接符 1051">
            <a:extLst>
              <a:ext uri="{FF2B5EF4-FFF2-40B4-BE49-F238E27FC236}">
                <a16:creationId xmlns:a16="http://schemas.microsoft.com/office/drawing/2014/main" id="{5B9DD268-51A2-B290-3871-52FD304B3F2C}"/>
              </a:ext>
            </a:extLst>
          </p:cNvPr>
          <p:cNvCxnSpPr>
            <a:cxnSpLocks/>
            <a:stCxn id="15" idx="2"/>
            <a:endCxn id="1028" idx="0"/>
          </p:cNvCxnSpPr>
          <p:nvPr/>
        </p:nvCxnSpPr>
        <p:spPr>
          <a:xfrm flipH="1">
            <a:off x="5985678" y="4717432"/>
            <a:ext cx="181749"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055" name="直接连接符 1054">
            <a:extLst>
              <a:ext uri="{FF2B5EF4-FFF2-40B4-BE49-F238E27FC236}">
                <a16:creationId xmlns:a16="http://schemas.microsoft.com/office/drawing/2014/main" id="{0CFAABC4-4703-5BDA-BE90-AFE32F20A781}"/>
              </a:ext>
            </a:extLst>
          </p:cNvPr>
          <p:cNvCxnSpPr>
            <a:cxnSpLocks/>
            <a:stCxn id="15" idx="2"/>
            <a:endCxn id="1029" idx="0"/>
          </p:cNvCxnSpPr>
          <p:nvPr/>
        </p:nvCxnSpPr>
        <p:spPr>
          <a:xfrm>
            <a:off x="6167427" y="4717432"/>
            <a:ext cx="120618" cy="387730"/>
          </a:xfrm>
          <a:prstGeom prst="line">
            <a:avLst/>
          </a:prstGeom>
          <a:ln w="19050"/>
        </p:spPr>
        <p:style>
          <a:lnRef idx="1">
            <a:schemeClr val="dk1"/>
          </a:lnRef>
          <a:fillRef idx="0">
            <a:schemeClr val="dk1"/>
          </a:fillRef>
          <a:effectRef idx="0">
            <a:schemeClr val="dk1"/>
          </a:effectRef>
          <a:fontRef idx="minor">
            <a:schemeClr val="tx1"/>
          </a:fontRef>
        </p:style>
      </p:cxnSp>
      <p:sp>
        <p:nvSpPr>
          <p:cNvPr id="1095" name="矩形 1094">
            <a:extLst>
              <a:ext uri="{FF2B5EF4-FFF2-40B4-BE49-F238E27FC236}">
                <a16:creationId xmlns:a16="http://schemas.microsoft.com/office/drawing/2014/main" id="{BC275914-0439-88DA-5576-74F302BE0A42}"/>
              </a:ext>
            </a:extLst>
          </p:cNvPr>
          <p:cNvSpPr/>
          <p:nvPr/>
        </p:nvSpPr>
        <p:spPr>
          <a:xfrm>
            <a:off x="7010906" y="4425244"/>
            <a:ext cx="374115"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96" name="矩形 1095">
            <a:extLst>
              <a:ext uri="{FF2B5EF4-FFF2-40B4-BE49-F238E27FC236}">
                <a16:creationId xmlns:a16="http://schemas.microsoft.com/office/drawing/2014/main" id="{B0DA0B10-1462-EED2-6DF9-A0ABB612D2E7}"/>
              </a:ext>
            </a:extLst>
          </p:cNvPr>
          <p:cNvSpPr/>
          <p:nvPr/>
        </p:nvSpPr>
        <p:spPr>
          <a:xfrm>
            <a:off x="7687376" y="4425244"/>
            <a:ext cx="374115"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97" name="矩形 1096">
            <a:extLst>
              <a:ext uri="{FF2B5EF4-FFF2-40B4-BE49-F238E27FC236}">
                <a16:creationId xmlns:a16="http://schemas.microsoft.com/office/drawing/2014/main" id="{BB9BDCAB-3B26-C252-F2FD-C56269957B51}"/>
              </a:ext>
            </a:extLst>
          </p:cNvPr>
          <p:cNvSpPr/>
          <p:nvPr/>
        </p:nvSpPr>
        <p:spPr>
          <a:xfrm>
            <a:off x="7010906" y="3429184"/>
            <a:ext cx="374115"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98" name="矩形 1097">
            <a:extLst>
              <a:ext uri="{FF2B5EF4-FFF2-40B4-BE49-F238E27FC236}">
                <a16:creationId xmlns:a16="http://schemas.microsoft.com/office/drawing/2014/main" id="{DBF76B9B-48EC-8474-B414-749FF48E092E}"/>
              </a:ext>
            </a:extLst>
          </p:cNvPr>
          <p:cNvSpPr/>
          <p:nvPr/>
        </p:nvSpPr>
        <p:spPr>
          <a:xfrm>
            <a:off x="7687376" y="3429184"/>
            <a:ext cx="374115"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99" name="矩形 1098">
            <a:extLst>
              <a:ext uri="{FF2B5EF4-FFF2-40B4-BE49-F238E27FC236}">
                <a16:creationId xmlns:a16="http://schemas.microsoft.com/office/drawing/2014/main" id="{ADF3330B-FF2A-38FD-218B-DBA345BCB9C7}"/>
              </a:ext>
            </a:extLst>
          </p:cNvPr>
          <p:cNvSpPr/>
          <p:nvPr/>
        </p:nvSpPr>
        <p:spPr>
          <a:xfrm>
            <a:off x="6868145" y="3270974"/>
            <a:ext cx="1358980" cy="2233341"/>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100" name="直接连接符 1099">
            <a:extLst>
              <a:ext uri="{FF2B5EF4-FFF2-40B4-BE49-F238E27FC236}">
                <a16:creationId xmlns:a16="http://schemas.microsoft.com/office/drawing/2014/main" id="{2D504792-D941-021D-24A3-ECC9917CC6E7}"/>
              </a:ext>
            </a:extLst>
          </p:cNvPr>
          <p:cNvCxnSpPr>
            <a:stCxn id="1097" idx="2"/>
            <a:endCxn id="1095" idx="0"/>
          </p:cNvCxnSpPr>
          <p:nvPr/>
        </p:nvCxnSpPr>
        <p:spPr>
          <a:xfrm>
            <a:off x="7197964" y="3721372"/>
            <a:ext cx="0" cy="703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101" name="直接连接符 1100">
            <a:extLst>
              <a:ext uri="{FF2B5EF4-FFF2-40B4-BE49-F238E27FC236}">
                <a16:creationId xmlns:a16="http://schemas.microsoft.com/office/drawing/2014/main" id="{14F46794-EC0B-214E-6BCE-B14BDB230D6C}"/>
              </a:ext>
            </a:extLst>
          </p:cNvPr>
          <p:cNvCxnSpPr>
            <a:cxnSpLocks/>
            <a:stCxn id="1097" idx="2"/>
            <a:endCxn id="1096" idx="0"/>
          </p:cNvCxnSpPr>
          <p:nvPr/>
        </p:nvCxnSpPr>
        <p:spPr>
          <a:xfrm>
            <a:off x="7197964" y="3721372"/>
            <a:ext cx="676470" cy="703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102" name="直接连接符 1101">
            <a:extLst>
              <a:ext uri="{FF2B5EF4-FFF2-40B4-BE49-F238E27FC236}">
                <a16:creationId xmlns:a16="http://schemas.microsoft.com/office/drawing/2014/main" id="{51FBF283-B16B-8115-260E-5AD9BA4804D5}"/>
              </a:ext>
            </a:extLst>
          </p:cNvPr>
          <p:cNvCxnSpPr>
            <a:cxnSpLocks/>
            <a:stCxn id="1098" idx="2"/>
            <a:endCxn id="1095" idx="0"/>
          </p:cNvCxnSpPr>
          <p:nvPr/>
        </p:nvCxnSpPr>
        <p:spPr>
          <a:xfrm flipH="1">
            <a:off x="7197964" y="3721372"/>
            <a:ext cx="676470" cy="703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103" name="直接连接符 1102">
            <a:extLst>
              <a:ext uri="{FF2B5EF4-FFF2-40B4-BE49-F238E27FC236}">
                <a16:creationId xmlns:a16="http://schemas.microsoft.com/office/drawing/2014/main" id="{1B6D3D65-CC2A-2D3B-E091-DD49D7CF096F}"/>
              </a:ext>
            </a:extLst>
          </p:cNvPr>
          <p:cNvCxnSpPr>
            <a:cxnSpLocks/>
            <a:stCxn id="1098" idx="2"/>
            <a:endCxn id="1096" idx="0"/>
          </p:cNvCxnSpPr>
          <p:nvPr/>
        </p:nvCxnSpPr>
        <p:spPr>
          <a:xfrm>
            <a:off x="7874434" y="3721372"/>
            <a:ext cx="0" cy="703872"/>
          </a:xfrm>
          <a:prstGeom prst="line">
            <a:avLst/>
          </a:prstGeom>
          <a:ln w="19050"/>
        </p:spPr>
        <p:style>
          <a:lnRef idx="1">
            <a:schemeClr val="dk1"/>
          </a:lnRef>
          <a:fillRef idx="0">
            <a:schemeClr val="dk1"/>
          </a:fillRef>
          <a:effectRef idx="0">
            <a:schemeClr val="dk1"/>
          </a:effectRef>
          <a:fontRef idx="minor">
            <a:schemeClr val="tx1"/>
          </a:fontRef>
        </p:style>
      </p:cxnSp>
      <p:sp>
        <p:nvSpPr>
          <p:cNvPr id="1104" name="矩形 1103">
            <a:extLst>
              <a:ext uri="{FF2B5EF4-FFF2-40B4-BE49-F238E27FC236}">
                <a16:creationId xmlns:a16="http://schemas.microsoft.com/office/drawing/2014/main" id="{D0C08A02-53E9-2C68-3D73-E8C4E6C052D2}"/>
              </a:ext>
            </a:extLst>
          </p:cNvPr>
          <p:cNvSpPr/>
          <p:nvPr/>
        </p:nvSpPr>
        <p:spPr>
          <a:xfrm>
            <a:off x="7010906" y="5105161"/>
            <a:ext cx="154089"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05" name="矩形 1104">
            <a:extLst>
              <a:ext uri="{FF2B5EF4-FFF2-40B4-BE49-F238E27FC236}">
                <a16:creationId xmlns:a16="http://schemas.microsoft.com/office/drawing/2014/main" id="{AA733734-41CD-0FB9-4D47-909950D326B5}"/>
              </a:ext>
            </a:extLst>
          </p:cNvPr>
          <p:cNvSpPr/>
          <p:nvPr/>
        </p:nvSpPr>
        <p:spPr>
          <a:xfrm>
            <a:off x="7313273" y="5105161"/>
            <a:ext cx="154089"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06" name="矩形 1105">
            <a:extLst>
              <a:ext uri="{FF2B5EF4-FFF2-40B4-BE49-F238E27FC236}">
                <a16:creationId xmlns:a16="http://schemas.microsoft.com/office/drawing/2014/main" id="{3246E32C-ABDB-9A71-5643-E9C73214834C}"/>
              </a:ext>
            </a:extLst>
          </p:cNvPr>
          <p:cNvSpPr/>
          <p:nvPr/>
        </p:nvSpPr>
        <p:spPr>
          <a:xfrm>
            <a:off x="7615640" y="5105161"/>
            <a:ext cx="154089"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07" name="矩形 1106">
            <a:extLst>
              <a:ext uri="{FF2B5EF4-FFF2-40B4-BE49-F238E27FC236}">
                <a16:creationId xmlns:a16="http://schemas.microsoft.com/office/drawing/2014/main" id="{84A9CE25-8C4E-B2B1-429D-233025EBFD43}"/>
              </a:ext>
            </a:extLst>
          </p:cNvPr>
          <p:cNvSpPr/>
          <p:nvPr/>
        </p:nvSpPr>
        <p:spPr>
          <a:xfrm>
            <a:off x="7918007" y="5105161"/>
            <a:ext cx="154089"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108" name="直接连接符 1107">
            <a:extLst>
              <a:ext uri="{FF2B5EF4-FFF2-40B4-BE49-F238E27FC236}">
                <a16:creationId xmlns:a16="http://schemas.microsoft.com/office/drawing/2014/main" id="{9F857C97-E523-7FDC-4A4F-BF016E5DA3FE}"/>
              </a:ext>
            </a:extLst>
          </p:cNvPr>
          <p:cNvCxnSpPr>
            <a:cxnSpLocks/>
            <a:stCxn id="1095" idx="2"/>
            <a:endCxn id="1104" idx="0"/>
          </p:cNvCxnSpPr>
          <p:nvPr/>
        </p:nvCxnSpPr>
        <p:spPr>
          <a:xfrm flipH="1">
            <a:off x="7087951" y="4717432"/>
            <a:ext cx="110013"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109" name="直接连接符 1108">
            <a:extLst>
              <a:ext uri="{FF2B5EF4-FFF2-40B4-BE49-F238E27FC236}">
                <a16:creationId xmlns:a16="http://schemas.microsoft.com/office/drawing/2014/main" id="{FCAB6709-1F37-AE17-C85F-931B2F8F7A3B}"/>
              </a:ext>
            </a:extLst>
          </p:cNvPr>
          <p:cNvCxnSpPr>
            <a:cxnSpLocks/>
            <a:stCxn id="1095" idx="2"/>
            <a:endCxn id="1105" idx="0"/>
          </p:cNvCxnSpPr>
          <p:nvPr/>
        </p:nvCxnSpPr>
        <p:spPr>
          <a:xfrm>
            <a:off x="7197964" y="4717432"/>
            <a:ext cx="192354"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110" name="直接连接符 1109">
            <a:extLst>
              <a:ext uri="{FF2B5EF4-FFF2-40B4-BE49-F238E27FC236}">
                <a16:creationId xmlns:a16="http://schemas.microsoft.com/office/drawing/2014/main" id="{9DD4BAB4-B22C-39FE-1F95-104928AD1145}"/>
              </a:ext>
            </a:extLst>
          </p:cNvPr>
          <p:cNvCxnSpPr>
            <a:cxnSpLocks/>
            <a:stCxn id="1096" idx="2"/>
            <a:endCxn id="1106" idx="0"/>
          </p:cNvCxnSpPr>
          <p:nvPr/>
        </p:nvCxnSpPr>
        <p:spPr>
          <a:xfrm flipH="1">
            <a:off x="7692685" y="4717432"/>
            <a:ext cx="181749"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111" name="直接连接符 1110">
            <a:extLst>
              <a:ext uri="{FF2B5EF4-FFF2-40B4-BE49-F238E27FC236}">
                <a16:creationId xmlns:a16="http://schemas.microsoft.com/office/drawing/2014/main" id="{C3FED85F-6294-B4E3-FE65-BDC82AA8CFCF}"/>
              </a:ext>
            </a:extLst>
          </p:cNvPr>
          <p:cNvCxnSpPr>
            <a:cxnSpLocks/>
            <a:stCxn id="1096" idx="2"/>
            <a:endCxn id="1107" idx="0"/>
          </p:cNvCxnSpPr>
          <p:nvPr/>
        </p:nvCxnSpPr>
        <p:spPr>
          <a:xfrm>
            <a:off x="7874434" y="4717432"/>
            <a:ext cx="120618" cy="387730"/>
          </a:xfrm>
          <a:prstGeom prst="line">
            <a:avLst/>
          </a:prstGeom>
          <a:ln w="19050"/>
        </p:spPr>
        <p:style>
          <a:lnRef idx="1">
            <a:schemeClr val="dk1"/>
          </a:lnRef>
          <a:fillRef idx="0">
            <a:schemeClr val="dk1"/>
          </a:fillRef>
          <a:effectRef idx="0">
            <a:schemeClr val="dk1"/>
          </a:effectRef>
          <a:fontRef idx="minor">
            <a:schemeClr val="tx1"/>
          </a:fontRef>
        </p:style>
      </p:cxnSp>
      <p:sp>
        <p:nvSpPr>
          <p:cNvPr id="1113" name="矩形 1112">
            <a:extLst>
              <a:ext uri="{FF2B5EF4-FFF2-40B4-BE49-F238E27FC236}">
                <a16:creationId xmlns:a16="http://schemas.microsoft.com/office/drawing/2014/main" id="{ABE9A239-991C-704D-5382-0D7F12D19ED8}"/>
              </a:ext>
            </a:extLst>
          </p:cNvPr>
          <p:cNvSpPr/>
          <p:nvPr/>
        </p:nvSpPr>
        <p:spPr>
          <a:xfrm>
            <a:off x="8717913" y="4425244"/>
            <a:ext cx="374115"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14" name="矩形 1113">
            <a:extLst>
              <a:ext uri="{FF2B5EF4-FFF2-40B4-BE49-F238E27FC236}">
                <a16:creationId xmlns:a16="http://schemas.microsoft.com/office/drawing/2014/main" id="{4ABB0691-F0D6-BE6C-A83C-E4A136DA1C40}"/>
              </a:ext>
            </a:extLst>
          </p:cNvPr>
          <p:cNvSpPr/>
          <p:nvPr/>
        </p:nvSpPr>
        <p:spPr>
          <a:xfrm>
            <a:off x="9394383" y="4425244"/>
            <a:ext cx="374115"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15" name="矩形 1114">
            <a:extLst>
              <a:ext uri="{FF2B5EF4-FFF2-40B4-BE49-F238E27FC236}">
                <a16:creationId xmlns:a16="http://schemas.microsoft.com/office/drawing/2014/main" id="{8CC825C2-817C-3156-37B5-FB19180B9B2E}"/>
              </a:ext>
            </a:extLst>
          </p:cNvPr>
          <p:cNvSpPr/>
          <p:nvPr/>
        </p:nvSpPr>
        <p:spPr>
          <a:xfrm>
            <a:off x="8717913" y="3429184"/>
            <a:ext cx="374115"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16" name="矩形 1115">
            <a:extLst>
              <a:ext uri="{FF2B5EF4-FFF2-40B4-BE49-F238E27FC236}">
                <a16:creationId xmlns:a16="http://schemas.microsoft.com/office/drawing/2014/main" id="{F412D865-38F0-D2A0-22EF-9101E449FC4B}"/>
              </a:ext>
            </a:extLst>
          </p:cNvPr>
          <p:cNvSpPr/>
          <p:nvPr/>
        </p:nvSpPr>
        <p:spPr>
          <a:xfrm>
            <a:off x="9394383" y="3429184"/>
            <a:ext cx="374115"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17" name="矩形 1116">
            <a:extLst>
              <a:ext uri="{FF2B5EF4-FFF2-40B4-BE49-F238E27FC236}">
                <a16:creationId xmlns:a16="http://schemas.microsoft.com/office/drawing/2014/main" id="{60C87E25-D698-4C05-9744-2F5B2773ED08}"/>
              </a:ext>
            </a:extLst>
          </p:cNvPr>
          <p:cNvSpPr/>
          <p:nvPr/>
        </p:nvSpPr>
        <p:spPr>
          <a:xfrm>
            <a:off x="8575151" y="3270974"/>
            <a:ext cx="1358980" cy="2233341"/>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118" name="直接连接符 1117">
            <a:extLst>
              <a:ext uri="{FF2B5EF4-FFF2-40B4-BE49-F238E27FC236}">
                <a16:creationId xmlns:a16="http://schemas.microsoft.com/office/drawing/2014/main" id="{F47516BB-4B03-33DA-126E-4C6ED0B03358}"/>
              </a:ext>
            </a:extLst>
          </p:cNvPr>
          <p:cNvCxnSpPr>
            <a:stCxn id="1115" idx="2"/>
            <a:endCxn id="1113" idx="0"/>
          </p:cNvCxnSpPr>
          <p:nvPr/>
        </p:nvCxnSpPr>
        <p:spPr>
          <a:xfrm>
            <a:off x="8904970" y="3721372"/>
            <a:ext cx="0" cy="703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119" name="直接连接符 1118">
            <a:extLst>
              <a:ext uri="{FF2B5EF4-FFF2-40B4-BE49-F238E27FC236}">
                <a16:creationId xmlns:a16="http://schemas.microsoft.com/office/drawing/2014/main" id="{C988C97F-F52F-D624-4CBE-42B7570DBCC2}"/>
              </a:ext>
            </a:extLst>
          </p:cNvPr>
          <p:cNvCxnSpPr>
            <a:cxnSpLocks/>
            <a:stCxn id="1115" idx="2"/>
            <a:endCxn id="1114" idx="0"/>
          </p:cNvCxnSpPr>
          <p:nvPr/>
        </p:nvCxnSpPr>
        <p:spPr>
          <a:xfrm>
            <a:off x="8904970" y="3721372"/>
            <a:ext cx="676470" cy="703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120" name="直接连接符 1119">
            <a:extLst>
              <a:ext uri="{FF2B5EF4-FFF2-40B4-BE49-F238E27FC236}">
                <a16:creationId xmlns:a16="http://schemas.microsoft.com/office/drawing/2014/main" id="{46927599-B8F5-8607-6D3E-4C125D9BC3FC}"/>
              </a:ext>
            </a:extLst>
          </p:cNvPr>
          <p:cNvCxnSpPr>
            <a:cxnSpLocks/>
            <a:stCxn id="1116" idx="2"/>
            <a:endCxn id="1113" idx="0"/>
          </p:cNvCxnSpPr>
          <p:nvPr/>
        </p:nvCxnSpPr>
        <p:spPr>
          <a:xfrm flipH="1">
            <a:off x="8904970" y="3721372"/>
            <a:ext cx="676470" cy="703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121" name="直接连接符 1120">
            <a:extLst>
              <a:ext uri="{FF2B5EF4-FFF2-40B4-BE49-F238E27FC236}">
                <a16:creationId xmlns:a16="http://schemas.microsoft.com/office/drawing/2014/main" id="{7AFB15FF-B5E6-CDC7-F0DF-59A165C0B822}"/>
              </a:ext>
            </a:extLst>
          </p:cNvPr>
          <p:cNvCxnSpPr>
            <a:cxnSpLocks/>
            <a:stCxn id="1116" idx="2"/>
            <a:endCxn id="1114" idx="0"/>
          </p:cNvCxnSpPr>
          <p:nvPr/>
        </p:nvCxnSpPr>
        <p:spPr>
          <a:xfrm>
            <a:off x="9581441" y="3721372"/>
            <a:ext cx="0" cy="703872"/>
          </a:xfrm>
          <a:prstGeom prst="line">
            <a:avLst/>
          </a:prstGeom>
          <a:ln w="19050"/>
        </p:spPr>
        <p:style>
          <a:lnRef idx="1">
            <a:schemeClr val="dk1"/>
          </a:lnRef>
          <a:fillRef idx="0">
            <a:schemeClr val="dk1"/>
          </a:fillRef>
          <a:effectRef idx="0">
            <a:schemeClr val="dk1"/>
          </a:effectRef>
          <a:fontRef idx="minor">
            <a:schemeClr val="tx1"/>
          </a:fontRef>
        </p:style>
      </p:cxnSp>
      <p:sp>
        <p:nvSpPr>
          <p:cNvPr id="1122" name="矩形 1121">
            <a:extLst>
              <a:ext uri="{FF2B5EF4-FFF2-40B4-BE49-F238E27FC236}">
                <a16:creationId xmlns:a16="http://schemas.microsoft.com/office/drawing/2014/main" id="{EEDF9FB2-04C3-41B2-AF7C-E6ABF26C88F7}"/>
              </a:ext>
            </a:extLst>
          </p:cNvPr>
          <p:cNvSpPr/>
          <p:nvPr/>
        </p:nvSpPr>
        <p:spPr>
          <a:xfrm>
            <a:off x="8717913" y="5105161"/>
            <a:ext cx="154089"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23" name="矩形 1122">
            <a:extLst>
              <a:ext uri="{FF2B5EF4-FFF2-40B4-BE49-F238E27FC236}">
                <a16:creationId xmlns:a16="http://schemas.microsoft.com/office/drawing/2014/main" id="{A84726D7-8ABD-AD9A-61CC-18F1C0E84E5B}"/>
              </a:ext>
            </a:extLst>
          </p:cNvPr>
          <p:cNvSpPr/>
          <p:nvPr/>
        </p:nvSpPr>
        <p:spPr>
          <a:xfrm>
            <a:off x="9020280" y="5105161"/>
            <a:ext cx="154089"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24" name="矩形 1123">
            <a:extLst>
              <a:ext uri="{FF2B5EF4-FFF2-40B4-BE49-F238E27FC236}">
                <a16:creationId xmlns:a16="http://schemas.microsoft.com/office/drawing/2014/main" id="{E8DEF4D3-88E7-83CE-A375-FF9E3542DBAF}"/>
              </a:ext>
            </a:extLst>
          </p:cNvPr>
          <p:cNvSpPr/>
          <p:nvPr/>
        </p:nvSpPr>
        <p:spPr>
          <a:xfrm>
            <a:off x="9322647" y="5105161"/>
            <a:ext cx="154089"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25" name="矩形 1124">
            <a:extLst>
              <a:ext uri="{FF2B5EF4-FFF2-40B4-BE49-F238E27FC236}">
                <a16:creationId xmlns:a16="http://schemas.microsoft.com/office/drawing/2014/main" id="{46BD646D-947D-EBDE-221B-9C244A7ECB3D}"/>
              </a:ext>
            </a:extLst>
          </p:cNvPr>
          <p:cNvSpPr/>
          <p:nvPr/>
        </p:nvSpPr>
        <p:spPr>
          <a:xfrm>
            <a:off x="9625014" y="5105161"/>
            <a:ext cx="154089"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126" name="直接连接符 1125">
            <a:extLst>
              <a:ext uri="{FF2B5EF4-FFF2-40B4-BE49-F238E27FC236}">
                <a16:creationId xmlns:a16="http://schemas.microsoft.com/office/drawing/2014/main" id="{2C875518-7936-87EE-C27E-57E4B42D63EE}"/>
              </a:ext>
            </a:extLst>
          </p:cNvPr>
          <p:cNvCxnSpPr>
            <a:cxnSpLocks/>
            <a:stCxn id="1113" idx="2"/>
            <a:endCxn id="1122" idx="0"/>
          </p:cNvCxnSpPr>
          <p:nvPr/>
        </p:nvCxnSpPr>
        <p:spPr>
          <a:xfrm flipH="1">
            <a:off x="8794957" y="4717432"/>
            <a:ext cx="110013"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127" name="直接连接符 1126">
            <a:extLst>
              <a:ext uri="{FF2B5EF4-FFF2-40B4-BE49-F238E27FC236}">
                <a16:creationId xmlns:a16="http://schemas.microsoft.com/office/drawing/2014/main" id="{F46086B3-3ED9-7830-30AF-5B948441F8DC}"/>
              </a:ext>
            </a:extLst>
          </p:cNvPr>
          <p:cNvCxnSpPr>
            <a:cxnSpLocks/>
            <a:stCxn id="1113" idx="2"/>
            <a:endCxn id="1123" idx="0"/>
          </p:cNvCxnSpPr>
          <p:nvPr/>
        </p:nvCxnSpPr>
        <p:spPr>
          <a:xfrm>
            <a:off x="8904970" y="4717432"/>
            <a:ext cx="192354"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128" name="直接连接符 1127">
            <a:extLst>
              <a:ext uri="{FF2B5EF4-FFF2-40B4-BE49-F238E27FC236}">
                <a16:creationId xmlns:a16="http://schemas.microsoft.com/office/drawing/2014/main" id="{2AAD7963-0D08-9F36-4D8C-700C63264E37}"/>
              </a:ext>
            </a:extLst>
          </p:cNvPr>
          <p:cNvCxnSpPr>
            <a:cxnSpLocks/>
            <a:stCxn id="1114" idx="2"/>
            <a:endCxn id="1124" idx="0"/>
          </p:cNvCxnSpPr>
          <p:nvPr/>
        </p:nvCxnSpPr>
        <p:spPr>
          <a:xfrm flipH="1">
            <a:off x="9399691" y="4717432"/>
            <a:ext cx="181749"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129" name="直接连接符 1128">
            <a:extLst>
              <a:ext uri="{FF2B5EF4-FFF2-40B4-BE49-F238E27FC236}">
                <a16:creationId xmlns:a16="http://schemas.microsoft.com/office/drawing/2014/main" id="{F6D28469-1423-200F-6C19-8027C677F9BF}"/>
              </a:ext>
            </a:extLst>
          </p:cNvPr>
          <p:cNvCxnSpPr>
            <a:cxnSpLocks/>
            <a:stCxn id="1114" idx="2"/>
            <a:endCxn id="1125" idx="0"/>
          </p:cNvCxnSpPr>
          <p:nvPr/>
        </p:nvCxnSpPr>
        <p:spPr>
          <a:xfrm>
            <a:off x="9581441" y="4717432"/>
            <a:ext cx="120618" cy="387730"/>
          </a:xfrm>
          <a:prstGeom prst="line">
            <a:avLst/>
          </a:prstGeom>
          <a:ln w="19050"/>
        </p:spPr>
        <p:style>
          <a:lnRef idx="1">
            <a:schemeClr val="dk1"/>
          </a:lnRef>
          <a:fillRef idx="0">
            <a:schemeClr val="dk1"/>
          </a:fillRef>
          <a:effectRef idx="0">
            <a:schemeClr val="dk1"/>
          </a:effectRef>
          <a:fontRef idx="minor">
            <a:schemeClr val="tx1"/>
          </a:fontRef>
        </p:style>
      </p:cxnSp>
      <p:sp>
        <p:nvSpPr>
          <p:cNvPr id="1131" name="矩形 1130">
            <a:extLst>
              <a:ext uri="{FF2B5EF4-FFF2-40B4-BE49-F238E27FC236}">
                <a16:creationId xmlns:a16="http://schemas.microsoft.com/office/drawing/2014/main" id="{7EF98635-FE09-45A4-04F8-7E0047AECF63}"/>
              </a:ext>
            </a:extLst>
          </p:cNvPr>
          <p:cNvSpPr/>
          <p:nvPr/>
        </p:nvSpPr>
        <p:spPr>
          <a:xfrm>
            <a:off x="10424919" y="4425244"/>
            <a:ext cx="374115"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33" name="!!DestAgg1">
            <a:extLst>
              <a:ext uri="{FF2B5EF4-FFF2-40B4-BE49-F238E27FC236}">
                <a16:creationId xmlns:a16="http://schemas.microsoft.com/office/drawing/2014/main" id="{8C75D908-65D7-3B6F-9637-034FF0081A8F}"/>
              </a:ext>
            </a:extLst>
          </p:cNvPr>
          <p:cNvSpPr/>
          <p:nvPr/>
        </p:nvSpPr>
        <p:spPr>
          <a:xfrm>
            <a:off x="10424919" y="3429184"/>
            <a:ext cx="374115" cy="292188"/>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0A688"/>
              </a:solidFill>
            </a:endParaRPr>
          </a:p>
        </p:txBody>
      </p:sp>
      <p:sp>
        <p:nvSpPr>
          <p:cNvPr id="1134" name="!!DestAgg2">
            <a:extLst>
              <a:ext uri="{FF2B5EF4-FFF2-40B4-BE49-F238E27FC236}">
                <a16:creationId xmlns:a16="http://schemas.microsoft.com/office/drawing/2014/main" id="{6BB99035-FF94-306C-DAC3-F6102A1B23CC}"/>
              </a:ext>
            </a:extLst>
          </p:cNvPr>
          <p:cNvSpPr/>
          <p:nvPr/>
        </p:nvSpPr>
        <p:spPr>
          <a:xfrm>
            <a:off x="11101390" y="3429184"/>
            <a:ext cx="374115" cy="292188"/>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0A688"/>
              </a:solidFill>
            </a:endParaRPr>
          </a:p>
        </p:txBody>
      </p:sp>
      <p:sp>
        <p:nvSpPr>
          <p:cNvPr id="1135" name="矩形 1134">
            <a:extLst>
              <a:ext uri="{FF2B5EF4-FFF2-40B4-BE49-F238E27FC236}">
                <a16:creationId xmlns:a16="http://schemas.microsoft.com/office/drawing/2014/main" id="{97D2E416-B910-8109-FFBA-86F1CBD669B6}"/>
              </a:ext>
            </a:extLst>
          </p:cNvPr>
          <p:cNvSpPr/>
          <p:nvPr/>
        </p:nvSpPr>
        <p:spPr>
          <a:xfrm>
            <a:off x="10282158" y="3270974"/>
            <a:ext cx="1358980" cy="2233341"/>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136" name="直接连接符 1135">
            <a:extLst>
              <a:ext uri="{FF2B5EF4-FFF2-40B4-BE49-F238E27FC236}">
                <a16:creationId xmlns:a16="http://schemas.microsoft.com/office/drawing/2014/main" id="{83835752-1F87-89BC-4731-EB0A48C6227A}"/>
              </a:ext>
            </a:extLst>
          </p:cNvPr>
          <p:cNvCxnSpPr>
            <a:stCxn id="1133" idx="2"/>
            <a:endCxn id="1131" idx="0"/>
          </p:cNvCxnSpPr>
          <p:nvPr/>
        </p:nvCxnSpPr>
        <p:spPr>
          <a:xfrm>
            <a:off x="10611977" y="3721372"/>
            <a:ext cx="0" cy="703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137" name="直接连接符 1136">
            <a:extLst>
              <a:ext uri="{FF2B5EF4-FFF2-40B4-BE49-F238E27FC236}">
                <a16:creationId xmlns:a16="http://schemas.microsoft.com/office/drawing/2014/main" id="{1A6F8BC7-4456-F8D4-68D5-9834BB116229}"/>
              </a:ext>
            </a:extLst>
          </p:cNvPr>
          <p:cNvCxnSpPr>
            <a:cxnSpLocks/>
            <a:stCxn id="1133" idx="2"/>
            <a:endCxn id="1132" idx="0"/>
          </p:cNvCxnSpPr>
          <p:nvPr/>
        </p:nvCxnSpPr>
        <p:spPr>
          <a:xfrm>
            <a:off x="10611977" y="3721372"/>
            <a:ext cx="676470" cy="703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138" name="直接连接符 1137">
            <a:extLst>
              <a:ext uri="{FF2B5EF4-FFF2-40B4-BE49-F238E27FC236}">
                <a16:creationId xmlns:a16="http://schemas.microsoft.com/office/drawing/2014/main" id="{958F3678-A9AF-0999-5797-EBCD9470B833}"/>
              </a:ext>
            </a:extLst>
          </p:cNvPr>
          <p:cNvCxnSpPr>
            <a:cxnSpLocks/>
            <a:stCxn id="1134" idx="2"/>
            <a:endCxn id="1131" idx="0"/>
          </p:cNvCxnSpPr>
          <p:nvPr/>
        </p:nvCxnSpPr>
        <p:spPr>
          <a:xfrm flipH="1">
            <a:off x="10611977" y="3721372"/>
            <a:ext cx="676470" cy="703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139" name="直接连接符 1138">
            <a:extLst>
              <a:ext uri="{FF2B5EF4-FFF2-40B4-BE49-F238E27FC236}">
                <a16:creationId xmlns:a16="http://schemas.microsoft.com/office/drawing/2014/main" id="{D9A7E94A-01F8-2D58-A0A6-3A8F7CB02D93}"/>
              </a:ext>
            </a:extLst>
          </p:cNvPr>
          <p:cNvCxnSpPr>
            <a:cxnSpLocks/>
            <a:stCxn id="1134" idx="2"/>
            <a:endCxn id="1132" idx="0"/>
          </p:cNvCxnSpPr>
          <p:nvPr/>
        </p:nvCxnSpPr>
        <p:spPr>
          <a:xfrm>
            <a:off x="11288447" y="3721372"/>
            <a:ext cx="0" cy="703872"/>
          </a:xfrm>
          <a:prstGeom prst="line">
            <a:avLst/>
          </a:prstGeom>
          <a:ln w="19050"/>
        </p:spPr>
        <p:style>
          <a:lnRef idx="1">
            <a:schemeClr val="dk1"/>
          </a:lnRef>
          <a:fillRef idx="0">
            <a:schemeClr val="dk1"/>
          </a:fillRef>
          <a:effectRef idx="0">
            <a:schemeClr val="dk1"/>
          </a:effectRef>
          <a:fontRef idx="minor">
            <a:schemeClr val="tx1"/>
          </a:fontRef>
        </p:style>
      </p:cxnSp>
      <p:sp>
        <p:nvSpPr>
          <p:cNvPr id="1140" name="矩形 1139">
            <a:extLst>
              <a:ext uri="{FF2B5EF4-FFF2-40B4-BE49-F238E27FC236}">
                <a16:creationId xmlns:a16="http://schemas.microsoft.com/office/drawing/2014/main" id="{7E217138-4B0B-7E72-ADC0-BEED6FCA0B6A}"/>
              </a:ext>
            </a:extLst>
          </p:cNvPr>
          <p:cNvSpPr/>
          <p:nvPr/>
        </p:nvSpPr>
        <p:spPr>
          <a:xfrm>
            <a:off x="10424919" y="5105161"/>
            <a:ext cx="154089"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41" name="矩形 1140">
            <a:extLst>
              <a:ext uri="{FF2B5EF4-FFF2-40B4-BE49-F238E27FC236}">
                <a16:creationId xmlns:a16="http://schemas.microsoft.com/office/drawing/2014/main" id="{FAE8FDED-9031-13F8-DEDB-A52AA9D75E15}"/>
              </a:ext>
            </a:extLst>
          </p:cNvPr>
          <p:cNvSpPr/>
          <p:nvPr/>
        </p:nvSpPr>
        <p:spPr>
          <a:xfrm>
            <a:off x="10727286" y="5105161"/>
            <a:ext cx="154089"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42" name="矩形 1141">
            <a:extLst>
              <a:ext uri="{FF2B5EF4-FFF2-40B4-BE49-F238E27FC236}">
                <a16:creationId xmlns:a16="http://schemas.microsoft.com/office/drawing/2014/main" id="{171C4598-9273-E5D1-8898-7C751E0B4D16}"/>
              </a:ext>
            </a:extLst>
          </p:cNvPr>
          <p:cNvSpPr/>
          <p:nvPr/>
        </p:nvSpPr>
        <p:spPr>
          <a:xfrm>
            <a:off x="11029653" y="5105161"/>
            <a:ext cx="154089"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43" name="矩形 1142">
            <a:extLst>
              <a:ext uri="{FF2B5EF4-FFF2-40B4-BE49-F238E27FC236}">
                <a16:creationId xmlns:a16="http://schemas.microsoft.com/office/drawing/2014/main" id="{411756A6-C100-4533-1E84-66011CFAB52F}"/>
              </a:ext>
            </a:extLst>
          </p:cNvPr>
          <p:cNvSpPr/>
          <p:nvPr/>
        </p:nvSpPr>
        <p:spPr>
          <a:xfrm>
            <a:off x="11332020" y="5105161"/>
            <a:ext cx="154089"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144" name="直接连接符 1143">
            <a:extLst>
              <a:ext uri="{FF2B5EF4-FFF2-40B4-BE49-F238E27FC236}">
                <a16:creationId xmlns:a16="http://schemas.microsoft.com/office/drawing/2014/main" id="{73577EF6-38B8-DFC7-918D-D5614261316D}"/>
              </a:ext>
            </a:extLst>
          </p:cNvPr>
          <p:cNvCxnSpPr>
            <a:cxnSpLocks/>
            <a:stCxn id="1131" idx="2"/>
            <a:endCxn id="1140" idx="0"/>
          </p:cNvCxnSpPr>
          <p:nvPr/>
        </p:nvCxnSpPr>
        <p:spPr>
          <a:xfrm flipH="1">
            <a:off x="10501964" y="4717432"/>
            <a:ext cx="110013"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145" name="直接连接符 1144">
            <a:extLst>
              <a:ext uri="{FF2B5EF4-FFF2-40B4-BE49-F238E27FC236}">
                <a16:creationId xmlns:a16="http://schemas.microsoft.com/office/drawing/2014/main" id="{180F3091-087D-A954-E484-F02B01028145}"/>
              </a:ext>
            </a:extLst>
          </p:cNvPr>
          <p:cNvCxnSpPr>
            <a:cxnSpLocks/>
            <a:stCxn id="1131" idx="2"/>
            <a:endCxn id="1141" idx="0"/>
          </p:cNvCxnSpPr>
          <p:nvPr/>
        </p:nvCxnSpPr>
        <p:spPr>
          <a:xfrm>
            <a:off x="10611977" y="4717432"/>
            <a:ext cx="192354"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146" name="直接连接符 1145">
            <a:extLst>
              <a:ext uri="{FF2B5EF4-FFF2-40B4-BE49-F238E27FC236}">
                <a16:creationId xmlns:a16="http://schemas.microsoft.com/office/drawing/2014/main" id="{C5C52206-A176-1CFE-5CBA-13644EBC39A6}"/>
              </a:ext>
            </a:extLst>
          </p:cNvPr>
          <p:cNvCxnSpPr>
            <a:cxnSpLocks/>
            <a:stCxn id="1132" idx="2"/>
            <a:endCxn id="1142" idx="0"/>
          </p:cNvCxnSpPr>
          <p:nvPr/>
        </p:nvCxnSpPr>
        <p:spPr>
          <a:xfrm flipH="1">
            <a:off x="11106698" y="4717432"/>
            <a:ext cx="181749"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147" name="直接连接符 1146">
            <a:extLst>
              <a:ext uri="{FF2B5EF4-FFF2-40B4-BE49-F238E27FC236}">
                <a16:creationId xmlns:a16="http://schemas.microsoft.com/office/drawing/2014/main" id="{0D43646E-5C6F-DB4F-1B4F-3118366AC5C9}"/>
              </a:ext>
            </a:extLst>
          </p:cNvPr>
          <p:cNvCxnSpPr>
            <a:cxnSpLocks/>
            <a:stCxn id="1132" idx="2"/>
            <a:endCxn id="1143" idx="0"/>
          </p:cNvCxnSpPr>
          <p:nvPr/>
        </p:nvCxnSpPr>
        <p:spPr>
          <a:xfrm>
            <a:off x="11288447" y="4717432"/>
            <a:ext cx="120618"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149" name="直接连接符 1148">
            <a:extLst>
              <a:ext uri="{FF2B5EF4-FFF2-40B4-BE49-F238E27FC236}">
                <a16:creationId xmlns:a16="http://schemas.microsoft.com/office/drawing/2014/main" id="{3CC7ED2B-C92D-1077-AA11-DE2485D32D98}"/>
              </a:ext>
            </a:extLst>
          </p:cNvPr>
          <p:cNvCxnSpPr>
            <a:cxnSpLocks/>
            <a:stCxn id="21" idx="2"/>
            <a:endCxn id="16" idx="0"/>
          </p:cNvCxnSpPr>
          <p:nvPr/>
        </p:nvCxnSpPr>
        <p:spPr>
          <a:xfrm flipH="1">
            <a:off x="5490957" y="2556503"/>
            <a:ext cx="887867"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52" name="直接连接符 1151">
            <a:extLst>
              <a:ext uri="{FF2B5EF4-FFF2-40B4-BE49-F238E27FC236}">
                <a16:creationId xmlns:a16="http://schemas.microsoft.com/office/drawing/2014/main" id="{46ACCFFE-7748-2130-0D70-EB010E36EA5E}"/>
              </a:ext>
            </a:extLst>
          </p:cNvPr>
          <p:cNvCxnSpPr>
            <a:cxnSpLocks/>
            <a:stCxn id="25" idx="2"/>
            <a:endCxn id="18" idx="0"/>
          </p:cNvCxnSpPr>
          <p:nvPr/>
        </p:nvCxnSpPr>
        <p:spPr>
          <a:xfrm flipH="1">
            <a:off x="6167427" y="2556503"/>
            <a:ext cx="2920445"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55" name="直接连接符 1154">
            <a:extLst>
              <a:ext uri="{FF2B5EF4-FFF2-40B4-BE49-F238E27FC236}">
                <a16:creationId xmlns:a16="http://schemas.microsoft.com/office/drawing/2014/main" id="{C164D74D-7D39-44D6-08DD-47815E74CEA4}"/>
              </a:ext>
            </a:extLst>
          </p:cNvPr>
          <p:cNvCxnSpPr>
            <a:cxnSpLocks/>
            <a:stCxn id="24" idx="2"/>
            <a:endCxn id="16" idx="0"/>
          </p:cNvCxnSpPr>
          <p:nvPr/>
        </p:nvCxnSpPr>
        <p:spPr>
          <a:xfrm flipH="1">
            <a:off x="5490957" y="2556503"/>
            <a:ext cx="2242391"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62" name="直接连接符 1161">
            <a:extLst>
              <a:ext uri="{FF2B5EF4-FFF2-40B4-BE49-F238E27FC236}">
                <a16:creationId xmlns:a16="http://schemas.microsoft.com/office/drawing/2014/main" id="{E1DDBAB0-5B2A-0550-F731-FAE59F6778AF}"/>
              </a:ext>
            </a:extLst>
          </p:cNvPr>
          <p:cNvCxnSpPr>
            <a:cxnSpLocks/>
            <a:stCxn id="26" idx="2"/>
            <a:endCxn id="18" idx="0"/>
          </p:cNvCxnSpPr>
          <p:nvPr/>
        </p:nvCxnSpPr>
        <p:spPr>
          <a:xfrm flipH="1">
            <a:off x="6167427" y="2556503"/>
            <a:ext cx="4274970"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67" name="直接连接符 1166">
            <a:extLst>
              <a:ext uri="{FF2B5EF4-FFF2-40B4-BE49-F238E27FC236}">
                <a16:creationId xmlns:a16="http://schemas.microsoft.com/office/drawing/2014/main" id="{11232EC9-8DF2-3ABA-3F7E-DF25D4F9452E}"/>
              </a:ext>
            </a:extLst>
          </p:cNvPr>
          <p:cNvCxnSpPr>
            <a:cxnSpLocks/>
            <a:stCxn id="21" idx="2"/>
            <a:endCxn id="1097" idx="0"/>
          </p:cNvCxnSpPr>
          <p:nvPr/>
        </p:nvCxnSpPr>
        <p:spPr>
          <a:xfrm>
            <a:off x="6378824" y="2556503"/>
            <a:ext cx="819140"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70" name="直接连接符 1169">
            <a:extLst>
              <a:ext uri="{FF2B5EF4-FFF2-40B4-BE49-F238E27FC236}">
                <a16:creationId xmlns:a16="http://schemas.microsoft.com/office/drawing/2014/main" id="{6CF786B7-EDAC-940D-5F68-115A0ADA46D2}"/>
              </a:ext>
            </a:extLst>
          </p:cNvPr>
          <p:cNvCxnSpPr>
            <a:cxnSpLocks/>
            <a:stCxn id="24" idx="2"/>
            <a:endCxn id="1097" idx="0"/>
          </p:cNvCxnSpPr>
          <p:nvPr/>
        </p:nvCxnSpPr>
        <p:spPr>
          <a:xfrm flipH="1">
            <a:off x="7197964" y="2556503"/>
            <a:ext cx="535385"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73" name="直接连接符 1172">
            <a:extLst>
              <a:ext uri="{FF2B5EF4-FFF2-40B4-BE49-F238E27FC236}">
                <a16:creationId xmlns:a16="http://schemas.microsoft.com/office/drawing/2014/main" id="{F04CFE20-095C-F73B-C707-5731E62647B8}"/>
              </a:ext>
            </a:extLst>
          </p:cNvPr>
          <p:cNvCxnSpPr>
            <a:cxnSpLocks/>
            <a:stCxn id="21" idx="2"/>
            <a:endCxn id="1115" idx="0"/>
          </p:cNvCxnSpPr>
          <p:nvPr/>
        </p:nvCxnSpPr>
        <p:spPr>
          <a:xfrm>
            <a:off x="6378824" y="2556503"/>
            <a:ext cx="2526146"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76" name="直接连接符 1175">
            <a:extLst>
              <a:ext uri="{FF2B5EF4-FFF2-40B4-BE49-F238E27FC236}">
                <a16:creationId xmlns:a16="http://schemas.microsoft.com/office/drawing/2014/main" id="{3F1424D8-62E5-1AA9-31A4-86546394DB1A}"/>
              </a:ext>
            </a:extLst>
          </p:cNvPr>
          <p:cNvCxnSpPr>
            <a:cxnSpLocks/>
            <a:stCxn id="24" idx="2"/>
            <a:endCxn id="1115" idx="0"/>
          </p:cNvCxnSpPr>
          <p:nvPr/>
        </p:nvCxnSpPr>
        <p:spPr>
          <a:xfrm>
            <a:off x="7733348" y="2556503"/>
            <a:ext cx="1171622"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79" name="直接连接符 1178">
            <a:extLst>
              <a:ext uri="{FF2B5EF4-FFF2-40B4-BE49-F238E27FC236}">
                <a16:creationId xmlns:a16="http://schemas.microsoft.com/office/drawing/2014/main" id="{3C7201C2-17D1-F82B-8E54-0258A8F9B981}"/>
              </a:ext>
            </a:extLst>
          </p:cNvPr>
          <p:cNvCxnSpPr>
            <a:cxnSpLocks/>
            <a:stCxn id="24" idx="2"/>
            <a:endCxn id="1133" idx="0"/>
          </p:cNvCxnSpPr>
          <p:nvPr/>
        </p:nvCxnSpPr>
        <p:spPr>
          <a:xfrm>
            <a:off x="7733348" y="2556503"/>
            <a:ext cx="2878629"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82" name="直接连接符 1181">
            <a:extLst>
              <a:ext uri="{FF2B5EF4-FFF2-40B4-BE49-F238E27FC236}">
                <a16:creationId xmlns:a16="http://schemas.microsoft.com/office/drawing/2014/main" id="{6AA80B4D-99E3-E213-1733-5155FC52AF0C}"/>
              </a:ext>
            </a:extLst>
          </p:cNvPr>
          <p:cNvCxnSpPr>
            <a:cxnSpLocks/>
            <a:stCxn id="21" idx="2"/>
            <a:endCxn id="1133" idx="0"/>
          </p:cNvCxnSpPr>
          <p:nvPr/>
        </p:nvCxnSpPr>
        <p:spPr>
          <a:xfrm>
            <a:off x="6378824" y="2556503"/>
            <a:ext cx="4233153"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85" name="直接连接符 1184">
            <a:extLst>
              <a:ext uri="{FF2B5EF4-FFF2-40B4-BE49-F238E27FC236}">
                <a16:creationId xmlns:a16="http://schemas.microsoft.com/office/drawing/2014/main" id="{D57A650F-1021-E6DE-F041-69F588C44E6F}"/>
              </a:ext>
            </a:extLst>
          </p:cNvPr>
          <p:cNvCxnSpPr>
            <a:cxnSpLocks/>
            <a:stCxn id="25" idx="2"/>
            <a:endCxn id="1098" idx="0"/>
          </p:cNvCxnSpPr>
          <p:nvPr/>
        </p:nvCxnSpPr>
        <p:spPr>
          <a:xfrm flipH="1">
            <a:off x="7874434" y="2556503"/>
            <a:ext cx="1213439"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88" name="直接连接符 1187">
            <a:extLst>
              <a:ext uri="{FF2B5EF4-FFF2-40B4-BE49-F238E27FC236}">
                <a16:creationId xmlns:a16="http://schemas.microsoft.com/office/drawing/2014/main" id="{7E08286D-4CE1-45EE-D4ED-8A326527988C}"/>
              </a:ext>
            </a:extLst>
          </p:cNvPr>
          <p:cNvCxnSpPr>
            <a:cxnSpLocks/>
            <a:stCxn id="26" idx="2"/>
            <a:endCxn id="1098" idx="0"/>
          </p:cNvCxnSpPr>
          <p:nvPr/>
        </p:nvCxnSpPr>
        <p:spPr>
          <a:xfrm flipH="1">
            <a:off x="7874434" y="2556503"/>
            <a:ext cx="2567964"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92" name="直接连接符 1191">
            <a:extLst>
              <a:ext uri="{FF2B5EF4-FFF2-40B4-BE49-F238E27FC236}">
                <a16:creationId xmlns:a16="http://schemas.microsoft.com/office/drawing/2014/main" id="{F15CF1B8-AECA-1EC4-8AEF-DF4687664DCC}"/>
              </a:ext>
            </a:extLst>
          </p:cNvPr>
          <p:cNvCxnSpPr>
            <a:cxnSpLocks/>
            <a:stCxn id="25" idx="2"/>
            <a:endCxn id="1116" idx="0"/>
          </p:cNvCxnSpPr>
          <p:nvPr/>
        </p:nvCxnSpPr>
        <p:spPr>
          <a:xfrm>
            <a:off x="9087873" y="2556503"/>
            <a:ext cx="493568"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95" name="直接连接符 1194">
            <a:extLst>
              <a:ext uri="{FF2B5EF4-FFF2-40B4-BE49-F238E27FC236}">
                <a16:creationId xmlns:a16="http://schemas.microsoft.com/office/drawing/2014/main" id="{02813F12-D63A-3E63-2676-46D362C881DD}"/>
              </a:ext>
            </a:extLst>
          </p:cNvPr>
          <p:cNvCxnSpPr>
            <a:cxnSpLocks/>
            <a:stCxn id="26" idx="2"/>
            <a:endCxn id="1116" idx="0"/>
          </p:cNvCxnSpPr>
          <p:nvPr/>
        </p:nvCxnSpPr>
        <p:spPr>
          <a:xfrm flipH="1">
            <a:off x="9581441" y="2556503"/>
            <a:ext cx="860957"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98" name="直接连接符 1197">
            <a:extLst>
              <a:ext uri="{FF2B5EF4-FFF2-40B4-BE49-F238E27FC236}">
                <a16:creationId xmlns:a16="http://schemas.microsoft.com/office/drawing/2014/main" id="{7C612304-4EF5-1559-D7BF-71CEAB906B53}"/>
              </a:ext>
            </a:extLst>
          </p:cNvPr>
          <p:cNvCxnSpPr>
            <a:cxnSpLocks/>
            <a:stCxn id="25" idx="2"/>
            <a:endCxn id="1134" idx="0"/>
          </p:cNvCxnSpPr>
          <p:nvPr/>
        </p:nvCxnSpPr>
        <p:spPr>
          <a:xfrm>
            <a:off x="9087873" y="2556503"/>
            <a:ext cx="2200575"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201" name="直接连接符 1200">
            <a:extLst>
              <a:ext uri="{FF2B5EF4-FFF2-40B4-BE49-F238E27FC236}">
                <a16:creationId xmlns:a16="http://schemas.microsoft.com/office/drawing/2014/main" id="{81E3C740-E519-C000-A44C-D58BA15C6DDF}"/>
              </a:ext>
            </a:extLst>
          </p:cNvPr>
          <p:cNvCxnSpPr>
            <a:cxnSpLocks/>
            <a:stCxn id="26" idx="2"/>
            <a:endCxn id="1134" idx="0"/>
          </p:cNvCxnSpPr>
          <p:nvPr/>
        </p:nvCxnSpPr>
        <p:spPr>
          <a:xfrm>
            <a:off x="10442398" y="2556503"/>
            <a:ext cx="846050" cy="872682"/>
          </a:xfrm>
          <a:prstGeom prst="line">
            <a:avLst/>
          </a:prstGeom>
          <a:ln w="19050"/>
        </p:spPr>
        <p:style>
          <a:lnRef idx="1">
            <a:schemeClr val="dk1"/>
          </a:lnRef>
          <a:fillRef idx="0">
            <a:schemeClr val="dk1"/>
          </a:fillRef>
          <a:effectRef idx="0">
            <a:schemeClr val="dk1"/>
          </a:effectRef>
          <a:fontRef idx="minor">
            <a:schemeClr val="tx1"/>
          </a:fontRef>
        </p:style>
      </p:cxnSp>
      <p:sp>
        <p:nvSpPr>
          <p:cNvPr id="4" name="椭圆 3">
            <a:extLst>
              <a:ext uri="{FF2B5EF4-FFF2-40B4-BE49-F238E27FC236}">
                <a16:creationId xmlns:a16="http://schemas.microsoft.com/office/drawing/2014/main" id="{68CC19A6-FBEA-6783-22C3-DBD30D28DEFD}"/>
              </a:ext>
            </a:extLst>
          </p:cNvPr>
          <p:cNvSpPr/>
          <p:nvPr/>
        </p:nvSpPr>
        <p:spPr>
          <a:xfrm rot="5232316">
            <a:off x="11258492" y="4637947"/>
            <a:ext cx="214001" cy="168789"/>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任意多边形: 形状 22">
            <a:extLst>
              <a:ext uri="{FF2B5EF4-FFF2-40B4-BE49-F238E27FC236}">
                <a16:creationId xmlns:a16="http://schemas.microsoft.com/office/drawing/2014/main" id="{B47B524B-2039-AFFE-ECF2-99AC83B6DC3C}"/>
              </a:ext>
            </a:extLst>
          </p:cNvPr>
          <p:cNvSpPr/>
          <p:nvPr/>
        </p:nvSpPr>
        <p:spPr>
          <a:xfrm>
            <a:off x="8986817" y="2646908"/>
            <a:ext cx="2288522" cy="2351288"/>
          </a:xfrm>
          <a:custGeom>
            <a:avLst/>
            <a:gdLst>
              <a:gd name="connsiteX0" fmla="*/ 0 w 3208020"/>
              <a:gd name="connsiteY0" fmla="*/ 2685954 h 2685954"/>
              <a:gd name="connsiteX1" fmla="*/ 1181100 w 3208020"/>
              <a:gd name="connsiteY1" fmla="*/ 3714 h 2685954"/>
              <a:gd name="connsiteX2" fmla="*/ 3208020 w 3208020"/>
              <a:gd name="connsiteY2" fmla="*/ 2221134 h 2685954"/>
            </a:gdLst>
            <a:ahLst/>
            <a:cxnLst>
              <a:cxn ang="0">
                <a:pos x="connsiteX0" y="connsiteY0"/>
              </a:cxn>
              <a:cxn ang="0">
                <a:pos x="connsiteX1" y="connsiteY1"/>
              </a:cxn>
              <a:cxn ang="0">
                <a:pos x="connsiteX2" y="connsiteY2"/>
              </a:cxn>
            </a:cxnLst>
            <a:rect l="l" t="t" r="r" b="b"/>
            <a:pathLst>
              <a:path w="3208020" h="2685954">
                <a:moveTo>
                  <a:pt x="0" y="2685954"/>
                </a:moveTo>
                <a:cubicBezTo>
                  <a:pt x="323215" y="1383569"/>
                  <a:pt x="646430" y="81184"/>
                  <a:pt x="1181100" y="3714"/>
                </a:cubicBezTo>
                <a:cubicBezTo>
                  <a:pt x="1715770" y="-73756"/>
                  <a:pt x="2461895" y="1073689"/>
                  <a:pt x="3208020" y="2221134"/>
                </a:cubicBezTo>
              </a:path>
            </a:pathLst>
          </a:cu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1" name="矩形 30">
            <a:extLst>
              <a:ext uri="{FF2B5EF4-FFF2-40B4-BE49-F238E27FC236}">
                <a16:creationId xmlns:a16="http://schemas.microsoft.com/office/drawing/2014/main" id="{09EC4DC7-CAF7-4D6F-6A1A-69D556EF450C}"/>
              </a:ext>
            </a:extLst>
          </p:cNvPr>
          <p:cNvSpPr/>
          <p:nvPr/>
        </p:nvSpPr>
        <p:spPr>
          <a:xfrm>
            <a:off x="383308" y="2708275"/>
            <a:ext cx="4628640" cy="830997"/>
          </a:xfrm>
          <a:prstGeom prst="rect">
            <a:avLst/>
          </a:prstGeom>
        </p:spPr>
        <p:txBody>
          <a:bodyPr wrap="square" lIns="91440" tIns="45720" rIns="91440" bIns="45720" anchor="t">
            <a:spAutoFit/>
          </a:bodyPr>
          <a:lstStyle/>
          <a:p>
            <a:r>
              <a:rPr lang="en-US" altLang="zh-CN" sz="2400" dirty="0">
                <a:latin typeface="Trebuchet MS" panose="020B0603020202020204" pitchFamily="34" charset="0"/>
                <a:ea typeface="+mn-lt"/>
                <a:cs typeface="+mn-lt"/>
              </a:rPr>
              <a:t>Test workload: </a:t>
            </a:r>
          </a:p>
          <a:p>
            <a:r>
              <a:rPr lang="en-US" altLang="zh-CN" sz="2400" dirty="0">
                <a:solidFill>
                  <a:srgbClr val="FF0000"/>
                </a:solidFill>
                <a:latin typeface="Trebuchet MS" panose="020B0603020202020204" pitchFamily="34" charset="0"/>
                <a:ea typeface="+mn-lt"/>
                <a:cs typeface="+mn-lt"/>
              </a:rPr>
              <a:t>continuous </a:t>
            </a:r>
            <a:r>
              <a:rPr lang="en-US" altLang="zh-CN" sz="2400" dirty="0" err="1">
                <a:solidFill>
                  <a:srgbClr val="FF0000"/>
                </a:solidFill>
                <a:latin typeface="Trebuchet MS" panose="020B0603020202020204" pitchFamily="34" charset="0"/>
                <a:ea typeface="+mn-lt"/>
                <a:cs typeface="+mn-lt"/>
              </a:rPr>
              <a:t>incast</a:t>
            </a:r>
            <a:r>
              <a:rPr lang="en-US" altLang="zh-CN" sz="2400" dirty="0">
                <a:solidFill>
                  <a:srgbClr val="FF0000"/>
                </a:solidFill>
                <a:latin typeface="Trebuchet MS" panose="020B0603020202020204" pitchFamily="34" charset="0"/>
                <a:ea typeface="+mn-lt"/>
                <a:cs typeface="+mn-lt"/>
              </a:rPr>
              <a:t> flows</a:t>
            </a:r>
          </a:p>
        </p:txBody>
      </p:sp>
      <p:sp>
        <p:nvSpPr>
          <p:cNvPr id="7" name="矩形 6">
            <a:extLst>
              <a:ext uri="{FF2B5EF4-FFF2-40B4-BE49-F238E27FC236}">
                <a16:creationId xmlns:a16="http://schemas.microsoft.com/office/drawing/2014/main" id="{B3DBDA60-00C9-99BD-45B9-4EAF0852A9A8}"/>
              </a:ext>
            </a:extLst>
          </p:cNvPr>
          <p:cNvSpPr/>
          <p:nvPr/>
        </p:nvSpPr>
        <p:spPr>
          <a:xfrm>
            <a:off x="10722356" y="5690761"/>
            <a:ext cx="1379562" cy="461665"/>
          </a:xfrm>
          <a:prstGeom prst="rect">
            <a:avLst/>
          </a:prstGeom>
        </p:spPr>
        <p:txBody>
          <a:bodyPr wrap="square" lIns="91440" tIns="45720" rIns="91440" bIns="45720" anchor="t">
            <a:spAutoFit/>
          </a:bodyPr>
          <a:lstStyle/>
          <a:p>
            <a:r>
              <a:rPr lang="en-US" altLang="zh-CN" sz="2400" dirty="0">
                <a:solidFill>
                  <a:srgbClr val="FF0000"/>
                </a:solidFill>
                <a:latin typeface="Trebuchet MS" panose="020B0603020202020204" pitchFamily="34" charset="0"/>
                <a:ea typeface="+mn-lt"/>
                <a:cs typeface="+mn-lt"/>
              </a:rPr>
              <a:t>Receiver</a:t>
            </a:r>
          </a:p>
        </p:txBody>
      </p:sp>
      <p:sp>
        <p:nvSpPr>
          <p:cNvPr id="8" name="箭头: 右 7">
            <a:extLst>
              <a:ext uri="{FF2B5EF4-FFF2-40B4-BE49-F238E27FC236}">
                <a16:creationId xmlns:a16="http://schemas.microsoft.com/office/drawing/2014/main" id="{FB3E87B5-66CF-0439-A98B-A2F04C0165F1}"/>
              </a:ext>
            </a:extLst>
          </p:cNvPr>
          <p:cNvSpPr/>
          <p:nvPr/>
        </p:nvSpPr>
        <p:spPr>
          <a:xfrm rot="16200000">
            <a:off x="11224313" y="5475643"/>
            <a:ext cx="375648" cy="313728"/>
          </a:xfrm>
          <a:prstGeom prst="rightArrow">
            <a:avLst/>
          </a:prstGeom>
          <a:solidFill>
            <a:srgbClr val="FF0000"/>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Tree>
    <p:extLst>
      <p:ext uri="{BB962C8B-B14F-4D97-AF65-F5344CB8AC3E}">
        <p14:creationId xmlns:p14="http://schemas.microsoft.com/office/powerpoint/2010/main" val="122367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80F32-F180-31FE-07A3-BF09D356C62D}"/>
            </a:ext>
          </a:extLst>
        </p:cNvPr>
        <p:cNvGrpSpPr/>
        <p:nvPr/>
      </p:nvGrpSpPr>
      <p:grpSpPr>
        <a:xfrm>
          <a:off x="0" y="0"/>
          <a:ext cx="0" cy="0"/>
          <a:chOff x="0" y="0"/>
          <a:chExt cx="0" cy="0"/>
        </a:xfrm>
      </p:grpSpPr>
      <p:sp>
        <p:nvSpPr>
          <p:cNvPr id="3" name="灯片编号占位符 2">
            <a:extLst>
              <a:ext uri="{FF2B5EF4-FFF2-40B4-BE49-F238E27FC236}">
                <a16:creationId xmlns:a16="http://schemas.microsoft.com/office/drawing/2014/main" id="{BCCDF4CD-D2B0-E3A3-5C6A-B0235913B96E}"/>
              </a:ext>
            </a:extLst>
          </p:cNvPr>
          <p:cNvSpPr>
            <a:spLocks noGrp="1"/>
          </p:cNvSpPr>
          <p:nvPr>
            <p:ph type="sldNum" sz="quarter" idx="12"/>
          </p:nvPr>
        </p:nvSpPr>
        <p:spPr/>
        <p:txBody>
          <a:bodyPr/>
          <a:lstStyle/>
          <a:p>
            <a:fld id="{49AE70B2-8BF9-45C0-BB95-33D1B9D3A854}" type="slidenum">
              <a:rPr lang="zh-CN" altLang="en-US" smtClean="0"/>
              <a:t>9</a:t>
            </a:fld>
            <a:endParaRPr lang="zh-CN" altLang="en-US" dirty="0"/>
          </a:p>
        </p:txBody>
      </p:sp>
      <p:sp>
        <p:nvSpPr>
          <p:cNvPr id="5" name="标题 4">
            <a:extLst>
              <a:ext uri="{FF2B5EF4-FFF2-40B4-BE49-F238E27FC236}">
                <a16:creationId xmlns:a16="http://schemas.microsoft.com/office/drawing/2014/main" id="{AE210490-B18F-0F2A-1742-B73B9DE44AB6}"/>
              </a:ext>
            </a:extLst>
          </p:cNvPr>
          <p:cNvSpPr>
            <a:spLocks noGrp="1"/>
          </p:cNvSpPr>
          <p:nvPr>
            <p:ph type="title"/>
          </p:nvPr>
        </p:nvSpPr>
        <p:spPr/>
        <p:txBody>
          <a:bodyPr>
            <a:normAutofit/>
          </a:bodyPr>
          <a:lstStyle/>
          <a:p>
            <a:r>
              <a:rPr lang="en-US" altLang="zh-CN" dirty="0">
                <a:solidFill>
                  <a:srgbClr val="000000"/>
                </a:solidFill>
                <a:latin typeface="Century Gothic" panose="020B0502020202020204" pitchFamily="34" charset="0"/>
                <a:ea typeface="微软雅黑" panose="020B0503020204020204" pitchFamily="34" charset="-122"/>
                <a:cs typeface="Arial" panose="020B0604020202020204"/>
              </a:rPr>
              <a:t>HOL Blocking Problem of </a:t>
            </a:r>
            <a:r>
              <a:rPr lang="en-US" altLang="zh-CN" dirty="0">
                <a:solidFill>
                  <a:srgbClr val="000000"/>
                </a:solidFill>
                <a:cs typeface="Arial" panose="020B0604020202020204"/>
              </a:rPr>
              <a:t>Naive</a:t>
            </a:r>
            <a:r>
              <a:rPr lang="en-US" altLang="zh-CN" dirty="0">
                <a:solidFill>
                  <a:srgbClr val="000000"/>
                </a:solidFill>
                <a:latin typeface="Century Gothic" panose="020B0502020202020204" pitchFamily="34" charset="0"/>
                <a:ea typeface="微软雅黑" panose="020B0503020204020204" pitchFamily="34" charset="-122"/>
                <a:cs typeface="Arial" panose="020B0604020202020204"/>
              </a:rPr>
              <a:t> FC</a:t>
            </a:r>
            <a:endParaRPr lang="zh-CN" altLang="en-US" dirty="0">
              <a:solidFill>
                <a:srgbClr val="000000"/>
              </a:solidFill>
              <a:latin typeface="Century Gothic" panose="020B0502020202020204" pitchFamily="34" charset="0"/>
              <a:ea typeface="微软雅黑" panose="020B0503020204020204" pitchFamily="34" charset="-122"/>
              <a:cs typeface="Arial" panose="020B0604020202020204"/>
            </a:endParaRPr>
          </a:p>
        </p:txBody>
      </p:sp>
      <p:grpSp>
        <p:nvGrpSpPr>
          <p:cNvPr id="13" name="组合 12">
            <a:extLst>
              <a:ext uri="{FF2B5EF4-FFF2-40B4-BE49-F238E27FC236}">
                <a16:creationId xmlns:a16="http://schemas.microsoft.com/office/drawing/2014/main" id="{1678507B-0BA6-F852-96E2-413DE39F948B}"/>
              </a:ext>
            </a:extLst>
          </p:cNvPr>
          <p:cNvGrpSpPr/>
          <p:nvPr/>
        </p:nvGrpSpPr>
        <p:grpSpPr>
          <a:xfrm>
            <a:off x="5161138" y="1834002"/>
            <a:ext cx="6480000" cy="3675781"/>
            <a:chOff x="5864568" y="1354919"/>
            <a:chExt cx="5400000" cy="3675781"/>
          </a:xfrm>
        </p:grpSpPr>
        <p:sp>
          <p:nvSpPr>
            <p:cNvPr id="1132" name="!!DestTor">
              <a:extLst>
                <a:ext uri="{FF2B5EF4-FFF2-40B4-BE49-F238E27FC236}">
                  <a16:creationId xmlns:a16="http://schemas.microsoft.com/office/drawing/2014/main" id="{01F70ECD-B4A7-692D-7E7C-04A4E2FF7CBE}"/>
                </a:ext>
              </a:extLst>
            </p:cNvPr>
            <p:cNvSpPr/>
            <p:nvPr/>
          </p:nvSpPr>
          <p:spPr>
            <a:xfrm>
              <a:off x="10814778" y="3951629"/>
              <a:ext cx="311762" cy="292188"/>
            </a:xfrm>
            <a:prstGeom prst="rect">
              <a:avLst/>
            </a:prstGeom>
            <a:solidFill>
              <a:srgbClr val="FF8F8F"/>
            </a:solidFill>
            <a:ln w="254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任意多边形: 形状 1">
              <a:extLst>
                <a:ext uri="{FF2B5EF4-FFF2-40B4-BE49-F238E27FC236}">
                  <a16:creationId xmlns:a16="http://schemas.microsoft.com/office/drawing/2014/main" id="{3134BFBA-4DCB-C666-5DD3-6E9EF0954EDA}"/>
                </a:ext>
              </a:extLst>
            </p:cNvPr>
            <p:cNvSpPr/>
            <p:nvPr/>
          </p:nvSpPr>
          <p:spPr>
            <a:xfrm>
              <a:off x="6093383" y="1354919"/>
              <a:ext cx="4790021" cy="3267793"/>
            </a:xfrm>
            <a:custGeom>
              <a:avLst/>
              <a:gdLst>
                <a:gd name="connsiteX0" fmla="*/ 32506 w 7507726"/>
                <a:gd name="connsiteY0" fmla="*/ 3559981 h 3559981"/>
                <a:gd name="connsiteX1" fmla="*/ 954526 w 7507726"/>
                <a:gd name="connsiteY1" fmla="*/ 374821 h 3559981"/>
                <a:gd name="connsiteX2" fmla="*/ 6364726 w 7507726"/>
                <a:gd name="connsiteY2" fmla="*/ 405301 h 3559981"/>
                <a:gd name="connsiteX3" fmla="*/ 7507726 w 7507726"/>
                <a:gd name="connsiteY3" fmla="*/ 3453301 h 3559981"/>
              </a:gdLst>
              <a:ahLst/>
              <a:cxnLst>
                <a:cxn ang="0">
                  <a:pos x="connsiteX0" y="connsiteY0"/>
                </a:cxn>
                <a:cxn ang="0">
                  <a:pos x="connsiteX1" y="connsiteY1"/>
                </a:cxn>
                <a:cxn ang="0">
                  <a:pos x="connsiteX2" y="connsiteY2"/>
                </a:cxn>
                <a:cxn ang="0">
                  <a:pos x="connsiteX3" y="connsiteY3"/>
                </a:cxn>
              </a:cxnLst>
              <a:rect l="l" t="t" r="r" b="b"/>
              <a:pathLst>
                <a:path w="7507726" h="3559981">
                  <a:moveTo>
                    <a:pt x="32506" y="3559981"/>
                  </a:moveTo>
                  <a:cubicBezTo>
                    <a:pt x="-34169" y="2230291"/>
                    <a:pt x="-100844" y="900601"/>
                    <a:pt x="954526" y="374821"/>
                  </a:cubicBezTo>
                  <a:cubicBezTo>
                    <a:pt x="2009896" y="-150959"/>
                    <a:pt x="5272526" y="-107779"/>
                    <a:pt x="6364726" y="405301"/>
                  </a:cubicBezTo>
                  <a:cubicBezTo>
                    <a:pt x="7456926" y="918381"/>
                    <a:pt x="7482326" y="2185841"/>
                    <a:pt x="7507726" y="3453301"/>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任意多边形: 形状 6">
              <a:extLst>
                <a:ext uri="{FF2B5EF4-FFF2-40B4-BE49-F238E27FC236}">
                  <a16:creationId xmlns:a16="http://schemas.microsoft.com/office/drawing/2014/main" id="{C0B88DBC-165A-5C5C-3156-0DB970877339}"/>
                </a:ext>
              </a:extLst>
            </p:cNvPr>
            <p:cNvSpPr/>
            <p:nvPr/>
          </p:nvSpPr>
          <p:spPr>
            <a:xfrm>
              <a:off x="7489806" y="1742686"/>
              <a:ext cx="3380334" cy="2880026"/>
            </a:xfrm>
            <a:custGeom>
              <a:avLst/>
              <a:gdLst>
                <a:gd name="connsiteX0" fmla="*/ 0 w 5052060"/>
                <a:gd name="connsiteY0" fmla="*/ 3378657 h 3378657"/>
                <a:gd name="connsiteX1" fmla="*/ 1211580 w 5052060"/>
                <a:gd name="connsiteY1" fmla="*/ 383997 h 3378657"/>
                <a:gd name="connsiteX2" fmla="*/ 3901440 w 5052060"/>
                <a:gd name="connsiteY2" fmla="*/ 345897 h 3378657"/>
                <a:gd name="connsiteX3" fmla="*/ 5052060 w 5052060"/>
                <a:gd name="connsiteY3" fmla="*/ 3188157 h 3378657"/>
              </a:gdLst>
              <a:ahLst/>
              <a:cxnLst>
                <a:cxn ang="0">
                  <a:pos x="connsiteX0" y="connsiteY0"/>
                </a:cxn>
                <a:cxn ang="0">
                  <a:pos x="connsiteX1" y="connsiteY1"/>
                </a:cxn>
                <a:cxn ang="0">
                  <a:pos x="connsiteX2" y="connsiteY2"/>
                </a:cxn>
                <a:cxn ang="0">
                  <a:pos x="connsiteX3" y="connsiteY3"/>
                </a:cxn>
              </a:cxnLst>
              <a:rect l="l" t="t" r="r" b="b"/>
              <a:pathLst>
                <a:path w="5052060" h="3378657">
                  <a:moveTo>
                    <a:pt x="0" y="3378657"/>
                  </a:moveTo>
                  <a:cubicBezTo>
                    <a:pt x="280670" y="2134057"/>
                    <a:pt x="561340" y="889457"/>
                    <a:pt x="1211580" y="383997"/>
                  </a:cubicBezTo>
                  <a:cubicBezTo>
                    <a:pt x="1861820" y="-121463"/>
                    <a:pt x="3261360" y="-121463"/>
                    <a:pt x="3901440" y="345897"/>
                  </a:cubicBezTo>
                  <a:cubicBezTo>
                    <a:pt x="4541520" y="813257"/>
                    <a:pt x="4796790" y="2000707"/>
                    <a:pt x="5052060" y="3188157"/>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1" name="!!Core1">
              <a:extLst>
                <a:ext uri="{FF2B5EF4-FFF2-40B4-BE49-F238E27FC236}">
                  <a16:creationId xmlns:a16="http://schemas.microsoft.com/office/drawing/2014/main" id="{396F1D13-638B-BE8D-73F1-3D6AAB3ED230}"/>
                </a:ext>
              </a:extLst>
            </p:cNvPr>
            <p:cNvSpPr/>
            <p:nvPr/>
          </p:nvSpPr>
          <p:spPr>
            <a:xfrm>
              <a:off x="6723425" y="1790700"/>
              <a:ext cx="311762" cy="292188"/>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Core2">
              <a:extLst>
                <a:ext uri="{FF2B5EF4-FFF2-40B4-BE49-F238E27FC236}">
                  <a16:creationId xmlns:a16="http://schemas.microsoft.com/office/drawing/2014/main" id="{8E971A80-95DC-BC08-6C5D-92AD44E244BB}"/>
                </a:ext>
              </a:extLst>
            </p:cNvPr>
            <p:cNvSpPr/>
            <p:nvPr/>
          </p:nvSpPr>
          <p:spPr>
            <a:xfrm>
              <a:off x="7852195" y="1790700"/>
              <a:ext cx="311762" cy="292188"/>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5" name="!!Core3">
              <a:extLst>
                <a:ext uri="{FF2B5EF4-FFF2-40B4-BE49-F238E27FC236}">
                  <a16:creationId xmlns:a16="http://schemas.microsoft.com/office/drawing/2014/main" id="{5D524453-1230-302F-7479-4E248B7DE2A1}"/>
                </a:ext>
              </a:extLst>
            </p:cNvPr>
            <p:cNvSpPr/>
            <p:nvPr/>
          </p:nvSpPr>
          <p:spPr>
            <a:xfrm>
              <a:off x="8980965" y="1790700"/>
              <a:ext cx="311762" cy="292188"/>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Core4">
              <a:extLst>
                <a:ext uri="{FF2B5EF4-FFF2-40B4-BE49-F238E27FC236}">
                  <a16:creationId xmlns:a16="http://schemas.microsoft.com/office/drawing/2014/main" id="{DC0D13B9-1E57-2616-4AC2-1B39E3A16A87}"/>
                </a:ext>
              </a:extLst>
            </p:cNvPr>
            <p:cNvSpPr/>
            <p:nvPr/>
          </p:nvSpPr>
          <p:spPr>
            <a:xfrm>
              <a:off x="10109736" y="1790700"/>
              <a:ext cx="311762" cy="292188"/>
            </a:xfrm>
            <a:prstGeom prst="rect">
              <a:avLst/>
            </a:prstGeom>
            <a:solidFill>
              <a:schemeClr val="accent3">
                <a:lumMod val="40000"/>
                <a:lumOff val="60000"/>
              </a:schemeClr>
            </a:solidFill>
            <a:ln w="25400">
              <a:solidFill>
                <a:srgbClr val="6C7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矩形 13">
              <a:extLst>
                <a:ext uri="{FF2B5EF4-FFF2-40B4-BE49-F238E27FC236}">
                  <a16:creationId xmlns:a16="http://schemas.microsoft.com/office/drawing/2014/main" id="{8B1873D0-66A7-143D-89EE-BDDC1F06564E}"/>
                </a:ext>
              </a:extLst>
            </p:cNvPr>
            <p:cNvSpPr/>
            <p:nvPr/>
          </p:nvSpPr>
          <p:spPr>
            <a:xfrm>
              <a:off x="5983536" y="3951629"/>
              <a:ext cx="311762"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矩形 14">
              <a:extLst>
                <a:ext uri="{FF2B5EF4-FFF2-40B4-BE49-F238E27FC236}">
                  <a16:creationId xmlns:a16="http://schemas.microsoft.com/office/drawing/2014/main" id="{2B9FBB9D-ADAD-22DD-734B-363A62FB9CB4}"/>
                </a:ext>
              </a:extLst>
            </p:cNvPr>
            <p:cNvSpPr/>
            <p:nvPr/>
          </p:nvSpPr>
          <p:spPr>
            <a:xfrm>
              <a:off x="6547261" y="3951629"/>
              <a:ext cx="311762"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矩形 15">
              <a:extLst>
                <a:ext uri="{FF2B5EF4-FFF2-40B4-BE49-F238E27FC236}">
                  <a16:creationId xmlns:a16="http://schemas.microsoft.com/office/drawing/2014/main" id="{B7892F04-E70D-418D-D029-89AC6659F59D}"/>
                </a:ext>
              </a:extLst>
            </p:cNvPr>
            <p:cNvSpPr/>
            <p:nvPr/>
          </p:nvSpPr>
          <p:spPr>
            <a:xfrm>
              <a:off x="5983536" y="2955569"/>
              <a:ext cx="311762"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矩形 17">
              <a:extLst>
                <a:ext uri="{FF2B5EF4-FFF2-40B4-BE49-F238E27FC236}">
                  <a16:creationId xmlns:a16="http://schemas.microsoft.com/office/drawing/2014/main" id="{18C87CE2-9402-DF1F-AA33-668F0F92884B}"/>
                </a:ext>
              </a:extLst>
            </p:cNvPr>
            <p:cNvSpPr/>
            <p:nvPr/>
          </p:nvSpPr>
          <p:spPr>
            <a:xfrm>
              <a:off x="6547261" y="2955569"/>
              <a:ext cx="311762"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7" name="矩形 26">
              <a:extLst>
                <a:ext uri="{FF2B5EF4-FFF2-40B4-BE49-F238E27FC236}">
                  <a16:creationId xmlns:a16="http://schemas.microsoft.com/office/drawing/2014/main" id="{46B1AE59-6B97-0273-42C2-A997D8347B68}"/>
                </a:ext>
              </a:extLst>
            </p:cNvPr>
            <p:cNvSpPr/>
            <p:nvPr/>
          </p:nvSpPr>
          <p:spPr>
            <a:xfrm>
              <a:off x="5864568" y="2797359"/>
              <a:ext cx="1132483" cy="2233341"/>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29" name="直接连接符 28">
              <a:extLst>
                <a:ext uri="{FF2B5EF4-FFF2-40B4-BE49-F238E27FC236}">
                  <a16:creationId xmlns:a16="http://schemas.microsoft.com/office/drawing/2014/main" id="{4BB98D29-FFCE-ABB4-17B7-1B8B8E61D239}"/>
                </a:ext>
              </a:extLst>
            </p:cNvPr>
            <p:cNvCxnSpPr>
              <a:stCxn id="16" idx="2"/>
              <a:endCxn id="14" idx="0"/>
            </p:cNvCxnSpPr>
            <p:nvPr/>
          </p:nvCxnSpPr>
          <p:spPr>
            <a:xfrm>
              <a:off x="6139417" y="3247757"/>
              <a:ext cx="0" cy="703872"/>
            </a:xfrm>
            <a:prstGeom prst="line">
              <a:avLst/>
            </a:prstGeom>
            <a:ln w="19050"/>
          </p:spPr>
          <p:style>
            <a:lnRef idx="1">
              <a:schemeClr val="dk1"/>
            </a:lnRef>
            <a:fillRef idx="0">
              <a:schemeClr val="dk1"/>
            </a:fillRef>
            <a:effectRef idx="0">
              <a:schemeClr val="dk1"/>
            </a:effectRef>
            <a:fontRef idx="minor">
              <a:schemeClr val="tx1"/>
            </a:fontRef>
          </p:style>
        </p:cxnSp>
        <p:cxnSp>
          <p:nvCxnSpPr>
            <p:cNvPr id="30" name="直接连接符 29">
              <a:extLst>
                <a:ext uri="{FF2B5EF4-FFF2-40B4-BE49-F238E27FC236}">
                  <a16:creationId xmlns:a16="http://schemas.microsoft.com/office/drawing/2014/main" id="{3DDA75B2-5C24-3057-E9DA-FAE41F7E6C04}"/>
                </a:ext>
              </a:extLst>
            </p:cNvPr>
            <p:cNvCxnSpPr>
              <a:cxnSpLocks/>
              <a:stCxn id="16" idx="2"/>
              <a:endCxn id="15" idx="0"/>
            </p:cNvCxnSpPr>
            <p:nvPr/>
          </p:nvCxnSpPr>
          <p:spPr>
            <a:xfrm>
              <a:off x="6139417" y="3247757"/>
              <a:ext cx="563725" cy="703872"/>
            </a:xfrm>
            <a:prstGeom prst="line">
              <a:avLst/>
            </a:prstGeom>
            <a:ln w="19050"/>
          </p:spPr>
          <p:style>
            <a:lnRef idx="1">
              <a:schemeClr val="dk1"/>
            </a:lnRef>
            <a:fillRef idx="0">
              <a:schemeClr val="dk1"/>
            </a:fillRef>
            <a:effectRef idx="0">
              <a:schemeClr val="dk1"/>
            </a:effectRef>
            <a:fontRef idx="minor">
              <a:schemeClr val="tx1"/>
            </a:fontRef>
          </p:style>
        </p:cxnSp>
        <p:cxnSp>
          <p:nvCxnSpPr>
            <p:cNvPr id="39" name="直接连接符 38">
              <a:extLst>
                <a:ext uri="{FF2B5EF4-FFF2-40B4-BE49-F238E27FC236}">
                  <a16:creationId xmlns:a16="http://schemas.microsoft.com/office/drawing/2014/main" id="{31C75A1C-9CA7-7555-888B-F8D06156F0EF}"/>
                </a:ext>
              </a:extLst>
            </p:cNvPr>
            <p:cNvCxnSpPr>
              <a:cxnSpLocks/>
              <a:stCxn id="18" idx="2"/>
              <a:endCxn id="14" idx="0"/>
            </p:cNvCxnSpPr>
            <p:nvPr/>
          </p:nvCxnSpPr>
          <p:spPr>
            <a:xfrm flipH="1">
              <a:off x="6139417" y="3247757"/>
              <a:ext cx="563725" cy="703872"/>
            </a:xfrm>
            <a:prstGeom prst="line">
              <a:avLst/>
            </a:prstGeom>
            <a:ln w="19050"/>
          </p:spPr>
          <p:style>
            <a:lnRef idx="1">
              <a:schemeClr val="dk1"/>
            </a:lnRef>
            <a:fillRef idx="0">
              <a:schemeClr val="dk1"/>
            </a:fillRef>
            <a:effectRef idx="0">
              <a:schemeClr val="dk1"/>
            </a:effectRef>
            <a:fontRef idx="minor">
              <a:schemeClr val="tx1"/>
            </a:fontRef>
          </p:style>
        </p:cxnSp>
        <p:cxnSp>
          <p:nvCxnSpPr>
            <p:cNvPr id="56" name="直接连接符 55">
              <a:extLst>
                <a:ext uri="{FF2B5EF4-FFF2-40B4-BE49-F238E27FC236}">
                  <a16:creationId xmlns:a16="http://schemas.microsoft.com/office/drawing/2014/main" id="{8E23ADFD-9DF6-1954-DC71-0C638A0785A2}"/>
                </a:ext>
              </a:extLst>
            </p:cNvPr>
            <p:cNvCxnSpPr>
              <a:cxnSpLocks/>
              <a:stCxn id="18" idx="2"/>
              <a:endCxn id="15" idx="0"/>
            </p:cNvCxnSpPr>
            <p:nvPr/>
          </p:nvCxnSpPr>
          <p:spPr>
            <a:xfrm>
              <a:off x="6703143" y="3247757"/>
              <a:ext cx="0" cy="703872"/>
            </a:xfrm>
            <a:prstGeom prst="line">
              <a:avLst/>
            </a:prstGeom>
            <a:ln w="19050"/>
          </p:spPr>
          <p:style>
            <a:lnRef idx="1">
              <a:schemeClr val="dk1"/>
            </a:lnRef>
            <a:fillRef idx="0">
              <a:schemeClr val="dk1"/>
            </a:fillRef>
            <a:effectRef idx="0">
              <a:schemeClr val="dk1"/>
            </a:effectRef>
            <a:fontRef idx="minor">
              <a:schemeClr val="tx1"/>
            </a:fontRef>
          </p:style>
        </p:cxnSp>
        <p:sp>
          <p:nvSpPr>
            <p:cNvPr id="1026" name="矩形 1025">
              <a:extLst>
                <a:ext uri="{FF2B5EF4-FFF2-40B4-BE49-F238E27FC236}">
                  <a16:creationId xmlns:a16="http://schemas.microsoft.com/office/drawing/2014/main" id="{71F7D5C6-0C81-EFD2-01EF-D5E8AF711795}"/>
                </a:ext>
              </a:extLst>
            </p:cNvPr>
            <p:cNvSpPr/>
            <p:nvPr/>
          </p:nvSpPr>
          <p:spPr>
            <a:xfrm>
              <a:off x="5983536" y="4631546"/>
              <a:ext cx="128408"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27" name="矩形 1026">
              <a:extLst>
                <a:ext uri="{FF2B5EF4-FFF2-40B4-BE49-F238E27FC236}">
                  <a16:creationId xmlns:a16="http://schemas.microsoft.com/office/drawing/2014/main" id="{2D60B12C-77DA-14A2-744D-D5580EEE6B51}"/>
                </a:ext>
              </a:extLst>
            </p:cNvPr>
            <p:cNvSpPr/>
            <p:nvPr/>
          </p:nvSpPr>
          <p:spPr>
            <a:xfrm>
              <a:off x="6235508" y="4631546"/>
              <a:ext cx="128408"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28" name="矩形 1027">
              <a:extLst>
                <a:ext uri="{FF2B5EF4-FFF2-40B4-BE49-F238E27FC236}">
                  <a16:creationId xmlns:a16="http://schemas.microsoft.com/office/drawing/2014/main" id="{5F722652-4468-D1E3-B477-0516D6FB243A}"/>
                </a:ext>
              </a:extLst>
            </p:cNvPr>
            <p:cNvSpPr/>
            <p:nvPr/>
          </p:nvSpPr>
          <p:spPr>
            <a:xfrm>
              <a:off x="6487481" y="4631546"/>
              <a:ext cx="128408"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29" name="矩形 1028">
              <a:extLst>
                <a:ext uri="{FF2B5EF4-FFF2-40B4-BE49-F238E27FC236}">
                  <a16:creationId xmlns:a16="http://schemas.microsoft.com/office/drawing/2014/main" id="{03A3D7C0-9F8E-7B36-2913-0016ED6B43D5}"/>
                </a:ext>
              </a:extLst>
            </p:cNvPr>
            <p:cNvSpPr/>
            <p:nvPr/>
          </p:nvSpPr>
          <p:spPr>
            <a:xfrm>
              <a:off x="6739453" y="4631546"/>
              <a:ext cx="128408"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042" name="直接连接符 1041">
              <a:extLst>
                <a:ext uri="{FF2B5EF4-FFF2-40B4-BE49-F238E27FC236}">
                  <a16:creationId xmlns:a16="http://schemas.microsoft.com/office/drawing/2014/main" id="{355C236C-5CFB-6082-53F8-8618701BB454}"/>
                </a:ext>
              </a:extLst>
            </p:cNvPr>
            <p:cNvCxnSpPr>
              <a:cxnSpLocks/>
              <a:stCxn id="14" idx="2"/>
              <a:endCxn id="1026" idx="0"/>
            </p:cNvCxnSpPr>
            <p:nvPr/>
          </p:nvCxnSpPr>
          <p:spPr>
            <a:xfrm flipH="1">
              <a:off x="6047740" y="4243817"/>
              <a:ext cx="91678"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049" name="直接连接符 1048">
              <a:extLst>
                <a:ext uri="{FF2B5EF4-FFF2-40B4-BE49-F238E27FC236}">
                  <a16:creationId xmlns:a16="http://schemas.microsoft.com/office/drawing/2014/main" id="{43D3A353-54F5-3560-C80B-EE5D8F8851A9}"/>
                </a:ext>
              </a:extLst>
            </p:cNvPr>
            <p:cNvCxnSpPr>
              <a:cxnSpLocks/>
              <a:stCxn id="14" idx="2"/>
              <a:endCxn id="1027" idx="0"/>
            </p:cNvCxnSpPr>
            <p:nvPr/>
          </p:nvCxnSpPr>
          <p:spPr>
            <a:xfrm>
              <a:off x="6139417" y="4243817"/>
              <a:ext cx="160295"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052" name="直接连接符 1051">
              <a:extLst>
                <a:ext uri="{FF2B5EF4-FFF2-40B4-BE49-F238E27FC236}">
                  <a16:creationId xmlns:a16="http://schemas.microsoft.com/office/drawing/2014/main" id="{95F18AA3-1697-61EE-DB28-1EF0127C207F}"/>
                </a:ext>
              </a:extLst>
            </p:cNvPr>
            <p:cNvCxnSpPr>
              <a:cxnSpLocks/>
              <a:stCxn id="15" idx="2"/>
              <a:endCxn id="1028" idx="0"/>
            </p:cNvCxnSpPr>
            <p:nvPr/>
          </p:nvCxnSpPr>
          <p:spPr>
            <a:xfrm flipH="1">
              <a:off x="6551685" y="4243817"/>
              <a:ext cx="151458"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055" name="直接连接符 1054">
              <a:extLst>
                <a:ext uri="{FF2B5EF4-FFF2-40B4-BE49-F238E27FC236}">
                  <a16:creationId xmlns:a16="http://schemas.microsoft.com/office/drawing/2014/main" id="{A37B34CE-9082-087D-7E2F-B945EE45084E}"/>
                </a:ext>
              </a:extLst>
            </p:cNvPr>
            <p:cNvCxnSpPr>
              <a:cxnSpLocks/>
              <a:stCxn id="15" idx="2"/>
              <a:endCxn id="1029" idx="0"/>
            </p:cNvCxnSpPr>
            <p:nvPr/>
          </p:nvCxnSpPr>
          <p:spPr>
            <a:xfrm>
              <a:off x="6703143" y="4243817"/>
              <a:ext cx="100515" cy="387730"/>
            </a:xfrm>
            <a:prstGeom prst="line">
              <a:avLst/>
            </a:prstGeom>
            <a:ln w="19050"/>
          </p:spPr>
          <p:style>
            <a:lnRef idx="1">
              <a:schemeClr val="dk1"/>
            </a:lnRef>
            <a:fillRef idx="0">
              <a:schemeClr val="dk1"/>
            </a:fillRef>
            <a:effectRef idx="0">
              <a:schemeClr val="dk1"/>
            </a:effectRef>
            <a:fontRef idx="minor">
              <a:schemeClr val="tx1"/>
            </a:fontRef>
          </p:style>
        </p:cxnSp>
        <p:sp>
          <p:nvSpPr>
            <p:cNvPr id="1095" name="矩形 1094">
              <a:extLst>
                <a:ext uri="{FF2B5EF4-FFF2-40B4-BE49-F238E27FC236}">
                  <a16:creationId xmlns:a16="http://schemas.microsoft.com/office/drawing/2014/main" id="{6083FC0A-BAC9-4E42-BA57-A6E302008757}"/>
                </a:ext>
              </a:extLst>
            </p:cNvPr>
            <p:cNvSpPr/>
            <p:nvPr/>
          </p:nvSpPr>
          <p:spPr>
            <a:xfrm>
              <a:off x="7406041" y="3951629"/>
              <a:ext cx="311762"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96" name="矩形 1095">
              <a:extLst>
                <a:ext uri="{FF2B5EF4-FFF2-40B4-BE49-F238E27FC236}">
                  <a16:creationId xmlns:a16="http://schemas.microsoft.com/office/drawing/2014/main" id="{3E214F4D-29E7-5143-8340-8B0A45244D84}"/>
                </a:ext>
              </a:extLst>
            </p:cNvPr>
            <p:cNvSpPr/>
            <p:nvPr/>
          </p:nvSpPr>
          <p:spPr>
            <a:xfrm>
              <a:off x="7969767" y="3951629"/>
              <a:ext cx="311762"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97" name="矩形 1096">
              <a:extLst>
                <a:ext uri="{FF2B5EF4-FFF2-40B4-BE49-F238E27FC236}">
                  <a16:creationId xmlns:a16="http://schemas.microsoft.com/office/drawing/2014/main" id="{FD6293C9-CE9E-E83A-898C-6CE4561BA8C9}"/>
                </a:ext>
              </a:extLst>
            </p:cNvPr>
            <p:cNvSpPr/>
            <p:nvPr/>
          </p:nvSpPr>
          <p:spPr>
            <a:xfrm>
              <a:off x="7406041" y="2955569"/>
              <a:ext cx="311762"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98" name="矩形 1097">
              <a:extLst>
                <a:ext uri="{FF2B5EF4-FFF2-40B4-BE49-F238E27FC236}">
                  <a16:creationId xmlns:a16="http://schemas.microsoft.com/office/drawing/2014/main" id="{4A869A7C-205A-100D-7275-A96613AFFB8F}"/>
                </a:ext>
              </a:extLst>
            </p:cNvPr>
            <p:cNvSpPr/>
            <p:nvPr/>
          </p:nvSpPr>
          <p:spPr>
            <a:xfrm>
              <a:off x="7969767" y="2955569"/>
              <a:ext cx="311762"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99" name="矩形 1098">
              <a:extLst>
                <a:ext uri="{FF2B5EF4-FFF2-40B4-BE49-F238E27FC236}">
                  <a16:creationId xmlns:a16="http://schemas.microsoft.com/office/drawing/2014/main" id="{5136C540-1845-C268-B21A-80A92979E496}"/>
                </a:ext>
              </a:extLst>
            </p:cNvPr>
            <p:cNvSpPr/>
            <p:nvPr/>
          </p:nvSpPr>
          <p:spPr>
            <a:xfrm>
              <a:off x="7287074" y="2797359"/>
              <a:ext cx="1132483" cy="2233341"/>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100" name="直接连接符 1099">
              <a:extLst>
                <a:ext uri="{FF2B5EF4-FFF2-40B4-BE49-F238E27FC236}">
                  <a16:creationId xmlns:a16="http://schemas.microsoft.com/office/drawing/2014/main" id="{0626E579-124C-8E7F-7E85-FC115D2364C8}"/>
                </a:ext>
              </a:extLst>
            </p:cNvPr>
            <p:cNvCxnSpPr>
              <a:stCxn id="1097" idx="2"/>
              <a:endCxn id="1095" idx="0"/>
            </p:cNvCxnSpPr>
            <p:nvPr/>
          </p:nvCxnSpPr>
          <p:spPr>
            <a:xfrm>
              <a:off x="7561923" y="3247757"/>
              <a:ext cx="0" cy="703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101" name="直接连接符 1100">
              <a:extLst>
                <a:ext uri="{FF2B5EF4-FFF2-40B4-BE49-F238E27FC236}">
                  <a16:creationId xmlns:a16="http://schemas.microsoft.com/office/drawing/2014/main" id="{B0590B79-2B5E-9255-B118-3FD945198D3B}"/>
                </a:ext>
              </a:extLst>
            </p:cNvPr>
            <p:cNvCxnSpPr>
              <a:cxnSpLocks/>
              <a:stCxn id="1097" idx="2"/>
              <a:endCxn id="1096" idx="0"/>
            </p:cNvCxnSpPr>
            <p:nvPr/>
          </p:nvCxnSpPr>
          <p:spPr>
            <a:xfrm>
              <a:off x="7561923" y="3247757"/>
              <a:ext cx="563725" cy="703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102" name="直接连接符 1101">
              <a:extLst>
                <a:ext uri="{FF2B5EF4-FFF2-40B4-BE49-F238E27FC236}">
                  <a16:creationId xmlns:a16="http://schemas.microsoft.com/office/drawing/2014/main" id="{765F1AEB-7620-6ECE-BBF4-E6A2EEF63998}"/>
                </a:ext>
              </a:extLst>
            </p:cNvPr>
            <p:cNvCxnSpPr>
              <a:cxnSpLocks/>
              <a:stCxn id="1098" idx="2"/>
              <a:endCxn id="1095" idx="0"/>
            </p:cNvCxnSpPr>
            <p:nvPr/>
          </p:nvCxnSpPr>
          <p:spPr>
            <a:xfrm flipH="1">
              <a:off x="7561923" y="3247757"/>
              <a:ext cx="563725" cy="703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103" name="直接连接符 1102">
              <a:extLst>
                <a:ext uri="{FF2B5EF4-FFF2-40B4-BE49-F238E27FC236}">
                  <a16:creationId xmlns:a16="http://schemas.microsoft.com/office/drawing/2014/main" id="{E17E0F74-A5DB-CAE0-D90E-249FE5B773C3}"/>
                </a:ext>
              </a:extLst>
            </p:cNvPr>
            <p:cNvCxnSpPr>
              <a:cxnSpLocks/>
              <a:stCxn id="1098" idx="2"/>
              <a:endCxn id="1096" idx="0"/>
            </p:cNvCxnSpPr>
            <p:nvPr/>
          </p:nvCxnSpPr>
          <p:spPr>
            <a:xfrm>
              <a:off x="8125648" y="3247757"/>
              <a:ext cx="0" cy="703872"/>
            </a:xfrm>
            <a:prstGeom prst="line">
              <a:avLst/>
            </a:prstGeom>
            <a:ln w="19050"/>
          </p:spPr>
          <p:style>
            <a:lnRef idx="1">
              <a:schemeClr val="dk1"/>
            </a:lnRef>
            <a:fillRef idx="0">
              <a:schemeClr val="dk1"/>
            </a:fillRef>
            <a:effectRef idx="0">
              <a:schemeClr val="dk1"/>
            </a:effectRef>
            <a:fontRef idx="minor">
              <a:schemeClr val="tx1"/>
            </a:fontRef>
          </p:style>
        </p:cxnSp>
        <p:sp>
          <p:nvSpPr>
            <p:cNvPr id="1104" name="矩形 1103">
              <a:extLst>
                <a:ext uri="{FF2B5EF4-FFF2-40B4-BE49-F238E27FC236}">
                  <a16:creationId xmlns:a16="http://schemas.microsoft.com/office/drawing/2014/main" id="{961946FE-180B-FC62-CDF2-FF3577F1256F}"/>
                </a:ext>
              </a:extLst>
            </p:cNvPr>
            <p:cNvSpPr/>
            <p:nvPr/>
          </p:nvSpPr>
          <p:spPr>
            <a:xfrm>
              <a:off x="7406041" y="4631546"/>
              <a:ext cx="128408"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05" name="矩形 1104">
              <a:extLst>
                <a:ext uri="{FF2B5EF4-FFF2-40B4-BE49-F238E27FC236}">
                  <a16:creationId xmlns:a16="http://schemas.microsoft.com/office/drawing/2014/main" id="{AC039722-D207-A5B9-D569-83275F53CD65}"/>
                </a:ext>
              </a:extLst>
            </p:cNvPr>
            <p:cNvSpPr/>
            <p:nvPr/>
          </p:nvSpPr>
          <p:spPr>
            <a:xfrm>
              <a:off x="7658014" y="4631546"/>
              <a:ext cx="128408"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06" name="矩形 1105">
              <a:extLst>
                <a:ext uri="{FF2B5EF4-FFF2-40B4-BE49-F238E27FC236}">
                  <a16:creationId xmlns:a16="http://schemas.microsoft.com/office/drawing/2014/main" id="{5872707B-DB37-3E1E-2DEE-3D101296F034}"/>
                </a:ext>
              </a:extLst>
            </p:cNvPr>
            <p:cNvSpPr/>
            <p:nvPr/>
          </p:nvSpPr>
          <p:spPr>
            <a:xfrm>
              <a:off x="7909986" y="4631546"/>
              <a:ext cx="128408"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07" name="矩形 1106">
              <a:extLst>
                <a:ext uri="{FF2B5EF4-FFF2-40B4-BE49-F238E27FC236}">
                  <a16:creationId xmlns:a16="http://schemas.microsoft.com/office/drawing/2014/main" id="{06BE573A-F865-5CA5-5841-CE3C5BC3C76F}"/>
                </a:ext>
              </a:extLst>
            </p:cNvPr>
            <p:cNvSpPr/>
            <p:nvPr/>
          </p:nvSpPr>
          <p:spPr>
            <a:xfrm>
              <a:off x="8161959" y="4631546"/>
              <a:ext cx="128408"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108" name="直接连接符 1107">
              <a:extLst>
                <a:ext uri="{FF2B5EF4-FFF2-40B4-BE49-F238E27FC236}">
                  <a16:creationId xmlns:a16="http://schemas.microsoft.com/office/drawing/2014/main" id="{1F94E834-63EB-9ACF-F036-58672C4C0732}"/>
                </a:ext>
              </a:extLst>
            </p:cNvPr>
            <p:cNvCxnSpPr>
              <a:cxnSpLocks/>
              <a:stCxn id="1095" idx="2"/>
              <a:endCxn id="1104" idx="0"/>
            </p:cNvCxnSpPr>
            <p:nvPr/>
          </p:nvCxnSpPr>
          <p:spPr>
            <a:xfrm flipH="1">
              <a:off x="7470245" y="4243817"/>
              <a:ext cx="91678"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109" name="直接连接符 1108">
              <a:extLst>
                <a:ext uri="{FF2B5EF4-FFF2-40B4-BE49-F238E27FC236}">
                  <a16:creationId xmlns:a16="http://schemas.microsoft.com/office/drawing/2014/main" id="{94B368A0-6D94-C939-AE40-4F4D948D6193}"/>
                </a:ext>
              </a:extLst>
            </p:cNvPr>
            <p:cNvCxnSpPr>
              <a:cxnSpLocks/>
              <a:stCxn id="1095" idx="2"/>
              <a:endCxn id="1105" idx="0"/>
            </p:cNvCxnSpPr>
            <p:nvPr/>
          </p:nvCxnSpPr>
          <p:spPr>
            <a:xfrm>
              <a:off x="7561923" y="4243817"/>
              <a:ext cx="160295"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110" name="直接连接符 1109">
              <a:extLst>
                <a:ext uri="{FF2B5EF4-FFF2-40B4-BE49-F238E27FC236}">
                  <a16:creationId xmlns:a16="http://schemas.microsoft.com/office/drawing/2014/main" id="{BCAC4243-2708-7418-D40B-178B720E2243}"/>
                </a:ext>
              </a:extLst>
            </p:cNvPr>
            <p:cNvCxnSpPr>
              <a:cxnSpLocks/>
              <a:stCxn id="1096" idx="2"/>
              <a:endCxn id="1106" idx="0"/>
            </p:cNvCxnSpPr>
            <p:nvPr/>
          </p:nvCxnSpPr>
          <p:spPr>
            <a:xfrm flipH="1">
              <a:off x="7974190" y="4243817"/>
              <a:ext cx="151458"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111" name="直接连接符 1110">
              <a:extLst>
                <a:ext uri="{FF2B5EF4-FFF2-40B4-BE49-F238E27FC236}">
                  <a16:creationId xmlns:a16="http://schemas.microsoft.com/office/drawing/2014/main" id="{91D7D92A-4644-55D2-6AC6-34F051B6DF61}"/>
                </a:ext>
              </a:extLst>
            </p:cNvPr>
            <p:cNvCxnSpPr>
              <a:cxnSpLocks/>
              <a:stCxn id="1096" idx="2"/>
              <a:endCxn id="1107" idx="0"/>
            </p:cNvCxnSpPr>
            <p:nvPr/>
          </p:nvCxnSpPr>
          <p:spPr>
            <a:xfrm>
              <a:off x="8125648" y="4243817"/>
              <a:ext cx="100515" cy="387730"/>
            </a:xfrm>
            <a:prstGeom prst="line">
              <a:avLst/>
            </a:prstGeom>
            <a:ln w="19050"/>
          </p:spPr>
          <p:style>
            <a:lnRef idx="1">
              <a:schemeClr val="dk1"/>
            </a:lnRef>
            <a:fillRef idx="0">
              <a:schemeClr val="dk1"/>
            </a:fillRef>
            <a:effectRef idx="0">
              <a:schemeClr val="dk1"/>
            </a:effectRef>
            <a:fontRef idx="minor">
              <a:schemeClr val="tx1"/>
            </a:fontRef>
          </p:style>
        </p:cxnSp>
        <p:sp>
          <p:nvSpPr>
            <p:cNvPr id="1113" name="矩形 1112">
              <a:extLst>
                <a:ext uri="{FF2B5EF4-FFF2-40B4-BE49-F238E27FC236}">
                  <a16:creationId xmlns:a16="http://schemas.microsoft.com/office/drawing/2014/main" id="{94EE66D3-7C96-D0E6-8845-D0851729E23A}"/>
                </a:ext>
              </a:extLst>
            </p:cNvPr>
            <p:cNvSpPr/>
            <p:nvPr/>
          </p:nvSpPr>
          <p:spPr>
            <a:xfrm>
              <a:off x="8828547" y="3951629"/>
              <a:ext cx="311762"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14" name="矩形 1113">
              <a:extLst>
                <a:ext uri="{FF2B5EF4-FFF2-40B4-BE49-F238E27FC236}">
                  <a16:creationId xmlns:a16="http://schemas.microsoft.com/office/drawing/2014/main" id="{47CF9227-440E-21D0-67A2-A55AB877F9BB}"/>
                </a:ext>
              </a:extLst>
            </p:cNvPr>
            <p:cNvSpPr/>
            <p:nvPr/>
          </p:nvSpPr>
          <p:spPr>
            <a:xfrm>
              <a:off x="9392272" y="3951629"/>
              <a:ext cx="311762"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15" name="矩形 1114">
              <a:extLst>
                <a:ext uri="{FF2B5EF4-FFF2-40B4-BE49-F238E27FC236}">
                  <a16:creationId xmlns:a16="http://schemas.microsoft.com/office/drawing/2014/main" id="{D8F72B0C-5F24-22E2-69EC-525558488EA4}"/>
                </a:ext>
              </a:extLst>
            </p:cNvPr>
            <p:cNvSpPr/>
            <p:nvPr/>
          </p:nvSpPr>
          <p:spPr>
            <a:xfrm>
              <a:off x="8828547" y="2955569"/>
              <a:ext cx="311762"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16" name="矩形 1115">
              <a:extLst>
                <a:ext uri="{FF2B5EF4-FFF2-40B4-BE49-F238E27FC236}">
                  <a16:creationId xmlns:a16="http://schemas.microsoft.com/office/drawing/2014/main" id="{B835C517-0EF0-F92A-F067-FE309F048F0F}"/>
                </a:ext>
              </a:extLst>
            </p:cNvPr>
            <p:cNvSpPr/>
            <p:nvPr/>
          </p:nvSpPr>
          <p:spPr>
            <a:xfrm>
              <a:off x="9392272" y="2955569"/>
              <a:ext cx="311762"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17" name="矩形 1116">
              <a:extLst>
                <a:ext uri="{FF2B5EF4-FFF2-40B4-BE49-F238E27FC236}">
                  <a16:creationId xmlns:a16="http://schemas.microsoft.com/office/drawing/2014/main" id="{47747D8F-06FB-E4CB-EBF6-98E6500D3AC6}"/>
                </a:ext>
              </a:extLst>
            </p:cNvPr>
            <p:cNvSpPr/>
            <p:nvPr/>
          </p:nvSpPr>
          <p:spPr>
            <a:xfrm>
              <a:off x="8709579" y="2797359"/>
              <a:ext cx="1132483" cy="2233341"/>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118" name="直接连接符 1117">
              <a:extLst>
                <a:ext uri="{FF2B5EF4-FFF2-40B4-BE49-F238E27FC236}">
                  <a16:creationId xmlns:a16="http://schemas.microsoft.com/office/drawing/2014/main" id="{6897AC66-4203-7EE5-31D6-4D57F36DF155}"/>
                </a:ext>
              </a:extLst>
            </p:cNvPr>
            <p:cNvCxnSpPr>
              <a:stCxn id="1115" idx="2"/>
              <a:endCxn id="1113" idx="0"/>
            </p:cNvCxnSpPr>
            <p:nvPr/>
          </p:nvCxnSpPr>
          <p:spPr>
            <a:xfrm>
              <a:off x="8984428" y="3247757"/>
              <a:ext cx="0" cy="703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119" name="直接连接符 1118">
              <a:extLst>
                <a:ext uri="{FF2B5EF4-FFF2-40B4-BE49-F238E27FC236}">
                  <a16:creationId xmlns:a16="http://schemas.microsoft.com/office/drawing/2014/main" id="{24828810-72E6-0685-13C9-836D0F4BC5F1}"/>
                </a:ext>
              </a:extLst>
            </p:cNvPr>
            <p:cNvCxnSpPr>
              <a:cxnSpLocks/>
              <a:stCxn id="1115" idx="2"/>
              <a:endCxn id="1114" idx="0"/>
            </p:cNvCxnSpPr>
            <p:nvPr/>
          </p:nvCxnSpPr>
          <p:spPr>
            <a:xfrm>
              <a:off x="8984428" y="3247757"/>
              <a:ext cx="563725" cy="703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120" name="直接连接符 1119">
              <a:extLst>
                <a:ext uri="{FF2B5EF4-FFF2-40B4-BE49-F238E27FC236}">
                  <a16:creationId xmlns:a16="http://schemas.microsoft.com/office/drawing/2014/main" id="{325D4CE8-07AA-B525-3B66-1A558B50F4F1}"/>
                </a:ext>
              </a:extLst>
            </p:cNvPr>
            <p:cNvCxnSpPr>
              <a:cxnSpLocks/>
              <a:stCxn id="1116" idx="2"/>
              <a:endCxn id="1113" idx="0"/>
            </p:cNvCxnSpPr>
            <p:nvPr/>
          </p:nvCxnSpPr>
          <p:spPr>
            <a:xfrm flipH="1">
              <a:off x="8984428" y="3247757"/>
              <a:ext cx="563725" cy="703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121" name="直接连接符 1120">
              <a:extLst>
                <a:ext uri="{FF2B5EF4-FFF2-40B4-BE49-F238E27FC236}">
                  <a16:creationId xmlns:a16="http://schemas.microsoft.com/office/drawing/2014/main" id="{5137DE4F-455D-0A90-4A2A-E53C322E281E}"/>
                </a:ext>
              </a:extLst>
            </p:cNvPr>
            <p:cNvCxnSpPr>
              <a:cxnSpLocks/>
              <a:stCxn id="1116" idx="2"/>
              <a:endCxn id="1114" idx="0"/>
            </p:cNvCxnSpPr>
            <p:nvPr/>
          </p:nvCxnSpPr>
          <p:spPr>
            <a:xfrm>
              <a:off x="9548154" y="3247757"/>
              <a:ext cx="0" cy="703872"/>
            </a:xfrm>
            <a:prstGeom prst="line">
              <a:avLst/>
            </a:prstGeom>
            <a:ln w="19050"/>
          </p:spPr>
          <p:style>
            <a:lnRef idx="1">
              <a:schemeClr val="dk1"/>
            </a:lnRef>
            <a:fillRef idx="0">
              <a:schemeClr val="dk1"/>
            </a:fillRef>
            <a:effectRef idx="0">
              <a:schemeClr val="dk1"/>
            </a:effectRef>
            <a:fontRef idx="minor">
              <a:schemeClr val="tx1"/>
            </a:fontRef>
          </p:style>
        </p:cxnSp>
        <p:sp>
          <p:nvSpPr>
            <p:cNvPr id="1122" name="矩形 1121">
              <a:extLst>
                <a:ext uri="{FF2B5EF4-FFF2-40B4-BE49-F238E27FC236}">
                  <a16:creationId xmlns:a16="http://schemas.microsoft.com/office/drawing/2014/main" id="{19663A98-8286-9BA6-7445-69FD1E32D73D}"/>
                </a:ext>
              </a:extLst>
            </p:cNvPr>
            <p:cNvSpPr/>
            <p:nvPr/>
          </p:nvSpPr>
          <p:spPr>
            <a:xfrm>
              <a:off x="8828547" y="4631546"/>
              <a:ext cx="128408"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23" name="矩形 1122">
              <a:extLst>
                <a:ext uri="{FF2B5EF4-FFF2-40B4-BE49-F238E27FC236}">
                  <a16:creationId xmlns:a16="http://schemas.microsoft.com/office/drawing/2014/main" id="{F9EDBEDD-1C7B-3C22-2389-949DAC5C1F7E}"/>
                </a:ext>
              </a:extLst>
            </p:cNvPr>
            <p:cNvSpPr/>
            <p:nvPr/>
          </p:nvSpPr>
          <p:spPr>
            <a:xfrm>
              <a:off x="9080519" y="4631546"/>
              <a:ext cx="128408"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24" name="矩形 1123">
              <a:extLst>
                <a:ext uri="{FF2B5EF4-FFF2-40B4-BE49-F238E27FC236}">
                  <a16:creationId xmlns:a16="http://schemas.microsoft.com/office/drawing/2014/main" id="{DD28E97B-EAA6-FB9F-5777-5DE22DF005FC}"/>
                </a:ext>
              </a:extLst>
            </p:cNvPr>
            <p:cNvSpPr/>
            <p:nvPr/>
          </p:nvSpPr>
          <p:spPr>
            <a:xfrm>
              <a:off x="9332492" y="4631546"/>
              <a:ext cx="128408"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25" name="矩形 1124">
              <a:extLst>
                <a:ext uri="{FF2B5EF4-FFF2-40B4-BE49-F238E27FC236}">
                  <a16:creationId xmlns:a16="http://schemas.microsoft.com/office/drawing/2014/main" id="{7BC0BC39-FC5E-6015-1E1B-B61806E451C2}"/>
                </a:ext>
              </a:extLst>
            </p:cNvPr>
            <p:cNvSpPr/>
            <p:nvPr/>
          </p:nvSpPr>
          <p:spPr>
            <a:xfrm>
              <a:off x="9584464" y="4631546"/>
              <a:ext cx="128408"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126" name="直接连接符 1125">
              <a:extLst>
                <a:ext uri="{FF2B5EF4-FFF2-40B4-BE49-F238E27FC236}">
                  <a16:creationId xmlns:a16="http://schemas.microsoft.com/office/drawing/2014/main" id="{B2DC35E0-BD46-01CA-57AB-73D059312871}"/>
                </a:ext>
              </a:extLst>
            </p:cNvPr>
            <p:cNvCxnSpPr>
              <a:cxnSpLocks/>
              <a:stCxn id="1113" idx="2"/>
              <a:endCxn id="1122" idx="0"/>
            </p:cNvCxnSpPr>
            <p:nvPr/>
          </p:nvCxnSpPr>
          <p:spPr>
            <a:xfrm flipH="1">
              <a:off x="8892751" y="4243817"/>
              <a:ext cx="91678"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127" name="直接连接符 1126">
              <a:extLst>
                <a:ext uri="{FF2B5EF4-FFF2-40B4-BE49-F238E27FC236}">
                  <a16:creationId xmlns:a16="http://schemas.microsoft.com/office/drawing/2014/main" id="{D5F77A8A-274E-CEC3-9E75-910C0D5EC2BF}"/>
                </a:ext>
              </a:extLst>
            </p:cNvPr>
            <p:cNvCxnSpPr>
              <a:cxnSpLocks/>
              <a:stCxn id="1113" idx="2"/>
              <a:endCxn id="1123" idx="0"/>
            </p:cNvCxnSpPr>
            <p:nvPr/>
          </p:nvCxnSpPr>
          <p:spPr>
            <a:xfrm>
              <a:off x="8984428" y="4243817"/>
              <a:ext cx="160295"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128" name="直接连接符 1127">
              <a:extLst>
                <a:ext uri="{FF2B5EF4-FFF2-40B4-BE49-F238E27FC236}">
                  <a16:creationId xmlns:a16="http://schemas.microsoft.com/office/drawing/2014/main" id="{2D6A7B74-2411-BEB3-92C9-3477A1EBEA97}"/>
                </a:ext>
              </a:extLst>
            </p:cNvPr>
            <p:cNvCxnSpPr>
              <a:cxnSpLocks/>
              <a:stCxn id="1114" idx="2"/>
              <a:endCxn id="1124" idx="0"/>
            </p:cNvCxnSpPr>
            <p:nvPr/>
          </p:nvCxnSpPr>
          <p:spPr>
            <a:xfrm flipH="1">
              <a:off x="9396696" y="4243817"/>
              <a:ext cx="151458"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129" name="直接连接符 1128">
              <a:extLst>
                <a:ext uri="{FF2B5EF4-FFF2-40B4-BE49-F238E27FC236}">
                  <a16:creationId xmlns:a16="http://schemas.microsoft.com/office/drawing/2014/main" id="{60480EB2-1173-D98D-5AD5-3555C459E9E4}"/>
                </a:ext>
              </a:extLst>
            </p:cNvPr>
            <p:cNvCxnSpPr>
              <a:cxnSpLocks/>
              <a:stCxn id="1114" idx="2"/>
              <a:endCxn id="1125" idx="0"/>
            </p:cNvCxnSpPr>
            <p:nvPr/>
          </p:nvCxnSpPr>
          <p:spPr>
            <a:xfrm>
              <a:off x="9548154" y="4243817"/>
              <a:ext cx="100515" cy="387730"/>
            </a:xfrm>
            <a:prstGeom prst="line">
              <a:avLst/>
            </a:prstGeom>
            <a:ln w="19050"/>
          </p:spPr>
          <p:style>
            <a:lnRef idx="1">
              <a:schemeClr val="dk1"/>
            </a:lnRef>
            <a:fillRef idx="0">
              <a:schemeClr val="dk1"/>
            </a:fillRef>
            <a:effectRef idx="0">
              <a:schemeClr val="dk1"/>
            </a:effectRef>
            <a:fontRef idx="minor">
              <a:schemeClr val="tx1"/>
            </a:fontRef>
          </p:style>
        </p:cxnSp>
        <p:sp>
          <p:nvSpPr>
            <p:cNvPr id="1131" name="矩形 1130">
              <a:extLst>
                <a:ext uri="{FF2B5EF4-FFF2-40B4-BE49-F238E27FC236}">
                  <a16:creationId xmlns:a16="http://schemas.microsoft.com/office/drawing/2014/main" id="{70B307EE-98B9-9634-3265-38315110DF55}"/>
                </a:ext>
              </a:extLst>
            </p:cNvPr>
            <p:cNvSpPr/>
            <p:nvPr/>
          </p:nvSpPr>
          <p:spPr>
            <a:xfrm>
              <a:off x="10251052" y="3951629"/>
              <a:ext cx="311762"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33" name="!!DestAgg1">
              <a:extLst>
                <a:ext uri="{FF2B5EF4-FFF2-40B4-BE49-F238E27FC236}">
                  <a16:creationId xmlns:a16="http://schemas.microsoft.com/office/drawing/2014/main" id="{C362CCFD-622E-8A0D-66A9-7C3A618CC2E5}"/>
                </a:ext>
              </a:extLst>
            </p:cNvPr>
            <p:cNvSpPr/>
            <p:nvPr/>
          </p:nvSpPr>
          <p:spPr>
            <a:xfrm>
              <a:off x="10251052" y="2955569"/>
              <a:ext cx="311762" cy="292188"/>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0A688"/>
                </a:solidFill>
              </a:endParaRPr>
            </a:p>
          </p:txBody>
        </p:sp>
        <p:sp>
          <p:nvSpPr>
            <p:cNvPr id="1134" name="!!DestAgg2">
              <a:extLst>
                <a:ext uri="{FF2B5EF4-FFF2-40B4-BE49-F238E27FC236}">
                  <a16:creationId xmlns:a16="http://schemas.microsoft.com/office/drawing/2014/main" id="{27ACD052-42DF-04B7-EC63-58289A2B6642}"/>
                </a:ext>
              </a:extLst>
            </p:cNvPr>
            <p:cNvSpPr/>
            <p:nvPr/>
          </p:nvSpPr>
          <p:spPr>
            <a:xfrm>
              <a:off x="10814778" y="2955569"/>
              <a:ext cx="311762" cy="292188"/>
            </a:xfrm>
            <a:prstGeom prst="rect">
              <a:avLst/>
            </a:prstGeom>
            <a:solidFill>
              <a:srgbClr val="F4B183"/>
            </a:solidFill>
            <a:ln w="25400">
              <a:solidFill>
                <a:srgbClr val="AD5E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F0A688"/>
                </a:solidFill>
              </a:endParaRPr>
            </a:p>
          </p:txBody>
        </p:sp>
        <p:sp>
          <p:nvSpPr>
            <p:cNvPr id="1135" name="矩形 1134">
              <a:extLst>
                <a:ext uri="{FF2B5EF4-FFF2-40B4-BE49-F238E27FC236}">
                  <a16:creationId xmlns:a16="http://schemas.microsoft.com/office/drawing/2014/main" id="{2F6D75AF-CD4F-FCC2-FB09-FD87177201B5}"/>
                </a:ext>
              </a:extLst>
            </p:cNvPr>
            <p:cNvSpPr/>
            <p:nvPr/>
          </p:nvSpPr>
          <p:spPr>
            <a:xfrm>
              <a:off x="10132085" y="2797359"/>
              <a:ext cx="1132483" cy="2233341"/>
            </a:xfrm>
            <a:prstGeom prst="rect">
              <a:avLst/>
            </a:prstGeom>
            <a:noFill/>
            <a:ln w="19050">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136" name="直接连接符 1135">
              <a:extLst>
                <a:ext uri="{FF2B5EF4-FFF2-40B4-BE49-F238E27FC236}">
                  <a16:creationId xmlns:a16="http://schemas.microsoft.com/office/drawing/2014/main" id="{299719F4-E480-D054-EE14-2967AB17B9A4}"/>
                </a:ext>
              </a:extLst>
            </p:cNvPr>
            <p:cNvCxnSpPr>
              <a:stCxn id="1133" idx="2"/>
              <a:endCxn id="1131" idx="0"/>
            </p:cNvCxnSpPr>
            <p:nvPr/>
          </p:nvCxnSpPr>
          <p:spPr>
            <a:xfrm>
              <a:off x="10406934" y="3247757"/>
              <a:ext cx="0" cy="703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137" name="直接连接符 1136">
              <a:extLst>
                <a:ext uri="{FF2B5EF4-FFF2-40B4-BE49-F238E27FC236}">
                  <a16:creationId xmlns:a16="http://schemas.microsoft.com/office/drawing/2014/main" id="{02A6B847-3F7B-E1C7-7BF9-2027C9D21A39}"/>
                </a:ext>
              </a:extLst>
            </p:cNvPr>
            <p:cNvCxnSpPr>
              <a:cxnSpLocks/>
              <a:stCxn id="1133" idx="2"/>
              <a:endCxn id="1132" idx="0"/>
            </p:cNvCxnSpPr>
            <p:nvPr/>
          </p:nvCxnSpPr>
          <p:spPr>
            <a:xfrm>
              <a:off x="10406934" y="3247757"/>
              <a:ext cx="563725" cy="703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138" name="直接连接符 1137">
              <a:extLst>
                <a:ext uri="{FF2B5EF4-FFF2-40B4-BE49-F238E27FC236}">
                  <a16:creationId xmlns:a16="http://schemas.microsoft.com/office/drawing/2014/main" id="{7A1B502F-A303-7181-7D14-CA4B07FC1EE6}"/>
                </a:ext>
              </a:extLst>
            </p:cNvPr>
            <p:cNvCxnSpPr>
              <a:cxnSpLocks/>
              <a:stCxn id="1134" idx="2"/>
              <a:endCxn id="1131" idx="0"/>
            </p:cNvCxnSpPr>
            <p:nvPr/>
          </p:nvCxnSpPr>
          <p:spPr>
            <a:xfrm flipH="1">
              <a:off x="10406934" y="3247757"/>
              <a:ext cx="563725" cy="703872"/>
            </a:xfrm>
            <a:prstGeom prst="line">
              <a:avLst/>
            </a:prstGeom>
            <a:ln w="19050"/>
          </p:spPr>
          <p:style>
            <a:lnRef idx="1">
              <a:schemeClr val="dk1"/>
            </a:lnRef>
            <a:fillRef idx="0">
              <a:schemeClr val="dk1"/>
            </a:fillRef>
            <a:effectRef idx="0">
              <a:schemeClr val="dk1"/>
            </a:effectRef>
            <a:fontRef idx="minor">
              <a:schemeClr val="tx1"/>
            </a:fontRef>
          </p:style>
        </p:cxnSp>
        <p:cxnSp>
          <p:nvCxnSpPr>
            <p:cNvPr id="1139" name="直接连接符 1138">
              <a:extLst>
                <a:ext uri="{FF2B5EF4-FFF2-40B4-BE49-F238E27FC236}">
                  <a16:creationId xmlns:a16="http://schemas.microsoft.com/office/drawing/2014/main" id="{4CE7F53E-617E-8828-C83F-79F52167A6A2}"/>
                </a:ext>
              </a:extLst>
            </p:cNvPr>
            <p:cNvCxnSpPr>
              <a:cxnSpLocks/>
              <a:stCxn id="1134" idx="2"/>
              <a:endCxn id="1132" idx="0"/>
            </p:cNvCxnSpPr>
            <p:nvPr/>
          </p:nvCxnSpPr>
          <p:spPr>
            <a:xfrm>
              <a:off x="10970659" y="3247757"/>
              <a:ext cx="0" cy="703872"/>
            </a:xfrm>
            <a:prstGeom prst="line">
              <a:avLst/>
            </a:prstGeom>
            <a:ln w="19050"/>
          </p:spPr>
          <p:style>
            <a:lnRef idx="1">
              <a:schemeClr val="dk1"/>
            </a:lnRef>
            <a:fillRef idx="0">
              <a:schemeClr val="dk1"/>
            </a:fillRef>
            <a:effectRef idx="0">
              <a:schemeClr val="dk1"/>
            </a:effectRef>
            <a:fontRef idx="minor">
              <a:schemeClr val="tx1"/>
            </a:fontRef>
          </p:style>
        </p:cxnSp>
        <p:sp>
          <p:nvSpPr>
            <p:cNvPr id="1140" name="矩形 1139">
              <a:extLst>
                <a:ext uri="{FF2B5EF4-FFF2-40B4-BE49-F238E27FC236}">
                  <a16:creationId xmlns:a16="http://schemas.microsoft.com/office/drawing/2014/main" id="{AAF334A1-03EB-52B1-706C-2B851FC7C3BF}"/>
                </a:ext>
              </a:extLst>
            </p:cNvPr>
            <p:cNvSpPr/>
            <p:nvPr/>
          </p:nvSpPr>
          <p:spPr>
            <a:xfrm>
              <a:off x="10251052" y="4631546"/>
              <a:ext cx="128408"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41" name="矩形 1140">
              <a:extLst>
                <a:ext uri="{FF2B5EF4-FFF2-40B4-BE49-F238E27FC236}">
                  <a16:creationId xmlns:a16="http://schemas.microsoft.com/office/drawing/2014/main" id="{5EF4EA59-1931-342F-CF79-74CAF93FFEEC}"/>
                </a:ext>
              </a:extLst>
            </p:cNvPr>
            <p:cNvSpPr/>
            <p:nvPr/>
          </p:nvSpPr>
          <p:spPr>
            <a:xfrm>
              <a:off x="10503025" y="4631546"/>
              <a:ext cx="128408"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42" name="矩形 1141">
              <a:extLst>
                <a:ext uri="{FF2B5EF4-FFF2-40B4-BE49-F238E27FC236}">
                  <a16:creationId xmlns:a16="http://schemas.microsoft.com/office/drawing/2014/main" id="{8C43BE32-8B87-3833-D05C-E7A17C061766}"/>
                </a:ext>
              </a:extLst>
            </p:cNvPr>
            <p:cNvSpPr/>
            <p:nvPr/>
          </p:nvSpPr>
          <p:spPr>
            <a:xfrm>
              <a:off x="10754997" y="4631546"/>
              <a:ext cx="128408"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43" name="矩形 1142">
              <a:extLst>
                <a:ext uri="{FF2B5EF4-FFF2-40B4-BE49-F238E27FC236}">
                  <a16:creationId xmlns:a16="http://schemas.microsoft.com/office/drawing/2014/main" id="{D826401A-B449-3377-22F8-B72042DE3855}"/>
                </a:ext>
              </a:extLst>
            </p:cNvPr>
            <p:cNvSpPr/>
            <p:nvPr/>
          </p:nvSpPr>
          <p:spPr>
            <a:xfrm>
              <a:off x="11006970" y="4631546"/>
              <a:ext cx="128408" cy="292188"/>
            </a:xfrm>
            <a:prstGeom prst="rect">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cxnSp>
          <p:nvCxnSpPr>
            <p:cNvPr id="1144" name="直接连接符 1143">
              <a:extLst>
                <a:ext uri="{FF2B5EF4-FFF2-40B4-BE49-F238E27FC236}">
                  <a16:creationId xmlns:a16="http://schemas.microsoft.com/office/drawing/2014/main" id="{A2EC1B85-3B88-60AF-0CEC-1EF86B3BD3D7}"/>
                </a:ext>
              </a:extLst>
            </p:cNvPr>
            <p:cNvCxnSpPr>
              <a:cxnSpLocks/>
              <a:stCxn id="1131" idx="2"/>
              <a:endCxn id="1140" idx="0"/>
            </p:cNvCxnSpPr>
            <p:nvPr/>
          </p:nvCxnSpPr>
          <p:spPr>
            <a:xfrm flipH="1">
              <a:off x="10315256" y="4243817"/>
              <a:ext cx="91678"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145" name="直接连接符 1144">
              <a:extLst>
                <a:ext uri="{FF2B5EF4-FFF2-40B4-BE49-F238E27FC236}">
                  <a16:creationId xmlns:a16="http://schemas.microsoft.com/office/drawing/2014/main" id="{B1927776-BB10-636A-1707-8EBF7C7AB0EA}"/>
                </a:ext>
              </a:extLst>
            </p:cNvPr>
            <p:cNvCxnSpPr>
              <a:cxnSpLocks/>
              <a:stCxn id="1131" idx="2"/>
              <a:endCxn id="1141" idx="0"/>
            </p:cNvCxnSpPr>
            <p:nvPr/>
          </p:nvCxnSpPr>
          <p:spPr>
            <a:xfrm>
              <a:off x="10406934" y="4243817"/>
              <a:ext cx="160295"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146" name="直接连接符 1145">
              <a:extLst>
                <a:ext uri="{FF2B5EF4-FFF2-40B4-BE49-F238E27FC236}">
                  <a16:creationId xmlns:a16="http://schemas.microsoft.com/office/drawing/2014/main" id="{7BA6EFDE-F061-A945-DBAF-EA71095782F8}"/>
                </a:ext>
              </a:extLst>
            </p:cNvPr>
            <p:cNvCxnSpPr>
              <a:cxnSpLocks/>
              <a:stCxn id="1132" idx="2"/>
              <a:endCxn id="1142" idx="0"/>
            </p:cNvCxnSpPr>
            <p:nvPr/>
          </p:nvCxnSpPr>
          <p:spPr>
            <a:xfrm flipH="1">
              <a:off x="10819201" y="4243817"/>
              <a:ext cx="151458"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147" name="直接连接符 1146">
              <a:extLst>
                <a:ext uri="{FF2B5EF4-FFF2-40B4-BE49-F238E27FC236}">
                  <a16:creationId xmlns:a16="http://schemas.microsoft.com/office/drawing/2014/main" id="{1C7D37AF-9B0D-DB0C-30D1-684E0C835DBD}"/>
                </a:ext>
              </a:extLst>
            </p:cNvPr>
            <p:cNvCxnSpPr>
              <a:cxnSpLocks/>
              <a:stCxn id="1132" idx="2"/>
              <a:endCxn id="1143" idx="0"/>
            </p:cNvCxnSpPr>
            <p:nvPr/>
          </p:nvCxnSpPr>
          <p:spPr>
            <a:xfrm>
              <a:off x="10970659" y="4243817"/>
              <a:ext cx="100515" cy="387730"/>
            </a:xfrm>
            <a:prstGeom prst="line">
              <a:avLst/>
            </a:prstGeom>
            <a:ln w="19050"/>
          </p:spPr>
          <p:style>
            <a:lnRef idx="1">
              <a:schemeClr val="dk1"/>
            </a:lnRef>
            <a:fillRef idx="0">
              <a:schemeClr val="dk1"/>
            </a:fillRef>
            <a:effectRef idx="0">
              <a:schemeClr val="dk1"/>
            </a:effectRef>
            <a:fontRef idx="minor">
              <a:schemeClr val="tx1"/>
            </a:fontRef>
          </p:style>
        </p:cxnSp>
        <p:cxnSp>
          <p:nvCxnSpPr>
            <p:cNvPr id="1149" name="直接连接符 1148">
              <a:extLst>
                <a:ext uri="{FF2B5EF4-FFF2-40B4-BE49-F238E27FC236}">
                  <a16:creationId xmlns:a16="http://schemas.microsoft.com/office/drawing/2014/main" id="{DDCF02B4-0ED4-8F80-186F-8468FAB6711B}"/>
                </a:ext>
              </a:extLst>
            </p:cNvPr>
            <p:cNvCxnSpPr>
              <a:cxnSpLocks/>
              <a:stCxn id="21" idx="2"/>
              <a:endCxn id="16" idx="0"/>
            </p:cNvCxnSpPr>
            <p:nvPr/>
          </p:nvCxnSpPr>
          <p:spPr>
            <a:xfrm flipH="1">
              <a:off x="6139417" y="2082888"/>
              <a:ext cx="739889"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52" name="直接连接符 1151">
              <a:extLst>
                <a:ext uri="{FF2B5EF4-FFF2-40B4-BE49-F238E27FC236}">
                  <a16:creationId xmlns:a16="http://schemas.microsoft.com/office/drawing/2014/main" id="{B24739AF-5BA7-90FD-8E90-521184F8B2CF}"/>
                </a:ext>
              </a:extLst>
            </p:cNvPr>
            <p:cNvCxnSpPr>
              <a:cxnSpLocks/>
              <a:stCxn id="25" idx="2"/>
              <a:endCxn id="18" idx="0"/>
            </p:cNvCxnSpPr>
            <p:nvPr/>
          </p:nvCxnSpPr>
          <p:spPr>
            <a:xfrm flipH="1">
              <a:off x="6703143" y="2082888"/>
              <a:ext cx="2433704"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55" name="直接连接符 1154">
              <a:extLst>
                <a:ext uri="{FF2B5EF4-FFF2-40B4-BE49-F238E27FC236}">
                  <a16:creationId xmlns:a16="http://schemas.microsoft.com/office/drawing/2014/main" id="{9A6C2BE4-2924-8AE1-609B-EC75F6EFE27A}"/>
                </a:ext>
              </a:extLst>
            </p:cNvPr>
            <p:cNvCxnSpPr>
              <a:cxnSpLocks/>
              <a:stCxn id="24" idx="2"/>
              <a:endCxn id="16" idx="0"/>
            </p:cNvCxnSpPr>
            <p:nvPr/>
          </p:nvCxnSpPr>
          <p:spPr>
            <a:xfrm flipH="1">
              <a:off x="6139417" y="2082888"/>
              <a:ext cx="1868659"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62" name="直接连接符 1161">
              <a:extLst>
                <a:ext uri="{FF2B5EF4-FFF2-40B4-BE49-F238E27FC236}">
                  <a16:creationId xmlns:a16="http://schemas.microsoft.com/office/drawing/2014/main" id="{EBE1EAA5-4F12-829B-F3F9-E56197002819}"/>
                </a:ext>
              </a:extLst>
            </p:cNvPr>
            <p:cNvCxnSpPr>
              <a:cxnSpLocks/>
              <a:stCxn id="26" idx="2"/>
              <a:endCxn id="18" idx="0"/>
            </p:cNvCxnSpPr>
            <p:nvPr/>
          </p:nvCxnSpPr>
          <p:spPr>
            <a:xfrm flipH="1">
              <a:off x="6703143" y="2082888"/>
              <a:ext cx="3562475"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67" name="直接连接符 1166">
              <a:extLst>
                <a:ext uri="{FF2B5EF4-FFF2-40B4-BE49-F238E27FC236}">
                  <a16:creationId xmlns:a16="http://schemas.microsoft.com/office/drawing/2014/main" id="{CB599046-238B-BD29-7687-7158CFDCFC42}"/>
                </a:ext>
              </a:extLst>
            </p:cNvPr>
            <p:cNvCxnSpPr>
              <a:cxnSpLocks/>
              <a:stCxn id="21" idx="2"/>
              <a:endCxn id="1097" idx="0"/>
            </p:cNvCxnSpPr>
            <p:nvPr/>
          </p:nvCxnSpPr>
          <p:spPr>
            <a:xfrm>
              <a:off x="6879306" y="2082888"/>
              <a:ext cx="682616"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70" name="直接连接符 1169">
              <a:extLst>
                <a:ext uri="{FF2B5EF4-FFF2-40B4-BE49-F238E27FC236}">
                  <a16:creationId xmlns:a16="http://schemas.microsoft.com/office/drawing/2014/main" id="{925452FC-1EFE-AE2E-D6F1-436265722467}"/>
                </a:ext>
              </a:extLst>
            </p:cNvPr>
            <p:cNvCxnSpPr>
              <a:cxnSpLocks/>
              <a:stCxn id="24" idx="2"/>
              <a:endCxn id="1097" idx="0"/>
            </p:cNvCxnSpPr>
            <p:nvPr/>
          </p:nvCxnSpPr>
          <p:spPr>
            <a:xfrm flipH="1">
              <a:off x="7561923" y="2082888"/>
              <a:ext cx="446154"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73" name="直接连接符 1172">
              <a:extLst>
                <a:ext uri="{FF2B5EF4-FFF2-40B4-BE49-F238E27FC236}">
                  <a16:creationId xmlns:a16="http://schemas.microsoft.com/office/drawing/2014/main" id="{9FD4FE8E-087D-5D54-A6A9-B864003CD542}"/>
                </a:ext>
              </a:extLst>
            </p:cNvPr>
            <p:cNvCxnSpPr>
              <a:cxnSpLocks/>
              <a:stCxn id="21" idx="2"/>
              <a:endCxn id="1115" idx="0"/>
            </p:cNvCxnSpPr>
            <p:nvPr/>
          </p:nvCxnSpPr>
          <p:spPr>
            <a:xfrm>
              <a:off x="6879306" y="2082888"/>
              <a:ext cx="2105122"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76" name="直接连接符 1175">
              <a:extLst>
                <a:ext uri="{FF2B5EF4-FFF2-40B4-BE49-F238E27FC236}">
                  <a16:creationId xmlns:a16="http://schemas.microsoft.com/office/drawing/2014/main" id="{7D84381C-67E7-588D-6445-1F10ADE09945}"/>
                </a:ext>
              </a:extLst>
            </p:cNvPr>
            <p:cNvCxnSpPr>
              <a:cxnSpLocks/>
              <a:stCxn id="24" idx="2"/>
              <a:endCxn id="1115" idx="0"/>
            </p:cNvCxnSpPr>
            <p:nvPr/>
          </p:nvCxnSpPr>
          <p:spPr>
            <a:xfrm>
              <a:off x="8008077" y="2082888"/>
              <a:ext cx="976352" cy="872682"/>
            </a:xfrm>
            <a:prstGeom prst="line">
              <a:avLst/>
            </a:prstGeom>
            <a:ln w="38100"/>
          </p:spPr>
          <p:style>
            <a:lnRef idx="1">
              <a:schemeClr val="dk1"/>
            </a:lnRef>
            <a:fillRef idx="0">
              <a:schemeClr val="dk1"/>
            </a:fillRef>
            <a:effectRef idx="0">
              <a:schemeClr val="dk1"/>
            </a:effectRef>
            <a:fontRef idx="minor">
              <a:schemeClr val="tx1"/>
            </a:fontRef>
          </p:style>
        </p:cxnSp>
        <p:cxnSp>
          <p:nvCxnSpPr>
            <p:cNvPr id="1179" name="直接连接符 1178">
              <a:extLst>
                <a:ext uri="{FF2B5EF4-FFF2-40B4-BE49-F238E27FC236}">
                  <a16:creationId xmlns:a16="http://schemas.microsoft.com/office/drawing/2014/main" id="{9431C85B-F4A5-805B-739D-7E78C4F06EB6}"/>
                </a:ext>
              </a:extLst>
            </p:cNvPr>
            <p:cNvCxnSpPr>
              <a:cxnSpLocks/>
              <a:stCxn id="24" idx="2"/>
              <a:endCxn id="1133" idx="0"/>
            </p:cNvCxnSpPr>
            <p:nvPr/>
          </p:nvCxnSpPr>
          <p:spPr>
            <a:xfrm>
              <a:off x="8008077" y="2082888"/>
              <a:ext cx="2398857"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82" name="直接连接符 1181">
              <a:extLst>
                <a:ext uri="{FF2B5EF4-FFF2-40B4-BE49-F238E27FC236}">
                  <a16:creationId xmlns:a16="http://schemas.microsoft.com/office/drawing/2014/main" id="{A92106C7-A953-EC35-4E44-6726906E5803}"/>
                </a:ext>
              </a:extLst>
            </p:cNvPr>
            <p:cNvCxnSpPr>
              <a:cxnSpLocks/>
              <a:stCxn id="21" idx="2"/>
              <a:endCxn id="1133" idx="0"/>
            </p:cNvCxnSpPr>
            <p:nvPr/>
          </p:nvCxnSpPr>
          <p:spPr>
            <a:xfrm>
              <a:off x="6879306" y="2082888"/>
              <a:ext cx="3527627"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85" name="直接连接符 1184">
              <a:extLst>
                <a:ext uri="{FF2B5EF4-FFF2-40B4-BE49-F238E27FC236}">
                  <a16:creationId xmlns:a16="http://schemas.microsoft.com/office/drawing/2014/main" id="{EB10013D-272F-CB70-7329-A9762F1CF03F}"/>
                </a:ext>
              </a:extLst>
            </p:cNvPr>
            <p:cNvCxnSpPr>
              <a:cxnSpLocks/>
              <a:stCxn id="25" idx="2"/>
              <a:endCxn id="1098" idx="0"/>
            </p:cNvCxnSpPr>
            <p:nvPr/>
          </p:nvCxnSpPr>
          <p:spPr>
            <a:xfrm flipH="1">
              <a:off x="8125648" y="2082888"/>
              <a:ext cx="1011199"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88" name="直接连接符 1187">
              <a:extLst>
                <a:ext uri="{FF2B5EF4-FFF2-40B4-BE49-F238E27FC236}">
                  <a16:creationId xmlns:a16="http://schemas.microsoft.com/office/drawing/2014/main" id="{C95EEA55-F057-9CDE-EC6B-13EE72150CF6}"/>
                </a:ext>
              </a:extLst>
            </p:cNvPr>
            <p:cNvCxnSpPr>
              <a:cxnSpLocks/>
              <a:stCxn id="26" idx="2"/>
              <a:endCxn id="1098" idx="0"/>
            </p:cNvCxnSpPr>
            <p:nvPr/>
          </p:nvCxnSpPr>
          <p:spPr>
            <a:xfrm flipH="1">
              <a:off x="8125648" y="2082888"/>
              <a:ext cx="2139970"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92" name="直接连接符 1191">
              <a:extLst>
                <a:ext uri="{FF2B5EF4-FFF2-40B4-BE49-F238E27FC236}">
                  <a16:creationId xmlns:a16="http://schemas.microsoft.com/office/drawing/2014/main" id="{1873A51E-AA2F-0796-02FC-3A1A474C345A}"/>
                </a:ext>
              </a:extLst>
            </p:cNvPr>
            <p:cNvCxnSpPr>
              <a:cxnSpLocks/>
              <a:stCxn id="25" idx="2"/>
              <a:endCxn id="1116" idx="0"/>
            </p:cNvCxnSpPr>
            <p:nvPr/>
          </p:nvCxnSpPr>
          <p:spPr>
            <a:xfrm>
              <a:off x="9136847" y="2082888"/>
              <a:ext cx="411307"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95" name="直接连接符 1194">
              <a:extLst>
                <a:ext uri="{FF2B5EF4-FFF2-40B4-BE49-F238E27FC236}">
                  <a16:creationId xmlns:a16="http://schemas.microsoft.com/office/drawing/2014/main" id="{D0E98997-9DA9-4257-7E67-00E5E5DEBD32}"/>
                </a:ext>
              </a:extLst>
            </p:cNvPr>
            <p:cNvCxnSpPr>
              <a:cxnSpLocks/>
              <a:stCxn id="26" idx="2"/>
              <a:endCxn id="1116" idx="0"/>
            </p:cNvCxnSpPr>
            <p:nvPr/>
          </p:nvCxnSpPr>
          <p:spPr>
            <a:xfrm flipH="1">
              <a:off x="9548154" y="2082888"/>
              <a:ext cx="717464"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198" name="直接连接符 1197">
              <a:extLst>
                <a:ext uri="{FF2B5EF4-FFF2-40B4-BE49-F238E27FC236}">
                  <a16:creationId xmlns:a16="http://schemas.microsoft.com/office/drawing/2014/main" id="{F54EC33E-C006-17AA-EE51-A2A8382614C3}"/>
                </a:ext>
              </a:extLst>
            </p:cNvPr>
            <p:cNvCxnSpPr>
              <a:cxnSpLocks/>
              <a:stCxn id="25" idx="2"/>
              <a:endCxn id="1134" idx="0"/>
            </p:cNvCxnSpPr>
            <p:nvPr/>
          </p:nvCxnSpPr>
          <p:spPr>
            <a:xfrm>
              <a:off x="9136847" y="2082888"/>
              <a:ext cx="1833812" cy="872682"/>
            </a:xfrm>
            <a:prstGeom prst="line">
              <a:avLst/>
            </a:prstGeom>
            <a:ln w="19050"/>
          </p:spPr>
          <p:style>
            <a:lnRef idx="1">
              <a:schemeClr val="dk1"/>
            </a:lnRef>
            <a:fillRef idx="0">
              <a:schemeClr val="dk1"/>
            </a:fillRef>
            <a:effectRef idx="0">
              <a:schemeClr val="dk1"/>
            </a:effectRef>
            <a:fontRef idx="minor">
              <a:schemeClr val="tx1"/>
            </a:fontRef>
          </p:style>
        </p:cxnSp>
        <p:cxnSp>
          <p:nvCxnSpPr>
            <p:cNvPr id="1201" name="直接连接符 1200">
              <a:extLst>
                <a:ext uri="{FF2B5EF4-FFF2-40B4-BE49-F238E27FC236}">
                  <a16:creationId xmlns:a16="http://schemas.microsoft.com/office/drawing/2014/main" id="{ABADB0D5-DB04-F728-C8B6-5AE7E7697114}"/>
                </a:ext>
              </a:extLst>
            </p:cNvPr>
            <p:cNvCxnSpPr>
              <a:cxnSpLocks/>
              <a:stCxn id="26" idx="2"/>
              <a:endCxn id="1134" idx="0"/>
            </p:cNvCxnSpPr>
            <p:nvPr/>
          </p:nvCxnSpPr>
          <p:spPr>
            <a:xfrm>
              <a:off x="10265618" y="2082888"/>
              <a:ext cx="705041" cy="872682"/>
            </a:xfrm>
            <a:prstGeom prst="line">
              <a:avLst/>
            </a:prstGeom>
            <a:ln w="19050"/>
          </p:spPr>
          <p:style>
            <a:lnRef idx="1">
              <a:schemeClr val="dk1"/>
            </a:lnRef>
            <a:fillRef idx="0">
              <a:schemeClr val="dk1"/>
            </a:fillRef>
            <a:effectRef idx="0">
              <a:schemeClr val="dk1"/>
            </a:effectRef>
            <a:fontRef idx="minor">
              <a:schemeClr val="tx1"/>
            </a:fontRef>
          </p:style>
        </p:cxnSp>
        <p:sp>
          <p:nvSpPr>
            <p:cNvPr id="4" name="椭圆 3">
              <a:extLst>
                <a:ext uri="{FF2B5EF4-FFF2-40B4-BE49-F238E27FC236}">
                  <a16:creationId xmlns:a16="http://schemas.microsoft.com/office/drawing/2014/main" id="{06EBCE32-5BF1-0C9D-709E-44EE2EC15B09}"/>
                </a:ext>
              </a:extLst>
            </p:cNvPr>
            <p:cNvSpPr/>
            <p:nvPr/>
          </p:nvSpPr>
          <p:spPr>
            <a:xfrm rot="5232316">
              <a:off x="10927863" y="4178397"/>
              <a:ext cx="214001" cy="140657"/>
            </a:xfrm>
            <a:prstGeom prst="ellipse">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8" name="任意多边形: 形状 7">
              <a:extLst>
                <a:ext uri="{FF2B5EF4-FFF2-40B4-BE49-F238E27FC236}">
                  <a16:creationId xmlns:a16="http://schemas.microsoft.com/office/drawing/2014/main" id="{AA3B37B3-D11E-F477-342D-99813D7701BA}"/>
                </a:ext>
              </a:extLst>
            </p:cNvPr>
            <p:cNvSpPr/>
            <p:nvPr/>
          </p:nvSpPr>
          <p:spPr>
            <a:xfrm>
              <a:off x="8862377" y="2100545"/>
              <a:ext cx="1961461" cy="2495195"/>
            </a:xfrm>
            <a:custGeom>
              <a:avLst/>
              <a:gdLst>
                <a:gd name="connsiteX0" fmla="*/ 0 w 3299460"/>
                <a:gd name="connsiteY0" fmla="*/ 2758766 h 2758766"/>
                <a:gd name="connsiteX1" fmla="*/ 1356360 w 3299460"/>
                <a:gd name="connsiteY1" fmla="*/ 326 h 2758766"/>
                <a:gd name="connsiteX2" fmla="*/ 3299460 w 3299460"/>
                <a:gd name="connsiteY2" fmla="*/ 2613986 h 2758766"/>
              </a:gdLst>
              <a:ahLst/>
              <a:cxnLst>
                <a:cxn ang="0">
                  <a:pos x="connsiteX0" y="connsiteY0"/>
                </a:cxn>
                <a:cxn ang="0">
                  <a:pos x="connsiteX1" y="connsiteY1"/>
                </a:cxn>
                <a:cxn ang="0">
                  <a:pos x="connsiteX2" y="connsiteY2"/>
                </a:cxn>
              </a:cxnLst>
              <a:rect l="l" t="t" r="r" b="b"/>
              <a:pathLst>
                <a:path w="3299460" h="2758766">
                  <a:moveTo>
                    <a:pt x="0" y="2758766"/>
                  </a:moveTo>
                  <a:cubicBezTo>
                    <a:pt x="403225" y="1391611"/>
                    <a:pt x="806450" y="24456"/>
                    <a:pt x="1356360" y="326"/>
                  </a:cubicBezTo>
                  <a:cubicBezTo>
                    <a:pt x="1906270" y="-23804"/>
                    <a:pt x="2602865" y="1295091"/>
                    <a:pt x="3299460" y="2613986"/>
                  </a:cubicBezTo>
                </a:path>
              </a:pathLst>
            </a:cu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矩形 5">
            <a:extLst>
              <a:ext uri="{FF2B5EF4-FFF2-40B4-BE49-F238E27FC236}">
                <a16:creationId xmlns:a16="http://schemas.microsoft.com/office/drawing/2014/main" id="{2BFAF93D-1C5F-2FE2-D75F-873C7F19050B}"/>
              </a:ext>
            </a:extLst>
          </p:cNvPr>
          <p:cNvSpPr/>
          <p:nvPr/>
        </p:nvSpPr>
        <p:spPr>
          <a:xfrm>
            <a:off x="10222003" y="5696829"/>
            <a:ext cx="1365071" cy="461665"/>
          </a:xfrm>
          <a:prstGeom prst="rect">
            <a:avLst/>
          </a:prstGeom>
        </p:spPr>
        <p:txBody>
          <a:bodyPr wrap="square" lIns="91440" tIns="45720" rIns="91440" bIns="45720" anchor="t">
            <a:spAutoFit/>
          </a:bodyPr>
          <a:lstStyle/>
          <a:p>
            <a:r>
              <a:rPr lang="en-US" altLang="zh-CN" sz="2400" dirty="0">
                <a:solidFill>
                  <a:schemeClr val="accent1">
                    <a:lumMod val="75000"/>
                  </a:schemeClr>
                </a:solidFill>
                <a:latin typeface="Trebuchet MS" panose="020B0603020202020204" pitchFamily="34" charset="0"/>
                <a:ea typeface="+mn-lt"/>
                <a:cs typeface="+mn-lt"/>
              </a:rPr>
              <a:t>Receiver</a:t>
            </a:r>
          </a:p>
        </p:txBody>
      </p:sp>
      <p:sp>
        <p:nvSpPr>
          <p:cNvPr id="9" name="箭头: 右 8">
            <a:extLst>
              <a:ext uri="{FF2B5EF4-FFF2-40B4-BE49-F238E27FC236}">
                <a16:creationId xmlns:a16="http://schemas.microsoft.com/office/drawing/2014/main" id="{DB9D160B-9BFF-9405-0C09-151EFFE175FC}"/>
              </a:ext>
            </a:extLst>
          </p:cNvPr>
          <p:cNvSpPr/>
          <p:nvPr/>
        </p:nvSpPr>
        <p:spPr>
          <a:xfrm rot="16200000">
            <a:off x="10616447" y="5509621"/>
            <a:ext cx="375648" cy="186505"/>
          </a:xfrm>
          <a:prstGeom prst="rightArrow">
            <a:avLst/>
          </a:prstGeom>
          <a:solidFill>
            <a:schemeClr val="accent1">
              <a:lumMod val="75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dirty="0"/>
          </a:p>
        </p:txBody>
      </p:sp>
      <p:sp>
        <p:nvSpPr>
          <p:cNvPr id="10" name="箭头: 右 9">
            <a:extLst>
              <a:ext uri="{FF2B5EF4-FFF2-40B4-BE49-F238E27FC236}">
                <a16:creationId xmlns:a16="http://schemas.microsoft.com/office/drawing/2014/main" id="{1F8455E8-A006-36D0-6BC3-50C84B09FD75}"/>
              </a:ext>
            </a:extLst>
          </p:cNvPr>
          <p:cNvSpPr/>
          <p:nvPr/>
        </p:nvSpPr>
        <p:spPr>
          <a:xfrm rot="16200000">
            <a:off x="10302987" y="5509621"/>
            <a:ext cx="375648" cy="186505"/>
          </a:xfrm>
          <a:prstGeom prst="rightArrow">
            <a:avLst/>
          </a:prstGeom>
          <a:solidFill>
            <a:schemeClr val="accent1">
              <a:lumMod val="75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7" name="箭头: 右 16">
            <a:extLst>
              <a:ext uri="{FF2B5EF4-FFF2-40B4-BE49-F238E27FC236}">
                <a16:creationId xmlns:a16="http://schemas.microsoft.com/office/drawing/2014/main" id="{0BDEFB39-D5A4-5F54-D3AD-A9C914ECB345}"/>
              </a:ext>
            </a:extLst>
          </p:cNvPr>
          <p:cNvSpPr/>
          <p:nvPr/>
        </p:nvSpPr>
        <p:spPr>
          <a:xfrm rot="16200000">
            <a:off x="10921993" y="5509621"/>
            <a:ext cx="375648" cy="186505"/>
          </a:xfrm>
          <a:prstGeom prst="rightArrow">
            <a:avLst/>
          </a:prstGeom>
          <a:solidFill>
            <a:schemeClr val="accent1">
              <a:lumMod val="75000"/>
            </a:schemeClr>
          </a:solidFill>
          <a:ln w="38100">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200"/>
          </a:p>
        </p:txBody>
      </p:sp>
      <p:sp>
        <p:nvSpPr>
          <p:cNvPr id="19" name="矩形 18">
            <a:extLst>
              <a:ext uri="{FF2B5EF4-FFF2-40B4-BE49-F238E27FC236}">
                <a16:creationId xmlns:a16="http://schemas.microsoft.com/office/drawing/2014/main" id="{FD728147-A3EE-8AF9-532E-B75AA3F99C99}"/>
              </a:ext>
            </a:extLst>
          </p:cNvPr>
          <p:cNvSpPr/>
          <p:nvPr/>
        </p:nvSpPr>
        <p:spPr>
          <a:xfrm>
            <a:off x="383308" y="2720584"/>
            <a:ext cx="4628640" cy="1569660"/>
          </a:xfrm>
          <a:prstGeom prst="rect">
            <a:avLst/>
          </a:prstGeom>
        </p:spPr>
        <p:txBody>
          <a:bodyPr wrap="square" lIns="91440" tIns="45720" rIns="91440" bIns="45720" anchor="t">
            <a:spAutoFit/>
          </a:bodyPr>
          <a:lstStyle/>
          <a:p>
            <a:r>
              <a:rPr lang="en-US" altLang="zh-CN" sz="2400" dirty="0">
                <a:latin typeface="Trebuchet MS" panose="020B0603020202020204" pitchFamily="34" charset="0"/>
                <a:ea typeface="+mn-lt"/>
                <a:cs typeface="+mn-lt"/>
              </a:rPr>
              <a:t>Test workload: </a:t>
            </a:r>
          </a:p>
          <a:p>
            <a:r>
              <a:rPr lang="en-US" altLang="zh-CN" sz="2400" dirty="0">
                <a:solidFill>
                  <a:srgbClr val="FF0000"/>
                </a:solidFill>
                <a:latin typeface="Trebuchet MS" panose="020B0603020202020204" pitchFamily="34" charset="0"/>
                <a:ea typeface="+mn-lt"/>
                <a:cs typeface="+mn-lt"/>
              </a:rPr>
              <a:t>continuous </a:t>
            </a:r>
            <a:r>
              <a:rPr lang="en-US" altLang="zh-CN" sz="2400" dirty="0" err="1">
                <a:solidFill>
                  <a:srgbClr val="FF0000"/>
                </a:solidFill>
                <a:latin typeface="Trebuchet MS" panose="020B0603020202020204" pitchFamily="34" charset="0"/>
                <a:ea typeface="+mn-lt"/>
                <a:cs typeface="+mn-lt"/>
              </a:rPr>
              <a:t>incast</a:t>
            </a:r>
            <a:r>
              <a:rPr lang="en-US" altLang="zh-CN" sz="2400" dirty="0">
                <a:solidFill>
                  <a:srgbClr val="FF0000"/>
                </a:solidFill>
                <a:latin typeface="Trebuchet MS" panose="020B0603020202020204" pitchFamily="34" charset="0"/>
                <a:ea typeface="+mn-lt"/>
                <a:cs typeface="+mn-lt"/>
              </a:rPr>
              <a:t> flows +</a:t>
            </a:r>
          </a:p>
          <a:p>
            <a:r>
              <a:rPr lang="en-US" altLang="zh-CN" sz="2400" dirty="0">
                <a:solidFill>
                  <a:schemeClr val="accent1">
                    <a:lumMod val="75000"/>
                  </a:schemeClr>
                </a:solidFill>
                <a:latin typeface="Trebuchet MS" panose="020B0603020202020204" pitchFamily="34" charset="0"/>
                <a:ea typeface="+mn-lt"/>
                <a:cs typeface="+mn-lt"/>
              </a:rPr>
              <a:t>vulnerable flows with a total rate of 80 Gbps</a:t>
            </a:r>
            <a:endParaRPr lang="en-US" altLang="zh-CN" sz="2400" dirty="0">
              <a:solidFill>
                <a:srgbClr val="FF0000"/>
              </a:solidFill>
              <a:latin typeface="Trebuchet MS" panose="020B0603020202020204" pitchFamily="34" charset="0"/>
              <a:ea typeface="+mn-lt"/>
              <a:cs typeface="+mn-lt"/>
            </a:endParaRPr>
          </a:p>
        </p:txBody>
      </p:sp>
    </p:spTree>
    <p:extLst>
      <p:ext uri="{BB962C8B-B14F-4D97-AF65-F5344CB8AC3E}">
        <p14:creationId xmlns:p14="http://schemas.microsoft.com/office/powerpoint/2010/main" val="134095583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MMONDATA" val="eyJoZGlkIjoiYjkyZWFmN2JiZmFlNWJlY2I5MTEzMjk4ZWJhZTExMTEifQ=="/>
</p:tagLst>
</file>

<file path=ppt/tags/tag2.xml><?xml version="1.0" encoding="utf-8"?>
<p:tagLst xmlns:a="http://schemas.openxmlformats.org/drawingml/2006/main" xmlns:r="http://schemas.openxmlformats.org/officeDocument/2006/relationships"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pattFill prst="wdDnDiag">
          <a:fgClr>
            <a:srgbClr val="6C7E00"/>
          </a:fgClr>
          <a:bgClr>
            <a:schemeClr val="bg1"/>
          </a:bgClr>
        </a:pattFill>
        <a:ln w="25400">
          <a:solidFill>
            <a:srgbClr val="6C7E00"/>
          </a:solid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7240</TotalTime>
  <Words>3794</Words>
  <Application>Microsoft Office PowerPoint</Application>
  <PresentationFormat>宽屏</PresentationFormat>
  <Paragraphs>561</Paragraphs>
  <Slides>37</Slides>
  <Notes>37</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37</vt:i4>
      </vt:variant>
    </vt:vector>
  </HeadingPairs>
  <TitlesOfParts>
    <vt:vector size="49" baseType="lpstr">
      <vt:lpstr>等线</vt:lpstr>
      <vt:lpstr>微软雅黑</vt:lpstr>
      <vt:lpstr>Arial</vt:lpstr>
      <vt:lpstr>Calibri</vt:lpstr>
      <vt:lpstr>Cambria Math</vt:lpstr>
      <vt:lpstr>Century Gothic</vt:lpstr>
      <vt:lpstr>Noto Sans</vt:lpstr>
      <vt:lpstr>Roboto</vt:lpstr>
      <vt:lpstr>Rockwell</vt:lpstr>
      <vt:lpstr>Trebuchet MS</vt:lpstr>
      <vt:lpstr>Wingdings</vt:lpstr>
      <vt:lpstr>Office 主题​​</vt:lpstr>
      <vt:lpstr>Pyrrha: Congestion-Root-Based Flow Control  to Eliminate Head-of-Line Blocking in Datacenter</vt:lpstr>
      <vt:lpstr>CC is Falling for Transient Congestion</vt:lpstr>
      <vt:lpstr>CC is Falling for Transient Congestion</vt:lpstr>
      <vt:lpstr>CC is Falling for Transient Congestion</vt:lpstr>
      <vt:lpstr>CC is Falling for Transient Congestion</vt:lpstr>
      <vt:lpstr>Our Vision for Data Center Congestion Management </vt:lpstr>
      <vt:lpstr>HOL Blocking Problem of Naive FC</vt:lpstr>
      <vt:lpstr>HOL Blocking Problem of Naive FC</vt:lpstr>
      <vt:lpstr>HOL Blocking Problem of Naive FC</vt:lpstr>
      <vt:lpstr>HOL Blocking Problem of Naive FC</vt:lpstr>
      <vt:lpstr>HOL Blocking Problem of Naive FC</vt:lpstr>
      <vt:lpstr>Idealized FC can Eliminate HOL blocking but is Non-scalable</vt:lpstr>
      <vt:lpstr>State-of-the-art FC is Flawed</vt:lpstr>
      <vt:lpstr>State-of-the-art FC is Flawed</vt:lpstr>
      <vt:lpstr>We Need a Better Control Granularity for Per-hop FC</vt:lpstr>
      <vt:lpstr>Analysis of Congestion in Per-hop FC</vt:lpstr>
      <vt:lpstr>Analysis of Congestion in Per-hop FC</vt:lpstr>
      <vt:lpstr>Analysis of Congestion in Per-hop FC</vt:lpstr>
      <vt:lpstr>Pyrrha: A Congestion-Root-Based Flow Control</vt:lpstr>
      <vt:lpstr>Pyrrha: A Congestion-Root-Based Flow Control</vt:lpstr>
      <vt:lpstr>Key Challenge: Identify Congestion Root</vt:lpstr>
      <vt:lpstr>Pyrrha Design: Distributed Congestion Root Election</vt:lpstr>
      <vt:lpstr>Pyrrha Design: Distributed Congestion Root Election</vt:lpstr>
      <vt:lpstr>Pyrrha Design: Distributed Congestion Root Election</vt:lpstr>
      <vt:lpstr>Pyrrha Design: Distributed Congestion Root Election</vt:lpstr>
      <vt:lpstr>Challenge 2: Identify Congested Flows</vt:lpstr>
      <vt:lpstr>Challenge 3: Handle Tree-tangling Scenarios</vt:lpstr>
      <vt:lpstr>Challenge 3: Handle Tree-tangling Scenarios</vt:lpstr>
      <vt:lpstr>Challenge 3: Handle Tree-tangling Scenarios</vt:lpstr>
      <vt:lpstr>Challenge 3: Handle Tree-tangling Scenarios</vt:lpstr>
      <vt:lpstr>Challenge 3: Handle Tree-tangling Scenarios</vt:lpstr>
      <vt:lpstr>Pyrrha Prototype and Overhead Analysis</vt:lpstr>
      <vt:lpstr>Testbed Evaluation</vt:lpstr>
      <vt:lpstr>Simulation Evaluation</vt:lpstr>
      <vt:lpstr>Simulation Evaluation</vt:lpstr>
      <vt:lpstr>Simulation Evaluation</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PC</dc:creator>
  <cp:lastModifiedBy>Zhaochen Zhang</cp:lastModifiedBy>
  <cp:revision>7721</cp:revision>
  <dcterms:created xsi:type="dcterms:W3CDTF">2019-06-19T02:08:00Z</dcterms:created>
  <dcterms:modified xsi:type="dcterms:W3CDTF">2026-05-14T12:14:08Z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2052-12.1.0.18608</vt:lpwstr>
  </property>
  <property fmtid="{D5CDD505-2E9C-101B-9397-08002B2CF9AE}" pid="3" name="ICV">
    <vt:lpwstr>48C19129BB854A50B5669F85BB3B8855</vt:lpwstr>
  </property>
</Properties>
</file>