
<file path=[Content_Types].xml><?xml version="1.0" encoding="utf-8"?>
<Types xmlns="http://schemas.openxmlformats.org/package/2006/content-types">
  <Default Extension="org&amp;utm_campaign=index&amp;utm_content=thumbnail&amp;_=20210618010512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17"/>
  </p:handoutMasterIdLst>
  <p:sldIdLst>
    <p:sldId id="488" r:id="rId2"/>
    <p:sldId id="601" r:id="rId3"/>
    <p:sldId id="605" r:id="rId4"/>
    <p:sldId id="607" r:id="rId5"/>
    <p:sldId id="608" r:id="rId6"/>
    <p:sldId id="612" r:id="rId7"/>
    <p:sldId id="610" r:id="rId8"/>
    <p:sldId id="618" r:id="rId9"/>
    <p:sldId id="614" r:id="rId10"/>
    <p:sldId id="623" r:id="rId11"/>
    <p:sldId id="624" r:id="rId12"/>
    <p:sldId id="622" r:id="rId13"/>
    <p:sldId id="616" r:id="rId14"/>
    <p:sldId id="617" r:id="rId15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37A93F6-A8A2-CE49-A061-E7958E5F1364}">
          <p14:sldIdLst>
            <p14:sldId id="488"/>
            <p14:sldId id="601"/>
            <p14:sldId id="605"/>
            <p14:sldId id="607"/>
            <p14:sldId id="608"/>
            <p14:sldId id="612"/>
            <p14:sldId id="610"/>
            <p14:sldId id="618"/>
            <p14:sldId id="614"/>
            <p14:sldId id="623"/>
            <p14:sldId id="624"/>
            <p14:sldId id="622"/>
            <p14:sldId id="616"/>
            <p14:sldId id="61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eng Hao" initials="Z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4A9F"/>
    <a:srgbClr val="985ABC"/>
    <a:srgbClr val="B080CC"/>
    <a:srgbClr val="C9A6DC"/>
    <a:srgbClr val="E1CCEC"/>
    <a:srgbClr val="D9D9D9"/>
    <a:srgbClr val="F4B183"/>
    <a:srgbClr val="F2F2F2"/>
    <a:srgbClr val="FFFFFF"/>
    <a:srgbClr val="FFD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660B408-B3CF-4A94-85FC-2B1E0A45F4A2}" styleName="深色样式 2 - 强调 1/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83" autoAdjust="0"/>
    <p:restoredTop sz="67779" autoAdjust="0"/>
  </p:normalViewPr>
  <p:slideViewPr>
    <p:cSldViewPr snapToGrid="0">
      <p:cViewPr varScale="1">
        <p:scale>
          <a:sx n="79" d="100"/>
          <a:sy n="79" d="100"/>
        </p:scale>
        <p:origin x="1536" y="184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09BD9-B86C-46F4-AF3B-CC5982A5ED22}" type="datetimeFigureOut">
              <a:rPr lang="zh-CN" altLang="en-US" smtClean="0"/>
              <a:t>2026/8/21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C7364-34BB-4644-8D7C-55202F12F5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>
          <a:gsLst>
            <a:gs pos="0">
              <a:srgbClr val="3E2146"/>
            </a:gs>
            <a:gs pos="100000">
              <a:srgbClr val="8C4BA0"/>
            </a:gs>
            <a:gs pos="53000">
              <a:srgbClr val="5C0C5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logo-0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5372349" flipH="1">
            <a:off x="1255965" y="2698423"/>
            <a:ext cx="1704162" cy="1879968"/>
          </a:xfrm>
          <a:prstGeom prst="rect">
            <a:avLst/>
          </a:prstGeom>
        </p:spPr>
      </p:pic>
      <p:pic>
        <p:nvPicPr>
          <p:cNvPr id="9" name="图片 8" descr="logo-0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716547">
            <a:off x="10242368" y="1907090"/>
            <a:ext cx="2435756" cy="2539368"/>
          </a:xfrm>
          <a:prstGeom prst="rect">
            <a:avLst/>
          </a:prstGeom>
        </p:spPr>
      </p:pic>
      <p:pic>
        <p:nvPicPr>
          <p:cNvPr id="8" name="图片 7" descr="logo-0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109904" flipH="1">
            <a:off x="6438140" y="102698"/>
            <a:ext cx="1704162" cy="1879968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3931566"/>
            <a:ext cx="12192000" cy="29264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10" name="图片 9" descr="logo-06 - 副本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331048">
            <a:off x="-706014" y="320971"/>
            <a:ext cx="2973811" cy="2652794"/>
          </a:xfrm>
          <a:prstGeom prst="rect">
            <a:avLst/>
          </a:prstGeom>
        </p:spPr>
      </p:pic>
      <p:sp>
        <p:nvSpPr>
          <p:cNvPr id="31" name="标题 30"/>
          <p:cNvSpPr>
            <a:spLocks noGrp="1"/>
          </p:cNvSpPr>
          <p:nvPr>
            <p:ph type="title" hasCustomPrompt="1"/>
          </p:nvPr>
        </p:nvSpPr>
        <p:spPr>
          <a:xfrm>
            <a:off x="2834565" y="2583204"/>
            <a:ext cx="6522873" cy="705600"/>
          </a:xfrm>
        </p:spPr>
        <p:txBody>
          <a:bodyPr>
            <a:noAutofit/>
          </a:bodyPr>
          <a:lstStyle>
            <a:lvl1pPr algn="ctr">
              <a:defRPr lang="zh-CN" altLang="en-US" sz="4000" b="0" kern="120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zh-CN"/>
              <a:t>Title Here</a:t>
            </a:r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-1" y="1"/>
            <a:ext cx="12192000" cy="8540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3679824" y="4762004"/>
            <a:ext cx="4832350" cy="622796"/>
          </a:xfrm>
        </p:spPr>
        <p:txBody>
          <a:bodyPr>
            <a:noAutofit/>
          </a:bodyPr>
          <a:lstStyle>
            <a:lvl1pPr marL="0" indent="0" algn="ctr">
              <a:buNone/>
              <a:defRPr sz="24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/>
              <a:t>Authors</a:t>
            </a:r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23336" y="608400"/>
            <a:ext cx="10969200" cy="705600"/>
          </a:xfrm>
        </p:spPr>
        <p:txBody>
          <a:bodyPr>
            <a:normAutofit/>
          </a:bodyPr>
          <a:lstStyle>
            <a:lvl1pPr>
              <a:defRPr sz="3200" spc="50" baseline="0">
                <a:latin typeface="Century Gothic" panose="020B050202020202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zh-CN" dirty="0"/>
              <a:t>Title here</a:t>
            </a:r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6418385"/>
            <a:ext cx="12192000" cy="439616"/>
          </a:xfrm>
          <a:prstGeom prst="rect">
            <a:avLst/>
          </a:prstGeom>
          <a:gradFill flip="none" rotWithShape="1">
            <a:gsLst>
              <a:gs pos="0">
                <a:srgbClr val="3E2146"/>
              </a:gs>
              <a:gs pos="100000">
                <a:srgbClr val="8C4BA0"/>
              </a:gs>
              <a:gs pos="53000">
                <a:srgbClr val="5C0C5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8" name="文本框 7"/>
          <p:cNvSpPr txBox="1"/>
          <p:nvPr userDrawn="1"/>
        </p:nvSpPr>
        <p:spPr>
          <a:xfrm>
            <a:off x="1036644" y="6422010"/>
            <a:ext cx="289694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 b="0" i="0" spc="50" baseline="0" dirty="0">
                <a:solidFill>
                  <a:srgbClr val="B88F4C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NANJING UNIVERSITY</a:t>
            </a:r>
            <a:endParaRPr lang="zh-CN" altLang="en-US" sz="2000" b="0" i="0" spc="50" baseline="0" dirty="0">
              <a:solidFill>
                <a:srgbClr val="B88F4C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图片 8" descr="logo-04"/>
          <p:cNvPicPr>
            <a:picLocks noChangeAspect="1"/>
          </p:cNvPicPr>
          <p:nvPr userDrawn="1"/>
        </p:nvPicPr>
        <p:blipFill rotWithShape="1">
          <a:blip r:embed="rId2"/>
          <a:srcRect l="17951" t="34706" r="63080" b="32488"/>
          <a:stretch>
            <a:fillRect/>
          </a:stretch>
        </p:blipFill>
        <p:spPr>
          <a:xfrm>
            <a:off x="608402" y="6392927"/>
            <a:ext cx="428242" cy="489248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0781415" y="6484523"/>
            <a:ext cx="966307" cy="316800"/>
          </a:xfrm>
        </p:spPr>
        <p:txBody>
          <a:bodyPr>
            <a:noAutofit/>
          </a:bodyPr>
          <a:lstStyle>
            <a:lvl1pPr>
              <a:defRPr sz="1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51FEE-83D5-425C-ACB9-961903E29404}" type="datetimeFigureOut">
              <a:rPr lang="zh-CN" altLang="en-US" smtClean="0"/>
              <a:t>2026/8/21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A21F0-D9ED-408B-ACCA-A4C69D72F10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theme" Target="../theme/theme1.xml"/><Relationship Id="rId10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/>
              <a:t>FlyMon: Enabling On-the-Fly Task Reconfiguration for Network Measurement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090" algn="l"/>
          <a:tab pos="1609090" algn="l"/>
          <a:tab pos="1609090" algn="l"/>
          <a:tab pos="1609090" algn="l"/>
        </a:tabLst>
        <a:defRPr sz="16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1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org&amp;utm_campaign=index&amp;utm_content=thumbnail&amp;_=20210618010512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" y="1874177"/>
            <a:ext cx="12191999" cy="1059858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sz="4400" b="1" i="1" spc="-80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Anytest</a:t>
            </a:r>
            <a:r>
              <a:rPr lang="en-US" altLang="zh-CN" sz="4400" b="1" spc="-8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: Localizing the Root Cause of Hardware Transport Performance Anomalies</a:t>
            </a:r>
            <a:endParaRPr lang="zh-CN" altLang="en-US" b="1" spc="-80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  <a:cs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0331" y="4115744"/>
            <a:ext cx="11051337" cy="1280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altLang="zh-CN" sz="2000" dirty="0">
                <a:latin typeface="Rockwell" panose="02060603020205020403" pitchFamily="18" charset="0"/>
                <a:cs typeface="Calibri" panose="020F0502020204030204" pitchFamily="34" charset="0"/>
              </a:rPr>
              <a:t>Zhaochen Zhang, Jiaqi Gao, Sheng Cheng, Peiwen Yu, </a:t>
            </a:r>
            <a:r>
              <a:rPr lang="en-US" altLang="zh-CN" sz="2000" dirty="0" err="1">
                <a:latin typeface="Rockwell" panose="02060603020205020403" pitchFamily="18" charset="0"/>
                <a:cs typeface="Calibri" panose="020F0502020204030204" pitchFamily="34" charset="0"/>
              </a:rPr>
              <a:t>Feiyang</a:t>
            </a:r>
            <a:r>
              <a:rPr lang="en-US" altLang="zh-CN" sz="2000" dirty="0">
                <a:latin typeface="Rockwell" panose="02060603020205020403" pitchFamily="18" charset="0"/>
                <a:cs typeface="Calibri" panose="020F0502020204030204" pitchFamily="34" charset="0"/>
              </a:rPr>
              <a:t> Xue, Chang Liu, Boliang Liu, Kun Liu, Yubin Li, Rui Li, Li Wang, </a:t>
            </a:r>
            <a:r>
              <a:rPr lang="en-US" altLang="zh-CN" sz="2000" dirty="0" err="1">
                <a:latin typeface="Rockwell" panose="02060603020205020403" pitchFamily="18" charset="0"/>
                <a:cs typeface="Calibri" panose="020F0502020204030204" pitchFamily="34" charset="0"/>
              </a:rPr>
              <a:t>Peirui</a:t>
            </a:r>
            <a:r>
              <a:rPr lang="en-US" altLang="zh-CN" sz="2000" dirty="0">
                <a:latin typeface="Rockwell" panose="02060603020205020403" pitchFamily="18" charset="0"/>
                <a:cs typeface="Calibri" panose="020F0502020204030204" pitchFamily="34" charset="0"/>
              </a:rPr>
              <a:t> Cao, </a:t>
            </a:r>
            <a:r>
              <a:rPr lang="en-US" altLang="zh-CN" sz="2000" dirty="0" err="1">
                <a:latin typeface="Rockwell" panose="02060603020205020403" pitchFamily="18" charset="0"/>
                <a:cs typeface="Calibri" panose="020F0502020204030204" pitchFamily="34" charset="0"/>
              </a:rPr>
              <a:t>Qingkai</a:t>
            </a:r>
            <a:r>
              <a:rPr lang="en-US" altLang="zh-CN" sz="2000" dirty="0">
                <a:latin typeface="Rockwell" panose="02060603020205020403" pitchFamily="18" charset="0"/>
                <a:cs typeface="Calibri" panose="020F0502020204030204" pitchFamily="34" charset="0"/>
              </a:rPr>
              <a:t> Meng, </a:t>
            </a:r>
            <a:r>
              <a:rPr lang="en-US" altLang="zh-CN" sz="2000" dirty="0" err="1">
                <a:latin typeface="Rockwell" panose="02060603020205020403" pitchFamily="18" charset="0"/>
                <a:cs typeface="Calibri" panose="020F0502020204030204" pitchFamily="34" charset="0"/>
              </a:rPr>
              <a:t>Guihai</a:t>
            </a:r>
            <a:r>
              <a:rPr lang="en-US" altLang="zh-CN" sz="2000" dirty="0">
                <a:latin typeface="Rockwell" panose="02060603020205020403" pitchFamily="18" charset="0"/>
                <a:cs typeface="Calibri" panose="020F0502020204030204" pitchFamily="34" charset="0"/>
              </a:rPr>
              <a:t> Chen, Gang Lu, Bo Shi, Shuguang Cheng, Shu Ma, </a:t>
            </a:r>
            <a:r>
              <a:rPr lang="en-US" altLang="zh-CN" sz="2000" dirty="0" err="1">
                <a:latin typeface="Rockwell" panose="02060603020205020403" pitchFamily="18" charset="0"/>
                <a:cs typeface="Calibri" panose="020F0502020204030204" pitchFamily="34" charset="0"/>
              </a:rPr>
              <a:t>Yongqing</a:t>
            </a:r>
            <a:r>
              <a:rPr lang="en-US" altLang="zh-CN" sz="2000" dirty="0">
                <a:latin typeface="Rockwell" panose="02060603020205020403" pitchFamily="18" charset="0"/>
                <a:cs typeface="Calibri" panose="020F0502020204030204" pitchFamily="34" charset="0"/>
              </a:rPr>
              <a:t> Xi, </a:t>
            </a:r>
            <a:r>
              <a:rPr lang="en-US" altLang="zh-CN" sz="2000" dirty="0" err="1">
                <a:latin typeface="Rockwell" panose="02060603020205020403" pitchFamily="18" charset="0"/>
                <a:cs typeface="Calibri" panose="020F0502020204030204" pitchFamily="34" charset="0"/>
              </a:rPr>
              <a:t>Binzhang</a:t>
            </a:r>
            <a:r>
              <a:rPr lang="en-US" altLang="zh-CN" sz="2000" dirty="0">
                <a:latin typeface="Rockwell" panose="02060603020205020403" pitchFamily="18" charset="0"/>
                <a:cs typeface="Calibri" panose="020F0502020204030204" pitchFamily="34" charset="0"/>
              </a:rPr>
              <a:t> Fu, Dennis Cai, Chen Tian</a:t>
            </a:r>
            <a:endParaRPr lang="en-US" altLang="zh-CN" sz="2000" b="1" dirty="0">
              <a:solidFill>
                <a:srgbClr val="FF0000"/>
              </a:solidFill>
              <a:latin typeface="Rockwell" panose="02060603020205020403" pitchFamily="18" charset="0"/>
              <a:cs typeface="Calibri" panose="020F050202020403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C3C790E-41CB-E5CF-C831-65F82A05F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048" y="5625949"/>
            <a:ext cx="2107202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 descr="File:AlibabaCloudLogo.svg">
            <a:extLst>
              <a:ext uri="{FF2B5EF4-FFF2-40B4-BE49-F238E27FC236}">
                <a16:creationId xmlns:a16="http://schemas.microsoft.com/office/drawing/2014/main" id="{F5F99982-90A3-A3D3-DA89-58E649B38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342" y="5764281"/>
            <a:ext cx="2976006" cy="3751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9194F2A-7D99-40CB-9170-D57FDA88D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396" y="5549586"/>
            <a:ext cx="2265677" cy="7243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EE973-6D0A-75E8-8C1D-D2D070A8B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0">
            <a:extLst>
              <a:ext uri="{FF2B5EF4-FFF2-40B4-BE49-F238E27FC236}">
                <a16:creationId xmlns:a16="http://schemas.microsoft.com/office/drawing/2014/main" id="{5EF8DC1E-76F1-7A9F-03B6-F8303A3D18E6}"/>
              </a:ext>
            </a:extLst>
          </p:cNvPr>
          <p:cNvSpPr/>
          <p:nvPr/>
        </p:nvSpPr>
        <p:spPr>
          <a:xfrm>
            <a:off x="843280" y="1671062"/>
            <a:ext cx="10368280" cy="1757938"/>
          </a:xfrm>
          <a:prstGeom prst="roundRect">
            <a:avLst>
              <a:gd name="adj" fmla="val 16667"/>
            </a:avLst>
          </a:prstGeom>
          <a:solidFill>
            <a:srgbClr val="D9E4F6"/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4E7755C-72EC-0586-D2DE-76629D669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</a:t>
            </a:r>
            <a:r>
              <a:rPr lang="zh-CN" altLang="zh-CN" dirty="0"/>
              <a:t>ffload</a:t>
            </a:r>
            <a:r>
              <a:rPr lang="en-US" altLang="zh-CN" dirty="0" err="1"/>
              <a:t>ing</a:t>
            </a:r>
            <a:r>
              <a:rPr lang="en-US" altLang="zh-CN" dirty="0"/>
              <a:t>: p</a:t>
            </a:r>
            <a:r>
              <a:rPr lang="zh-CN" altLang="zh-CN" dirty="0"/>
              <a:t>erformance</a:t>
            </a:r>
            <a:r>
              <a:rPr lang="en-US" altLang="zh-CN" dirty="0"/>
              <a:t> gain</a:t>
            </a:r>
            <a:r>
              <a:rPr lang="zh-CN" altLang="zh-CN" dirty="0"/>
              <a:t> </a:t>
            </a:r>
            <a:r>
              <a:rPr lang="en-US" altLang="zh-CN" dirty="0"/>
              <a:t>and </a:t>
            </a:r>
            <a:r>
              <a:rPr lang="zh-CN" altLang="zh-CN" dirty="0"/>
              <a:t>debugging pain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7395929-180F-C634-1EE4-5A10F4A87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9" name="Shape 77">
            <a:extLst>
              <a:ext uri="{FF2B5EF4-FFF2-40B4-BE49-F238E27FC236}">
                <a16:creationId xmlns:a16="http://schemas.microsoft.com/office/drawing/2014/main" id="{7FFB4A7E-A967-5600-9B5A-FC18DDB081AD}"/>
              </a:ext>
            </a:extLst>
          </p:cNvPr>
          <p:cNvSpPr/>
          <p:nvPr/>
        </p:nvSpPr>
        <p:spPr>
          <a:xfrm>
            <a:off x="1182281" y="2254701"/>
            <a:ext cx="2344691" cy="968669"/>
          </a:xfrm>
          <a:prstGeom prst="rect">
            <a:avLst/>
          </a:prstGeom>
          <a:solidFill>
            <a:schemeClr val="bg1">
              <a:lumMod val="95000"/>
            </a:scheme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79">
            <a:extLst>
              <a:ext uri="{FF2B5EF4-FFF2-40B4-BE49-F238E27FC236}">
                <a16:creationId xmlns:a16="http://schemas.microsoft.com/office/drawing/2014/main" id="{B92CEDF4-0A31-5AF0-A6BD-38ACE27D4421}"/>
              </a:ext>
            </a:extLst>
          </p:cNvPr>
          <p:cNvSpPr/>
          <p:nvPr/>
        </p:nvSpPr>
        <p:spPr>
          <a:xfrm>
            <a:off x="1597571" y="2837706"/>
            <a:ext cx="1676400" cy="3429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</a:t>
            </a:r>
            <a:endParaRPr lang="en-US" sz="24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71CA5D7-70E5-1784-3046-73CBC0A36F8E}"/>
              </a:ext>
            </a:extLst>
          </p:cNvPr>
          <p:cNvSpPr/>
          <p:nvPr/>
        </p:nvSpPr>
        <p:spPr>
          <a:xfrm>
            <a:off x="1912756" y="2377440"/>
            <a:ext cx="1512933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000" dirty="0" err="1">
                <a:latin typeface="Trebuchet MS" panose="020B0603020202020204" pitchFamily="34" charset="0"/>
              </a:rPr>
              <a:t>tcp_cubic.c</a:t>
            </a:r>
            <a:endParaRPr lang="en-US" altLang="zh-CN" sz="2000" dirty="0">
              <a:latin typeface="Trebuchet MS" panose="020B0603020202020204" pitchFamily="34" charset="0"/>
            </a:endParaRPr>
          </a:p>
        </p:txBody>
      </p:sp>
      <p:sp>
        <p:nvSpPr>
          <p:cNvPr id="15" name="Shape 77">
            <a:extLst>
              <a:ext uri="{FF2B5EF4-FFF2-40B4-BE49-F238E27FC236}">
                <a16:creationId xmlns:a16="http://schemas.microsoft.com/office/drawing/2014/main" id="{03AF28E2-9A73-EC60-26D0-BB9D2B67CB8A}"/>
              </a:ext>
            </a:extLst>
          </p:cNvPr>
          <p:cNvSpPr/>
          <p:nvPr/>
        </p:nvSpPr>
        <p:spPr>
          <a:xfrm>
            <a:off x="4810263" y="2254701"/>
            <a:ext cx="2396126" cy="968669"/>
          </a:xfrm>
          <a:prstGeom prst="rect">
            <a:avLst/>
          </a:prstGeom>
          <a:solidFill>
            <a:schemeClr val="bg1">
              <a:lumMod val="95000"/>
            </a:scheme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79">
            <a:extLst>
              <a:ext uri="{FF2B5EF4-FFF2-40B4-BE49-F238E27FC236}">
                <a16:creationId xmlns:a16="http://schemas.microsoft.com/office/drawing/2014/main" id="{D608A4E0-ECA5-3997-E585-7B853C513172}"/>
              </a:ext>
            </a:extLst>
          </p:cNvPr>
          <p:cNvSpPr/>
          <p:nvPr/>
        </p:nvSpPr>
        <p:spPr>
          <a:xfrm>
            <a:off x="5225553" y="2837706"/>
            <a:ext cx="1676400" cy="3429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</a:t>
            </a:r>
            <a:endParaRPr lang="en-US" sz="24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B349F93-9DBA-A8E7-B82F-C9B176D0B4D7}"/>
              </a:ext>
            </a:extLst>
          </p:cNvPr>
          <p:cNvSpPr/>
          <p:nvPr/>
        </p:nvSpPr>
        <p:spPr>
          <a:xfrm>
            <a:off x="5552990" y="2392437"/>
            <a:ext cx="1532708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000" dirty="0" err="1">
                <a:latin typeface="Trebuchet MS" panose="020B0603020202020204" pitchFamily="34" charset="0"/>
              </a:rPr>
              <a:t>sch_codel.c</a:t>
            </a:r>
            <a:endParaRPr lang="en-US" altLang="zh-CN" sz="2000" dirty="0">
              <a:latin typeface="Trebuchet MS" panose="020B0603020202020204" pitchFamily="34" charset="0"/>
            </a:endParaRPr>
          </a:p>
        </p:txBody>
      </p:sp>
      <p:sp>
        <p:nvSpPr>
          <p:cNvPr id="21" name="Shape 77">
            <a:extLst>
              <a:ext uri="{FF2B5EF4-FFF2-40B4-BE49-F238E27FC236}">
                <a16:creationId xmlns:a16="http://schemas.microsoft.com/office/drawing/2014/main" id="{7B7A6E0D-7AAA-1372-85B1-1FD6616E976F}"/>
              </a:ext>
            </a:extLst>
          </p:cNvPr>
          <p:cNvSpPr/>
          <p:nvPr/>
        </p:nvSpPr>
        <p:spPr>
          <a:xfrm>
            <a:off x="8489680" y="2254701"/>
            <a:ext cx="2396126" cy="968669"/>
          </a:xfrm>
          <a:prstGeom prst="rect">
            <a:avLst/>
          </a:prstGeom>
          <a:solidFill>
            <a:schemeClr val="bg1">
              <a:lumMod val="95000"/>
            </a:scheme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Text 79">
            <a:extLst>
              <a:ext uri="{FF2B5EF4-FFF2-40B4-BE49-F238E27FC236}">
                <a16:creationId xmlns:a16="http://schemas.microsoft.com/office/drawing/2014/main" id="{67E383E1-01BA-E8AB-04A3-0ED33A746871}"/>
              </a:ext>
            </a:extLst>
          </p:cNvPr>
          <p:cNvSpPr/>
          <p:nvPr/>
        </p:nvSpPr>
        <p:spPr>
          <a:xfrm>
            <a:off x="8904970" y="2837706"/>
            <a:ext cx="1676400" cy="3429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</a:t>
            </a:r>
            <a:endParaRPr lang="en-US" sz="24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287A6D76-4183-7150-3B9D-EC543D4CC7AD}"/>
              </a:ext>
            </a:extLst>
          </p:cNvPr>
          <p:cNvSpPr/>
          <p:nvPr/>
        </p:nvSpPr>
        <p:spPr>
          <a:xfrm>
            <a:off x="9232407" y="2392437"/>
            <a:ext cx="1532708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000" dirty="0" err="1">
                <a:latin typeface="Trebuchet MS" panose="020B0603020202020204" pitchFamily="34" charset="0"/>
              </a:rPr>
              <a:t>tcp_input.c</a:t>
            </a:r>
            <a:endParaRPr lang="en-US" altLang="zh-CN" sz="2000" dirty="0">
              <a:latin typeface="Trebuchet MS" panose="020B0603020202020204" pitchFamily="34" charset="0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A864604E-115D-833D-E2A3-741B226F12F3}"/>
              </a:ext>
            </a:extLst>
          </p:cNvPr>
          <p:cNvCxnSpPr>
            <a:cxnSpLocks/>
            <a:stCxn id="9" idx="3"/>
            <a:endCxn id="15" idx="1"/>
          </p:cNvCxnSpPr>
          <p:nvPr/>
        </p:nvCxnSpPr>
        <p:spPr>
          <a:xfrm>
            <a:off x="3526972" y="2739036"/>
            <a:ext cx="128329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 descr="&lt;svg xmlns=&quot;http://www.w3.org/2000/svg&quot; height=&quot;20px&quot; viewBox=&quot;0 -960 960 960&quot; width=&quot;20px&quot; fill=&quot;#000000&quot;&gt;&lt;path d=&quot;M228.31-216h503.38q5.39 0 8.85-3.46t3.46-8.85v-345.92L574.23-744H228.31q-5.39 0-8.85 3.46t-3.46 8.85v503.38q0 5.39 3.46 8.85t8.85 3.46Zm0 52q-26.62 0-45.47-18.84Q164-201.69 164-228.31v-503.38q0-26.62 18.84-45.47Q201.69-796 228.31-796h367.46L796-595.77v367.46q0 26.62-18.84 45.47Q758.31-164 731.69-164H228.31ZM298-308h364v-52H298v52Zm0-134h364v-52H298v52Zm0-134h262.61v-52H298v52Zm-82 360v-528V-216Z&quot;/&gt;&lt;/svg&gt;">
            <a:extLst>
              <a:ext uri="{FF2B5EF4-FFF2-40B4-BE49-F238E27FC236}">
                <a16:creationId xmlns:a16="http://schemas.microsoft.com/office/drawing/2014/main" id="{FFA88193-AD49-B52F-3F4A-78F706A69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320" y="2183794"/>
            <a:ext cx="762000" cy="762000"/>
          </a:xfrm>
          <a:prstGeom prst="rect">
            <a:avLst/>
          </a:prstGeom>
        </p:spPr>
      </p:pic>
      <p:pic>
        <p:nvPicPr>
          <p:cNvPr id="32" name="图片 31" descr="&lt;svg xmlns=&quot;http://www.w3.org/2000/svg&quot; height=&quot;20px&quot; viewBox=&quot;0 -960 960 960&quot; width=&quot;20px&quot; fill=&quot;#000000&quot;&gt;&lt;path d=&quot;M228.31-216h503.38q5.39 0 8.85-3.46t3.46-8.85v-345.92L574.23-744H228.31q-5.39 0-8.85 3.46t-3.46 8.85v503.38q0 5.39 3.46 8.85t8.85 3.46Zm0 52q-26.62 0-45.47-18.84Q164-201.69 164-228.31v-503.38q0-26.62 18.84-45.47Q201.69-796 228.31-796h367.46L796-595.77v367.46q0 26.62-18.84 45.47Q758.31-164 731.69-164H228.31ZM298-308h364v-52H298v52Zm0-134h364v-52H298v52Zm0-134h262.61v-52H298v52Zm-82 360v-528V-216Z&quot;/&gt;&lt;/svg&gt;">
            <a:extLst>
              <a:ext uri="{FF2B5EF4-FFF2-40B4-BE49-F238E27FC236}">
                <a16:creationId xmlns:a16="http://schemas.microsoft.com/office/drawing/2014/main" id="{969D3C42-AE08-BD02-9C63-BC129D74F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554" y="2196495"/>
            <a:ext cx="762000" cy="762000"/>
          </a:xfrm>
          <a:prstGeom prst="rect">
            <a:avLst/>
          </a:prstGeom>
        </p:spPr>
      </p:pic>
      <p:pic>
        <p:nvPicPr>
          <p:cNvPr id="33" name="图片 32" descr="&lt;svg xmlns=&quot;http://www.w3.org/2000/svg&quot; height=&quot;20px&quot; viewBox=&quot;0 -960 960 960&quot; width=&quot;20px&quot; fill=&quot;#000000&quot;&gt;&lt;path d=&quot;M228.31-216h503.38q5.39 0 8.85-3.46t3.46-8.85v-345.92L574.23-744H228.31q-5.39 0-8.85 3.46t-3.46 8.85v503.38q0 5.39 3.46 8.85t8.85 3.46Zm0 52q-26.62 0-45.47-18.84Q164-201.69 164-228.31v-503.38q0-26.62 18.84-45.47Q201.69-796 228.31-796h367.46L796-595.77v367.46q0 26.62-18.84 45.47Q758.31-164 731.69-164H228.31ZM298-308h364v-52H298v52Zm0-134h364v-52H298v52Zm0-134h262.61v-52H298v52Zm-82 360v-528V-216Z&quot;/&gt;&lt;/svg&gt;">
            <a:extLst>
              <a:ext uri="{FF2B5EF4-FFF2-40B4-BE49-F238E27FC236}">
                <a16:creationId xmlns:a16="http://schemas.microsoft.com/office/drawing/2014/main" id="{FEE9945B-78FB-A73B-BA19-8D5872FDA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047" y="2196495"/>
            <a:ext cx="762000" cy="762000"/>
          </a:xfrm>
          <a:prstGeom prst="rect">
            <a:avLst/>
          </a:prstGeom>
        </p:spPr>
      </p:pic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A90FF55A-0E06-02C3-CD9B-12827AD073E2}"/>
              </a:ext>
            </a:extLst>
          </p:cNvPr>
          <p:cNvCxnSpPr>
            <a:cxnSpLocks/>
            <a:stCxn id="15" idx="3"/>
            <a:endCxn id="21" idx="1"/>
          </p:cNvCxnSpPr>
          <p:nvPr/>
        </p:nvCxnSpPr>
        <p:spPr>
          <a:xfrm>
            <a:off x="7206389" y="2739036"/>
            <a:ext cx="128329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hape 91">
            <a:extLst>
              <a:ext uri="{FF2B5EF4-FFF2-40B4-BE49-F238E27FC236}">
                <a16:creationId xmlns:a16="http://schemas.microsoft.com/office/drawing/2014/main" id="{345742DA-1190-ACCA-694B-8E23F53C660E}"/>
              </a:ext>
            </a:extLst>
          </p:cNvPr>
          <p:cNvSpPr/>
          <p:nvPr/>
        </p:nvSpPr>
        <p:spPr>
          <a:xfrm>
            <a:off x="4411013" y="2288250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91">
            <a:extLst>
              <a:ext uri="{FF2B5EF4-FFF2-40B4-BE49-F238E27FC236}">
                <a16:creationId xmlns:a16="http://schemas.microsoft.com/office/drawing/2014/main" id="{ED0B3078-7CD2-CD4F-CA93-7F1ED7AF806E}"/>
              </a:ext>
            </a:extLst>
          </p:cNvPr>
          <p:cNvSpPr/>
          <p:nvPr/>
        </p:nvSpPr>
        <p:spPr>
          <a:xfrm>
            <a:off x="3738810" y="2288250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91">
            <a:extLst>
              <a:ext uri="{FF2B5EF4-FFF2-40B4-BE49-F238E27FC236}">
                <a16:creationId xmlns:a16="http://schemas.microsoft.com/office/drawing/2014/main" id="{62C53DEE-F351-483D-4271-09226A8B90B1}"/>
              </a:ext>
            </a:extLst>
          </p:cNvPr>
          <p:cNvSpPr/>
          <p:nvPr/>
        </p:nvSpPr>
        <p:spPr>
          <a:xfrm>
            <a:off x="8114510" y="2288250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91">
            <a:extLst>
              <a:ext uri="{FF2B5EF4-FFF2-40B4-BE49-F238E27FC236}">
                <a16:creationId xmlns:a16="http://schemas.microsoft.com/office/drawing/2014/main" id="{72267D4D-6333-5F39-48DE-AE31B947374E}"/>
              </a:ext>
            </a:extLst>
          </p:cNvPr>
          <p:cNvSpPr/>
          <p:nvPr/>
        </p:nvSpPr>
        <p:spPr>
          <a:xfrm>
            <a:off x="7442307" y="2288250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4" name="Shape 0">
            <a:extLst>
              <a:ext uri="{FF2B5EF4-FFF2-40B4-BE49-F238E27FC236}">
                <a16:creationId xmlns:a16="http://schemas.microsoft.com/office/drawing/2014/main" id="{D674C367-949A-A239-029B-C1EB49722C2E}"/>
              </a:ext>
            </a:extLst>
          </p:cNvPr>
          <p:cNvSpPr/>
          <p:nvPr/>
        </p:nvSpPr>
        <p:spPr>
          <a:xfrm>
            <a:off x="843280" y="4138400"/>
            <a:ext cx="10368280" cy="1757938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5" name="Shape 77">
            <a:extLst>
              <a:ext uri="{FF2B5EF4-FFF2-40B4-BE49-F238E27FC236}">
                <a16:creationId xmlns:a16="http://schemas.microsoft.com/office/drawing/2014/main" id="{D71E0ECB-85A8-BF6F-12DD-FE0441C5EC73}"/>
              </a:ext>
            </a:extLst>
          </p:cNvPr>
          <p:cNvSpPr/>
          <p:nvPr/>
        </p:nvSpPr>
        <p:spPr>
          <a:xfrm>
            <a:off x="1182281" y="4722039"/>
            <a:ext cx="2025739" cy="968669"/>
          </a:xfrm>
          <a:prstGeom prst="rect">
            <a:avLst/>
          </a:prstGeom>
          <a:solidFill>
            <a:schemeClr val="bg1">
              <a:lumMod val="95000"/>
            </a:scheme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6" name="Text 79">
            <a:extLst>
              <a:ext uri="{FF2B5EF4-FFF2-40B4-BE49-F238E27FC236}">
                <a16:creationId xmlns:a16="http://schemas.microsoft.com/office/drawing/2014/main" id="{E4219701-8715-1766-0214-EF03FD4A7782}"/>
              </a:ext>
            </a:extLst>
          </p:cNvPr>
          <p:cNvSpPr/>
          <p:nvPr/>
        </p:nvSpPr>
        <p:spPr>
          <a:xfrm>
            <a:off x="1597571" y="5358006"/>
            <a:ext cx="1676400" cy="3429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</a:t>
            </a:r>
            <a:endParaRPr lang="en-US" sz="2400" dirty="0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8F0B38A4-5A2A-6497-9CD4-8A0451FD94AC}"/>
              </a:ext>
            </a:extLst>
          </p:cNvPr>
          <p:cNvSpPr/>
          <p:nvPr/>
        </p:nvSpPr>
        <p:spPr>
          <a:xfrm>
            <a:off x="1775716" y="4767585"/>
            <a:ext cx="1512933" cy="60529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000" b="1" dirty="0">
                <a:latin typeface="Trebuchet MS" panose="020B0603020202020204" pitchFamily="34" charset="0"/>
              </a:rPr>
              <a:t>Blackbox</a:t>
            </a:r>
            <a:r>
              <a:rPr lang="en-US" altLang="zh-CN" sz="2000" dirty="0">
                <a:latin typeface="Trebuchet MS" panose="020B0603020202020204" pitchFamily="34" charset="0"/>
              </a:rPr>
              <a:t> </a:t>
            </a:r>
            <a:r>
              <a:rPr lang="en-US" altLang="zh-CN" sz="2000" dirty="0" err="1">
                <a:latin typeface="Trebuchet MS" panose="020B0603020202020204" pitchFamily="34" charset="0"/>
              </a:rPr>
              <a:t>hw</a:t>
            </a:r>
            <a:r>
              <a:rPr lang="en-US" altLang="zh-CN" sz="2000" dirty="0">
                <a:latin typeface="Trebuchet MS" panose="020B0603020202020204" pitchFamily="34" charset="0"/>
              </a:rPr>
              <a:t>.</a:t>
            </a:r>
            <a:r>
              <a:rPr lang="zh-CN" altLang="en-US" sz="2000" dirty="0">
                <a:latin typeface="Trebuchet MS" panose="020B0603020202020204" pitchFamily="34" charset="0"/>
              </a:rPr>
              <a:t> </a:t>
            </a:r>
            <a:r>
              <a:rPr lang="en-US" altLang="zh-CN" sz="2000" dirty="0">
                <a:latin typeface="Trebuchet MS" panose="020B0603020202020204" pitchFamily="34" charset="0"/>
              </a:rPr>
              <a:t>logic</a:t>
            </a:r>
          </a:p>
        </p:txBody>
      </p:sp>
      <p:sp>
        <p:nvSpPr>
          <p:cNvPr id="88" name="Shape 77">
            <a:extLst>
              <a:ext uri="{FF2B5EF4-FFF2-40B4-BE49-F238E27FC236}">
                <a16:creationId xmlns:a16="http://schemas.microsoft.com/office/drawing/2014/main" id="{3F49D5F6-CB62-6343-3BE9-B641F8B3600B}"/>
              </a:ext>
            </a:extLst>
          </p:cNvPr>
          <p:cNvSpPr/>
          <p:nvPr/>
        </p:nvSpPr>
        <p:spPr>
          <a:xfrm>
            <a:off x="5003536" y="4722039"/>
            <a:ext cx="2091690" cy="968669"/>
          </a:xfrm>
          <a:prstGeom prst="rect">
            <a:avLst/>
          </a:prstGeom>
          <a:solidFill>
            <a:schemeClr val="bg1">
              <a:lumMod val="95000"/>
            </a:scheme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9" name="Text 79">
            <a:extLst>
              <a:ext uri="{FF2B5EF4-FFF2-40B4-BE49-F238E27FC236}">
                <a16:creationId xmlns:a16="http://schemas.microsoft.com/office/drawing/2014/main" id="{3E9E1561-26BD-E6D1-5A74-75E5320F19DD}"/>
              </a:ext>
            </a:extLst>
          </p:cNvPr>
          <p:cNvSpPr/>
          <p:nvPr/>
        </p:nvSpPr>
        <p:spPr>
          <a:xfrm>
            <a:off x="5418826" y="5358006"/>
            <a:ext cx="1676400" cy="3429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</a:t>
            </a:r>
            <a:endParaRPr lang="en-US" sz="2400" dirty="0"/>
          </a:p>
        </p:txBody>
      </p:sp>
      <p:sp>
        <p:nvSpPr>
          <p:cNvPr id="91" name="Shape 77">
            <a:extLst>
              <a:ext uri="{FF2B5EF4-FFF2-40B4-BE49-F238E27FC236}">
                <a16:creationId xmlns:a16="http://schemas.microsoft.com/office/drawing/2014/main" id="{9BA4487F-AADB-92A7-22DB-71C4E2396F74}"/>
              </a:ext>
            </a:extLst>
          </p:cNvPr>
          <p:cNvSpPr/>
          <p:nvPr/>
        </p:nvSpPr>
        <p:spPr>
          <a:xfrm>
            <a:off x="8794116" y="4722039"/>
            <a:ext cx="2091690" cy="968669"/>
          </a:xfrm>
          <a:prstGeom prst="rect">
            <a:avLst/>
          </a:prstGeom>
          <a:solidFill>
            <a:schemeClr val="bg1">
              <a:lumMod val="95000"/>
            </a:scheme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" name="Text 79">
            <a:extLst>
              <a:ext uri="{FF2B5EF4-FFF2-40B4-BE49-F238E27FC236}">
                <a16:creationId xmlns:a16="http://schemas.microsoft.com/office/drawing/2014/main" id="{B4AA6360-003D-8B37-2969-B0A299369600}"/>
              </a:ext>
            </a:extLst>
          </p:cNvPr>
          <p:cNvSpPr/>
          <p:nvPr/>
        </p:nvSpPr>
        <p:spPr>
          <a:xfrm>
            <a:off x="9209406" y="5358006"/>
            <a:ext cx="1676400" cy="3429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altLang="zh-CN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</a:t>
            </a:r>
            <a:endParaRPr lang="en-US" sz="2400" dirty="0"/>
          </a:p>
        </p:txBody>
      </p:sp>
      <p:cxnSp>
        <p:nvCxnSpPr>
          <p:cNvPr id="94" name="直接箭头连接符 93">
            <a:extLst>
              <a:ext uri="{FF2B5EF4-FFF2-40B4-BE49-F238E27FC236}">
                <a16:creationId xmlns:a16="http://schemas.microsoft.com/office/drawing/2014/main" id="{AED78531-A9F6-B75A-6C08-D96A1C820E35}"/>
              </a:ext>
            </a:extLst>
          </p:cNvPr>
          <p:cNvCxnSpPr>
            <a:cxnSpLocks/>
            <a:stCxn id="85" idx="3"/>
            <a:endCxn id="88" idx="1"/>
          </p:cNvCxnSpPr>
          <p:nvPr/>
        </p:nvCxnSpPr>
        <p:spPr>
          <a:xfrm>
            <a:off x="3208020" y="5206374"/>
            <a:ext cx="179551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箭头连接符 97">
            <a:extLst>
              <a:ext uri="{FF2B5EF4-FFF2-40B4-BE49-F238E27FC236}">
                <a16:creationId xmlns:a16="http://schemas.microsoft.com/office/drawing/2014/main" id="{F747179D-39AC-7479-0CA9-323B4FFC4A83}"/>
              </a:ext>
            </a:extLst>
          </p:cNvPr>
          <p:cNvCxnSpPr>
            <a:cxnSpLocks/>
            <a:stCxn id="88" idx="3"/>
            <a:endCxn id="91" idx="1"/>
          </p:cNvCxnSpPr>
          <p:nvPr/>
        </p:nvCxnSpPr>
        <p:spPr>
          <a:xfrm>
            <a:off x="7095226" y="5206374"/>
            <a:ext cx="169889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Shape 91">
            <a:extLst>
              <a:ext uri="{FF2B5EF4-FFF2-40B4-BE49-F238E27FC236}">
                <a16:creationId xmlns:a16="http://schemas.microsoft.com/office/drawing/2014/main" id="{FADC3127-7B0C-C141-4FCE-27BE7A1314F7}"/>
              </a:ext>
            </a:extLst>
          </p:cNvPr>
          <p:cNvSpPr/>
          <p:nvPr/>
        </p:nvSpPr>
        <p:spPr>
          <a:xfrm>
            <a:off x="8091471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" name="Shape 91">
            <a:extLst>
              <a:ext uri="{FF2B5EF4-FFF2-40B4-BE49-F238E27FC236}">
                <a16:creationId xmlns:a16="http://schemas.microsoft.com/office/drawing/2014/main" id="{CEAA43C5-0A9C-6F6F-3EF0-C478523DA737}"/>
              </a:ext>
            </a:extLst>
          </p:cNvPr>
          <p:cNvSpPr/>
          <p:nvPr/>
        </p:nvSpPr>
        <p:spPr>
          <a:xfrm>
            <a:off x="7516455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03" name="图片 102" descr="&lt;svg xmlns=&quot;http://www.w3.org/2000/svg&quot; height=&quot;20px&quot; viewBox=&quot;0 -960 960 960&quot; width=&quot;20px&quot; fill=&quot;#000000&quot;&gt;&lt;path d=&quot;M276.03-116q-26.64 0-45.34-18.84Q212-153.69 212-180.31v-359.38q0-26.62 18.84-45.47Q249.69-604 276.31-604H308v-96q0-71.6 50.27-121.8Q408.53-872 480.23-872q71.69 0 121.73 50.2Q652-771.6 652-700v96h31.69q26.62 0 45.47 18.84Q748-566.31 748-539.69v359.38q0 26.62-18.86 45.47Q710.29-116 683.65-116H276.03Zm.28-52h407.38q5.39 0 8.85-3.46t3.46-8.85v-359.38q0-5.39-3.46-8.85t-8.85-3.46H276.31q-5.39 0-8.85 3.46t-3.46 8.85v359.38q0 5.39 3.46 8.85t8.85 3.46Zm247.77-148.14Q542-334.27 542-360.21t-18.14-43.87Q505.73-422 479.79-422t-43.87 18.14Q418-385.73 418-359.79t18.14 43.87Q454.27-298 480.21-298t43.87-18.14ZM360-604h240v-96q0-50-35-85t-85-35q-50 0-85 35t-35 85v96Zm-96 436v-384 384Z&quot;/&gt;&lt;/svg&gt;">
            <a:extLst>
              <a:ext uri="{FF2B5EF4-FFF2-40B4-BE49-F238E27FC236}">
                <a16:creationId xmlns:a16="http://schemas.microsoft.com/office/drawing/2014/main" id="{256DFBEC-4CE2-D7CA-39DB-AA986ABFB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428" y="4767585"/>
            <a:ext cx="762000" cy="676239"/>
          </a:xfrm>
          <a:prstGeom prst="rect">
            <a:avLst/>
          </a:prstGeom>
        </p:spPr>
      </p:pic>
      <p:sp>
        <p:nvSpPr>
          <p:cNvPr id="106" name="矩形 105">
            <a:extLst>
              <a:ext uri="{FF2B5EF4-FFF2-40B4-BE49-F238E27FC236}">
                <a16:creationId xmlns:a16="http://schemas.microsoft.com/office/drawing/2014/main" id="{C8E0CDE6-81B3-7E35-7757-0C6C9B9086C5}"/>
              </a:ext>
            </a:extLst>
          </p:cNvPr>
          <p:cNvSpPr/>
          <p:nvPr/>
        </p:nvSpPr>
        <p:spPr>
          <a:xfrm>
            <a:off x="5591115" y="4767585"/>
            <a:ext cx="1512933" cy="60529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000" b="1" dirty="0">
                <a:latin typeface="Trebuchet MS" panose="020B0603020202020204" pitchFamily="34" charset="0"/>
              </a:rPr>
              <a:t>Blackbox</a:t>
            </a:r>
            <a:r>
              <a:rPr lang="en-US" altLang="zh-CN" sz="2000" dirty="0">
                <a:latin typeface="Trebuchet MS" panose="020B0603020202020204" pitchFamily="34" charset="0"/>
              </a:rPr>
              <a:t> </a:t>
            </a:r>
            <a:r>
              <a:rPr lang="en-US" altLang="zh-CN" sz="2000" dirty="0" err="1">
                <a:latin typeface="Trebuchet MS" panose="020B0603020202020204" pitchFamily="34" charset="0"/>
              </a:rPr>
              <a:t>hw</a:t>
            </a:r>
            <a:r>
              <a:rPr lang="en-US" altLang="zh-CN" sz="2000" dirty="0">
                <a:latin typeface="Trebuchet MS" panose="020B0603020202020204" pitchFamily="34" charset="0"/>
              </a:rPr>
              <a:t>.</a:t>
            </a:r>
            <a:r>
              <a:rPr lang="zh-CN" altLang="en-US" sz="2000" dirty="0">
                <a:latin typeface="Trebuchet MS" panose="020B0603020202020204" pitchFamily="34" charset="0"/>
              </a:rPr>
              <a:t> </a:t>
            </a:r>
            <a:r>
              <a:rPr lang="en-US" altLang="zh-CN" sz="2000" dirty="0">
                <a:latin typeface="Trebuchet MS" panose="020B0603020202020204" pitchFamily="34" charset="0"/>
              </a:rPr>
              <a:t>logic</a:t>
            </a:r>
          </a:p>
        </p:txBody>
      </p:sp>
      <p:pic>
        <p:nvPicPr>
          <p:cNvPr id="107" name="图片 106" descr="&lt;svg xmlns=&quot;http://www.w3.org/2000/svg&quot; height=&quot;20px&quot; viewBox=&quot;0 -960 960 960&quot; width=&quot;20px&quot; fill=&quot;#000000&quot;&gt;&lt;path d=&quot;M276.03-116q-26.64 0-45.34-18.84Q212-153.69 212-180.31v-359.38q0-26.62 18.84-45.47Q249.69-604 276.31-604H308v-96q0-71.6 50.27-121.8Q408.53-872 480.23-872q71.69 0 121.73 50.2Q652-771.6 652-700v96h31.69q26.62 0 45.47 18.84Q748-566.31 748-539.69v359.38q0 26.62-18.86 45.47Q710.29-116 683.65-116H276.03Zm.28-52h407.38q5.39 0 8.85-3.46t3.46-8.85v-359.38q0-5.39-3.46-8.85t-8.85-3.46H276.31q-5.39 0-8.85 3.46t-3.46 8.85v359.38q0 5.39 3.46 8.85t8.85 3.46Zm247.77-148.14Q542-334.27 542-360.21t-18.14-43.87Q505.73-422 479.79-422t-43.87 18.14Q418-385.73 418-359.79t18.14 43.87Q454.27-298 480.21-298t43.87-18.14ZM360-604h240v-96q0-50-35-85t-85-35q-50 0-85 35t-35 85v96Zm-96 436v-384 384Z&quot;/&gt;&lt;/svg&gt;">
            <a:extLst>
              <a:ext uri="{FF2B5EF4-FFF2-40B4-BE49-F238E27FC236}">
                <a16:creationId xmlns:a16="http://schemas.microsoft.com/office/drawing/2014/main" id="{137A6DBE-6A53-3475-D872-D2004166F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827" y="4767585"/>
            <a:ext cx="762000" cy="676239"/>
          </a:xfrm>
          <a:prstGeom prst="rect">
            <a:avLst/>
          </a:prstGeom>
        </p:spPr>
      </p:pic>
      <p:sp>
        <p:nvSpPr>
          <p:cNvPr id="108" name="矩形 107">
            <a:extLst>
              <a:ext uri="{FF2B5EF4-FFF2-40B4-BE49-F238E27FC236}">
                <a16:creationId xmlns:a16="http://schemas.microsoft.com/office/drawing/2014/main" id="{66B3A1C1-957B-67B0-CF85-DB3240E2B4A6}"/>
              </a:ext>
            </a:extLst>
          </p:cNvPr>
          <p:cNvSpPr/>
          <p:nvPr/>
        </p:nvSpPr>
        <p:spPr>
          <a:xfrm>
            <a:off x="9387771" y="4767585"/>
            <a:ext cx="1512933" cy="60529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CN" sz="2000" b="1" dirty="0">
                <a:latin typeface="Trebuchet MS" panose="020B0603020202020204" pitchFamily="34" charset="0"/>
              </a:rPr>
              <a:t>Blackbox</a:t>
            </a:r>
            <a:r>
              <a:rPr lang="en-US" altLang="zh-CN" sz="2000" dirty="0">
                <a:latin typeface="Trebuchet MS" panose="020B0603020202020204" pitchFamily="34" charset="0"/>
              </a:rPr>
              <a:t> </a:t>
            </a:r>
            <a:r>
              <a:rPr lang="en-US" altLang="zh-CN" sz="2000" dirty="0" err="1">
                <a:latin typeface="Trebuchet MS" panose="020B0603020202020204" pitchFamily="34" charset="0"/>
              </a:rPr>
              <a:t>hw</a:t>
            </a:r>
            <a:r>
              <a:rPr lang="en-US" altLang="zh-CN" sz="2000" dirty="0">
                <a:latin typeface="Trebuchet MS" panose="020B0603020202020204" pitchFamily="34" charset="0"/>
              </a:rPr>
              <a:t>.</a:t>
            </a:r>
            <a:r>
              <a:rPr lang="zh-CN" altLang="en-US" sz="2000" dirty="0">
                <a:latin typeface="Trebuchet MS" panose="020B0603020202020204" pitchFamily="34" charset="0"/>
              </a:rPr>
              <a:t> </a:t>
            </a:r>
            <a:r>
              <a:rPr lang="en-US" altLang="zh-CN" sz="2000" dirty="0">
                <a:latin typeface="Trebuchet MS" panose="020B0603020202020204" pitchFamily="34" charset="0"/>
              </a:rPr>
              <a:t>logic</a:t>
            </a:r>
          </a:p>
        </p:txBody>
      </p:sp>
      <p:pic>
        <p:nvPicPr>
          <p:cNvPr id="109" name="图片 108" descr="&lt;svg xmlns=&quot;http://www.w3.org/2000/svg&quot; height=&quot;20px&quot; viewBox=&quot;0 -960 960 960&quot; width=&quot;20px&quot; fill=&quot;#000000&quot;&gt;&lt;path d=&quot;M276.03-116q-26.64 0-45.34-18.84Q212-153.69 212-180.31v-359.38q0-26.62 18.84-45.47Q249.69-604 276.31-604H308v-96q0-71.6 50.27-121.8Q408.53-872 480.23-872q71.69 0 121.73 50.2Q652-771.6 652-700v96h31.69q26.62 0 45.47 18.84Q748-566.31 748-539.69v359.38q0 26.62-18.86 45.47Q710.29-116 683.65-116H276.03Zm.28-52h407.38q5.39 0 8.85-3.46t3.46-8.85v-359.38q0-5.39-3.46-8.85t-8.85-3.46H276.31q-5.39 0-8.85 3.46t-3.46 8.85v359.38q0 5.39 3.46 8.85t8.85 3.46Zm247.77-148.14Q542-334.27 542-360.21t-18.14-43.87Q505.73-422 479.79-422t-43.87 18.14Q418-385.73 418-359.79t18.14 43.87Q454.27-298 480.21-298t43.87-18.14ZM360-604h240v-96q0-50-35-85t-85-35q-50 0-85 35t-35 85v96Zm-96 436v-384 384Z&quot;/&gt;&lt;/svg&gt;">
            <a:extLst>
              <a:ext uri="{FF2B5EF4-FFF2-40B4-BE49-F238E27FC236}">
                <a16:creationId xmlns:a16="http://schemas.microsoft.com/office/drawing/2014/main" id="{FC3A4B4F-CADE-7739-2D4B-F89BAE874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7483" y="4767585"/>
            <a:ext cx="762000" cy="676239"/>
          </a:xfrm>
          <a:prstGeom prst="rect">
            <a:avLst/>
          </a:prstGeom>
        </p:spPr>
      </p:pic>
      <p:sp>
        <p:nvSpPr>
          <p:cNvPr id="122" name="Shape 91">
            <a:extLst>
              <a:ext uri="{FF2B5EF4-FFF2-40B4-BE49-F238E27FC236}">
                <a16:creationId xmlns:a16="http://schemas.microsoft.com/office/drawing/2014/main" id="{EB8B585C-D863-D73A-70F7-7ED4C840C5E9}"/>
              </a:ext>
            </a:extLst>
          </p:cNvPr>
          <p:cNvSpPr/>
          <p:nvPr/>
        </p:nvSpPr>
        <p:spPr>
          <a:xfrm>
            <a:off x="8378979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" name="Shape 91">
            <a:extLst>
              <a:ext uri="{FF2B5EF4-FFF2-40B4-BE49-F238E27FC236}">
                <a16:creationId xmlns:a16="http://schemas.microsoft.com/office/drawing/2014/main" id="{8E27EDC9-664D-0C78-367C-27DF3769A8D0}"/>
              </a:ext>
            </a:extLst>
          </p:cNvPr>
          <p:cNvSpPr/>
          <p:nvPr/>
        </p:nvSpPr>
        <p:spPr>
          <a:xfrm>
            <a:off x="7803963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4" name="Shape 91">
            <a:extLst>
              <a:ext uri="{FF2B5EF4-FFF2-40B4-BE49-F238E27FC236}">
                <a16:creationId xmlns:a16="http://schemas.microsoft.com/office/drawing/2014/main" id="{A97F383C-E998-63D1-D74E-77FD88AA0108}"/>
              </a:ext>
            </a:extLst>
          </p:cNvPr>
          <p:cNvSpPr/>
          <p:nvPr/>
        </p:nvSpPr>
        <p:spPr>
          <a:xfrm>
            <a:off x="7228947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125" name="直接箭头连接符 124">
            <a:extLst>
              <a:ext uri="{FF2B5EF4-FFF2-40B4-BE49-F238E27FC236}">
                <a16:creationId xmlns:a16="http://schemas.microsoft.com/office/drawing/2014/main" id="{074C5995-A857-EEFC-B8D1-00DFBE26F4D9}"/>
              </a:ext>
            </a:extLst>
          </p:cNvPr>
          <p:cNvCxnSpPr>
            <a:cxnSpLocks/>
          </p:cNvCxnSpPr>
          <p:nvPr/>
        </p:nvCxnSpPr>
        <p:spPr>
          <a:xfrm>
            <a:off x="3292056" y="5206374"/>
            <a:ext cx="169889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Shape 91">
            <a:extLst>
              <a:ext uri="{FF2B5EF4-FFF2-40B4-BE49-F238E27FC236}">
                <a16:creationId xmlns:a16="http://schemas.microsoft.com/office/drawing/2014/main" id="{CE82B470-43D6-DE04-D5E7-72C412231260}"/>
              </a:ext>
            </a:extLst>
          </p:cNvPr>
          <p:cNvSpPr/>
          <p:nvPr/>
        </p:nvSpPr>
        <p:spPr>
          <a:xfrm>
            <a:off x="4288301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7" name="Shape 91">
            <a:extLst>
              <a:ext uri="{FF2B5EF4-FFF2-40B4-BE49-F238E27FC236}">
                <a16:creationId xmlns:a16="http://schemas.microsoft.com/office/drawing/2014/main" id="{07DE4BF9-455B-48FD-B1B2-26FDEA596428}"/>
              </a:ext>
            </a:extLst>
          </p:cNvPr>
          <p:cNvSpPr/>
          <p:nvPr/>
        </p:nvSpPr>
        <p:spPr>
          <a:xfrm>
            <a:off x="3713285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8" name="Shape 91">
            <a:extLst>
              <a:ext uri="{FF2B5EF4-FFF2-40B4-BE49-F238E27FC236}">
                <a16:creationId xmlns:a16="http://schemas.microsoft.com/office/drawing/2014/main" id="{0E12598F-0A19-2D72-719B-EB0C794C8707}"/>
              </a:ext>
            </a:extLst>
          </p:cNvPr>
          <p:cNvSpPr/>
          <p:nvPr/>
        </p:nvSpPr>
        <p:spPr>
          <a:xfrm>
            <a:off x="4575809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9" name="Shape 91">
            <a:extLst>
              <a:ext uri="{FF2B5EF4-FFF2-40B4-BE49-F238E27FC236}">
                <a16:creationId xmlns:a16="http://schemas.microsoft.com/office/drawing/2014/main" id="{11F6556A-D30A-5B12-F33F-85823F576A6E}"/>
              </a:ext>
            </a:extLst>
          </p:cNvPr>
          <p:cNvSpPr/>
          <p:nvPr/>
        </p:nvSpPr>
        <p:spPr>
          <a:xfrm>
            <a:off x="4000793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0" name="Shape 91">
            <a:extLst>
              <a:ext uri="{FF2B5EF4-FFF2-40B4-BE49-F238E27FC236}">
                <a16:creationId xmlns:a16="http://schemas.microsoft.com/office/drawing/2014/main" id="{9DBABB7F-E630-5AA8-4D80-D728D3147137}"/>
              </a:ext>
            </a:extLst>
          </p:cNvPr>
          <p:cNvSpPr/>
          <p:nvPr/>
        </p:nvSpPr>
        <p:spPr>
          <a:xfrm>
            <a:off x="3425777" y="4755588"/>
            <a:ext cx="213360" cy="396240"/>
          </a:xfrm>
          <a:prstGeom prst="rect">
            <a:avLst/>
          </a:prstGeom>
          <a:solidFill>
            <a:srgbClr val="D9D9D9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2" name="矩形 131">
            <a:extLst>
              <a:ext uri="{FF2B5EF4-FFF2-40B4-BE49-F238E27FC236}">
                <a16:creationId xmlns:a16="http://schemas.microsoft.com/office/drawing/2014/main" id="{4C1E3D9A-03B1-4A3A-1E1D-7687E7D62E83}"/>
              </a:ext>
            </a:extLst>
          </p:cNvPr>
          <p:cNvSpPr/>
          <p:nvPr/>
        </p:nvSpPr>
        <p:spPr>
          <a:xfrm>
            <a:off x="3848835" y="1694066"/>
            <a:ext cx="4373508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zh-CN" sz="2400" dirty="0">
                <a:latin typeface="Trebuchet MS" panose="020B0603020202020204" pitchFamily="34" charset="0"/>
              </a:rPr>
              <a:t>Software Network Stack</a:t>
            </a:r>
          </a:p>
        </p:txBody>
      </p:sp>
      <p:sp>
        <p:nvSpPr>
          <p:cNvPr id="133" name="矩形 132">
            <a:extLst>
              <a:ext uri="{FF2B5EF4-FFF2-40B4-BE49-F238E27FC236}">
                <a16:creationId xmlns:a16="http://schemas.microsoft.com/office/drawing/2014/main" id="{F26BF8CC-36B9-001F-78D7-9E36D594F99A}"/>
              </a:ext>
            </a:extLst>
          </p:cNvPr>
          <p:cNvSpPr/>
          <p:nvPr/>
        </p:nvSpPr>
        <p:spPr>
          <a:xfrm>
            <a:off x="3848835" y="4171938"/>
            <a:ext cx="4373508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zh-CN" sz="2400" dirty="0">
                <a:latin typeface="Trebuchet MS" panose="020B0603020202020204" pitchFamily="34" charset="0"/>
              </a:rPr>
              <a:t>RDMA Network Stack</a:t>
            </a:r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5610C02-92C7-E65A-8A05-1E1F34676F40}"/>
              </a:ext>
            </a:extLst>
          </p:cNvPr>
          <p:cNvSpPr/>
          <p:nvPr/>
        </p:nvSpPr>
        <p:spPr>
          <a:xfrm>
            <a:off x="2042120" y="3522090"/>
            <a:ext cx="2378946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zh-CN" sz="2800" dirty="0">
                <a:latin typeface="Trebuchet MS" panose="020B0603020202020204" pitchFamily="34" charset="0"/>
              </a:rPr>
              <a:t>Offloading</a:t>
            </a: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81CBCE17-60DF-EEAF-8C41-0399F6BF8352}"/>
              </a:ext>
            </a:extLst>
          </p:cNvPr>
          <p:cNvSpPr/>
          <p:nvPr/>
        </p:nvSpPr>
        <p:spPr>
          <a:xfrm>
            <a:off x="5248554" y="3522090"/>
            <a:ext cx="5206941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zh-CN" sz="2800" dirty="0">
                <a:latin typeface="Trebuchet MS" panose="020B0603020202020204" pitchFamily="34" charset="0"/>
              </a:rPr>
              <a:t>Fast </a:t>
            </a:r>
            <a:r>
              <a:rPr lang="en-US" altLang="zh-CN" sz="2800" dirty="0"/>
              <a:t>&amp;</a:t>
            </a:r>
            <a:r>
              <a:rPr lang="en-US" altLang="zh-CN" sz="2800" dirty="0">
                <a:latin typeface="Trebuchet MS" panose="020B0603020202020204" pitchFamily="34" charset="0"/>
              </a:rPr>
              <a:t> near-zero CPU overhead!</a:t>
            </a:r>
          </a:p>
        </p:txBody>
      </p:sp>
      <p:cxnSp>
        <p:nvCxnSpPr>
          <p:cNvPr id="134" name="直接箭头连接符 133">
            <a:extLst>
              <a:ext uri="{FF2B5EF4-FFF2-40B4-BE49-F238E27FC236}">
                <a16:creationId xmlns:a16="http://schemas.microsoft.com/office/drawing/2014/main" id="{3AF2B39B-710A-2326-5410-464B90797971}"/>
              </a:ext>
            </a:extLst>
          </p:cNvPr>
          <p:cNvCxnSpPr>
            <a:cxnSpLocks/>
          </p:cNvCxnSpPr>
          <p:nvPr/>
        </p:nvCxnSpPr>
        <p:spPr>
          <a:xfrm>
            <a:off x="4576524" y="3429000"/>
            <a:ext cx="0" cy="7094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630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58FE9-E80F-10CD-FC8D-27B9DE7B1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492781B-5B87-8C27-8670-261817A44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4C2B90D5-2BEA-1482-91C3-24906C56B632}"/>
              </a:ext>
            </a:extLst>
          </p:cNvPr>
          <p:cNvSpPr/>
          <p:nvPr/>
        </p:nvSpPr>
        <p:spPr>
          <a:xfrm>
            <a:off x="244157" y="1612337"/>
            <a:ext cx="1166409" cy="1045028"/>
          </a:xfrm>
          <a:prstGeom prst="wedgeRoundRectCallout">
            <a:avLst>
              <a:gd name="adj1" fmla="val 66667"/>
              <a:gd name="adj2" fmla="val 29861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00E5610-9EBF-49DC-772A-206DF7CC366E}"/>
              </a:ext>
            </a:extLst>
          </p:cNvPr>
          <p:cNvSpPr/>
          <p:nvPr/>
        </p:nvSpPr>
        <p:spPr>
          <a:xfrm>
            <a:off x="244157" y="1719352"/>
            <a:ext cx="1122865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altLang="zh-CN" sz="2400" dirty="0">
                <a:latin typeface="Trebuchet MS" panose="020B0603020202020204" pitchFamily="34" charset="0"/>
              </a:rPr>
              <a:t>Packet</a:t>
            </a:r>
          </a:p>
          <a:p>
            <a:pPr algn="ctr"/>
            <a:r>
              <a:rPr lang="en-US" altLang="zh-CN" sz="2400" dirty="0">
                <a:latin typeface="Trebuchet MS" panose="020B0603020202020204" pitchFamily="34" charset="0"/>
              </a:rPr>
              <a:t>Loss!</a:t>
            </a: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B9EB270C-E73C-AAEC-5011-97C0D459D79D}"/>
              </a:ext>
            </a:extLst>
          </p:cNvPr>
          <p:cNvSpPr/>
          <p:nvPr/>
        </p:nvSpPr>
        <p:spPr>
          <a:xfrm>
            <a:off x="1508163" y="2875568"/>
            <a:ext cx="9565764" cy="0"/>
          </a:xfrm>
          <a:prstGeom prst="line">
            <a:avLst/>
          </a:prstGeom>
          <a:noFill/>
          <a:ln w="20320">
            <a:solidFill>
              <a:srgbClr val="111111"/>
            </a:solidFill>
            <a:prstDash val="dash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7916B58E-B84E-564C-3001-1E36CB633D10}"/>
              </a:ext>
            </a:extLst>
          </p:cNvPr>
          <p:cNvSpPr/>
          <p:nvPr/>
        </p:nvSpPr>
        <p:spPr>
          <a:xfrm>
            <a:off x="3843954" y="3860394"/>
            <a:ext cx="2906449" cy="504587"/>
          </a:xfrm>
          <a:prstGeom prst="line">
            <a:avLst/>
          </a:prstGeom>
          <a:noFill/>
          <a:ln w="20320">
            <a:solidFill>
              <a:srgbClr val="11111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595F9C13-632A-3EBF-0967-28E18EF5A667}"/>
              </a:ext>
            </a:extLst>
          </p:cNvPr>
          <p:cNvSpPr/>
          <p:nvPr/>
        </p:nvSpPr>
        <p:spPr>
          <a:xfrm>
            <a:off x="3835811" y="4594786"/>
            <a:ext cx="2906449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15">
            <a:extLst>
              <a:ext uri="{FF2B5EF4-FFF2-40B4-BE49-F238E27FC236}">
                <a16:creationId xmlns:a16="http://schemas.microsoft.com/office/drawing/2014/main" id="{1F319736-1825-7BAE-B2F5-57F1C49DC969}"/>
              </a:ext>
            </a:extLst>
          </p:cNvPr>
          <p:cNvSpPr/>
          <p:nvPr/>
        </p:nvSpPr>
        <p:spPr>
          <a:xfrm>
            <a:off x="3835811" y="4731706"/>
            <a:ext cx="53274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dash"/>
            <a:headEnd type="triangl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Text 27">
            <a:extLst>
              <a:ext uri="{FF2B5EF4-FFF2-40B4-BE49-F238E27FC236}">
                <a16:creationId xmlns:a16="http://schemas.microsoft.com/office/drawing/2014/main" id="{3E3813BC-A2B0-A647-B35D-9E6830FA1845}"/>
              </a:ext>
            </a:extLst>
          </p:cNvPr>
          <p:cNvSpPr/>
          <p:nvPr/>
        </p:nvSpPr>
        <p:spPr>
          <a:xfrm>
            <a:off x="1537639" y="1420758"/>
            <a:ext cx="933549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 37">
            <a:extLst>
              <a:ext uri="{FF2B5EF4-FFF2-40B4-BE49-F238E27FC236}">
                <a16:creationId xmlns:a16="http://schemas.microsoft.com/office/drawing/2014/main" id="{81AED0DD-AE7D-E52E-2D76-D53975F93B5F}"/>
              </a:ext>
            </a:extLst>
          </p:cNvPr>
          <p:cNvSpPr/>
          <p:nvPr/>
        </p:nvSpPr>
        <p:spPr>
          <a:xfrm>
            <a:off x="1724349" y="2536381"/>
            <a:ext cx="560130" cy="24894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User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909F405-879F-9358-93D8-D8FBA87BC13B}"/>
              </a:ext>
            </a:extLst>
          </p:cNvPr>
          <p:cNvGrpSpPr/>
          <p:nvPr/>
        </p:nvGrpSpPr>
        <p:grpSpPr>
          <a:xfrm>
            <a:off x="3263235" y="1429563"/>
            <a:ext cx="5784740" cy="1372960"/>
            <a:chOff x="3843674" y="667657"/>
            <a:chExt cx="5784740" cy="1717730"/>
          </a:xfrm>
        </p:grpSpPr>
        <p:sp>
          <p:nvSpPr>
            <p:cNvPr id="9" name="Shape 0">
              <a:extLst>
                <a:ext uri="{FF2B5EF4-FFF2-40B4-BE49-F238E27FC236}">
                  <a16:creationId xmlns:a16="http://schemas.microsoft.com/office/drawing/2014/main" id="{869CA703-D84E-BACE-BC55-D65D7C368A1F}"/>
                </a:ext>
              </a:extLst>
            </p:cNvPr>
            <p:cNvSpPr/>
            <p:nvPr/>
          </p:nvSpPr>
          <p:spPr>
            <a:xfrm>
              <a:off x="3843674" y="667657"/>
              <a:ext cx="5784740" cy="1717730"/>
            </a:xfrm>
            <a:prstGeom prst="roundRect">
              <a:avLst>
                <a:gd name="adj" fmla="val 15670"/>
              </a:avLst>
            </a:prstGeom>
            <a:solidFill>
              <a:srgbClr val="D9E4F6"/>
            </a:solidFill>
            <a:ln w="12700">
              <a:solidFill>
                <a:srgbClr val="D9E4F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Text 38">
              <a:extLst>
                <a:ext uri="{FF2B5EF4-FFF2-40B4-BE49-F238E27FC236}">
                  <a16:creationId xmlns:a16="http://schemas.microsoft.com/office/drawing/2014/main" id="{6E946573-C5AE-87F9-6C99-8A65D771DCEB}"/>
                </a:ext>
              </a:extLst>
            </p:cNvPr>
            <p:cNvSpPr/>
            <p:nvPr/>
          </p:nvSpPr>
          <p:spPr>
            <a:xfrm>
              <a:off x="5710771" y="710594"/>
              <a:ext cx="2427227" cy="311183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77500" lnSpcReduction="20000"/>
            </a:bodyPr>
            <a:lstStyle/>
            <a:p>
              <a:pPr marL="0" indent="0" algn="ctr">
                <a:buNone/>
              </a:pPr>
              <a:r>
                <a:rPr lang="en-US" sz="2300" b="1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NPA Diagnosis</a:t>
              </a:r>
              <a:endParaRPr lang="en-US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A2D300-09E8-5DEC-685D-C9B956637C57}"/>
              </a:ext>
            </a:extLst>
          </p:cNvPr>
          <p:cNvGrpSpPr/>
          <p:nvPr/>
        </p:nvGrpSpPr>
        <p:grpSpPr>
          <a:xfrm>
            <a:off x="4227903" y="1737806"/>
            <a:ext cx="1742625" cy="360972"/>
            <a:chOff x="4808342" y="1227787"/>
            <a:chExt cx="1742625" cy="360972"/>
          </a:xfrm>
        </p:grpSpPr>
        <p:sp>
          <p:nvSpPr>
            <p:cNvPr id="19" name="Shape 6">
              <a:extLst>
                <a:ext uri="{FF2B5EF4-FFF2-40B4-BE49-F238E27FC236}">
                  <a16:creationId xmlns:a16="http://schemas.microsoft.com/office/drawing/2014/main" id="{222BBAC1-5C0C-596E-DC93-BF10C823E6CD}"/>
                </a:ext>
              </a:extLst>
            </p:cNvPr>
            <p:cNvSpPr/>
            <p:nvPr/>
          </p:nvSpPr>
          <p:spPr>
            <a:xfrm>
              <a:off x="4808342" y="1588759"/>
              <a:ext cx="1742625" cy="0"/>
            </a:xfrm>
            <a:prstGeom prst="line">
              <a:avLst/>
            </a:prstGeom>
            <a:noFill/>
            <a:ln w="22860">
              <a:solidFill>
                <a:srgbClr val="111111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Text 44">
              <a:extLst>
                <a:ext uri="{FF2B5EF4-FFF2-40B4-BE49-F238E27FC236}">
                  <a16:creationId xmlns:a16="http://schemas.microsoft.com/office/drawing/2014/main" id="{A3D14946-AA6E-CAA6-882E-4632A8C61F7E}"/>
                </a:ext>
              </a:extLst>
            </p:cNvPr>
            <p:cNvSpPr/>
            <p:nvPr/>
          </p:nvSpPr>
          <p:spPr>
            <a:xfrm>
              <a:off x="4808342" y="1227787"/>
              <a:ext cx="1711506" cy="280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RDMA actions</a:t>
              </a:r>
              <a:endPara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4" name="Shape 75">
            <a:extLst>
              <a:ext uri="{FF2B5EF4-FFF2-40B4-BE49-F238E27FC236}">
                <a16:creationId xmlns:a16="http://schemas.microsoft.com/office/drawing/2014/main" id="{932B56A2-42B1-88AA-D61B-4994D93AA4F8}"/>
              </a:ext>
            </a:extLst>
          </p:cNvPr>
          <p:cNvSpPr/>
          <p:nvPr/>
        </p:nvSpPr>
        <p:spPr>
          <a:xfrm>
            <a:off x="1788227" y="3605397"/>
            <a:ext cx="2047584" cy="415267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6" name="Text 76">
            <a:extLst>
              <a:ext uri="{FF2B5EF4-FFF2-40B4-BE49-F238E27FC236}">
                <a16:creationId xmlns:a16="http://schemas.microsoft.com/office/drawing/2014/main" id="{A17F7726-4195-1828-0AA4-C1E5C8BE356A}"/>
              </a:ext>
            </a:extLst>
          </p:cNvPr>
          <p:cNvSpPr/>
          <p:nvPr/>
        </p:nvSpPr>
        <p:spPr>
          <a:xfrm>
            <a:off x="2006056" y="3672139"/>
            <a:ext cx="1555914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Senders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Shape 77">
            <a:extLst>
              <a:ext uri="{FF2B5EF4-FFF2-40B4-BE49-F238E27FC236}">
                <a16:creationId xmlns:a16="http://schemas.microsoft.com/office/drawing/2014/main" id="{9BD2E1A4-A331-5080-D06A-9BF4DB2A31C8}"/>
              </a:ext>
            </a:extLst>
          </p:cNvPr>
          <p:cNvSpPr/>
          <p:nvPr/>
        </p:nvSpPr>
        <p:spPr>
          <a:xfrm>
            <a:off x="1788227" y="4120243"/>
            <a:ext cx="2047584" cy="1283619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0" name="Text 78">
            <a:extLst>
              <a:ext uri="{FF2B5EF4-FFF2-40B4-BE49-F238E27FC236}">
                <a16:creationId xmlns:a16="http://schemas.microsoft.com/office/drawing/2014/main" id="{200AB1F8-F614-7F19-4453-F4CDC3CA8E8E}"/>
              </a:ext>
            </a:extLst>
          </p:cNvPr>
          <p:cNvSpPr/>
          <p:nvPr/>
        </p:nvSpPr>
        <p:spPr>
          <a:xfrm>
            <a:off x="1844240" y="4264932"/>
            <a:ext cx="1114036" cy="59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Congestion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19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Text 79">
            <a:extLst>
              <a:ext uri="{FF2B5EF4-FFF2-40B4-BE49-F238E27FC236}">
                <a16:creationId xmlns:a16="http://schemas.microsoft.com/office/drawing/2014/main" id="{E11E3866-C242-B9B3-7C08-CF93F93E00DB}"/>
              </a:ext>
            </a:extLst>
          </p:cNvPr>
          <p:cNvSpPr/>
          <p:nvPr/>
        </p:nvSpPr>
        <p:spPr>
          <a:xfrm>
            <a:off x="2174094" y="5024219"/>
            <a:ext cx="1369205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Sender NIC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Shape 80">
            <a:extLst>
              <a:ext uri="{FF2B5EF4-FFF2-40B4-BE49-F238E27FC236}">
                <a16:creationId xmlns:a16="http://schemas.microsoft.com/office/drawing/2014/main" id="{39C411EC-0BDB-EFC8-DA44-B72CDEF1F3C1}"/>
              </a:ext>
            </a:extLst>
          </p:cNvPr>
          <p:cNvSpPr/>
          <p:nvPr/>
        </p:nvSpPr>
        <p:spPr>
          <a:xfrm>
            <a:off x="5385503" y="3829276"/>
            <a:ext cx="2862883" cy="1568362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6" name="Text 81">
            <a:extLst>
              <a:ext uri="{FF2B5EF4-FFF2-40B4-BE49-F238E27FC236}">
                <a16:creationId xmlns:a16="http://schemas.microsoft.com/office/drawing/2014/main" id="{8572852E-8EA2-26D8-C162-738F79AD1AE7}"/>
              </a:ext>
            </a:extLst>
          </p:cNvPr>
          <p:cNvSpPr/>
          <p:nvPr/>
        </p:nvSpPr>
        <p:spPr>
          <a:xfrm>
            <a:off x="6126118" y="5074008"/>
            <a:ext cx="1244732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Switch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Shape 82">
            <a:extLst>
              <a:ext uri="{FF2B5EF4-FFF2-40B4-BE49-F238E27FC236}">
                <a16:creationId xmlns:a16="http://schemas.microsoft.com/office/drawing/2014/main" id="{7BE56664-2180-BD91-C65F-453B2D75D48B}"/>
              </a:ext>
            </a:extLst>
          </p:cNvPr>
          <p:cNvSpPr/>
          <p:nvPr/>
        </p:nvSpPr>
        <p:spPr>
          <a:xfrm>
            <a:off x="9175711" y="3735921"/>
            <a:ext cx="1605704" cy="1680388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0" name="Text 83">
            <a:extLst>
              <a:ext uri="{FF2B5EF4-FFF2-40B4-BE49-F238E27FC236}">
                <a16:creationId xmlns:a16="http://schemas.microsoft.com/office/drawing/2014/main" id="{548FF766-47BE-B64A-10CC-93846BC4F9E9}"/>
              </a:ext>
            </a:extLst>
          </p:cNvPr>
          <p:cNvSpPr/>
          <p:nvPr/>
        </p:nvSpPr>
        <p:spPr>
          <a:xfrm>
            <a:off x="9860313" y="4339616"/>
            <a:ext cx="684602" cy="56013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CNP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1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Reply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Text 85">
            <a:extLst>
              <a:ext uri="{FF2B5EF4-FFF2-40B4-BE49-F238E27FC236}">
                <a16:creationId xmlns:a16="http://schemas.microsoft.com/office/drawing/2014/main" id="{0E81DEE4-B814-B5A6-DA57-257772FCA63F}"/>
              </a:ext>
            </a:extLst>
          </p:cNvPr>
          <p:cNvSpPr/>
          <p:nvPr/>
        </p:nvSpPr>
        <p:spPr>
          <a:xfrm>
            <a:off x="9226732" y="5105126"/>
            <a:ext cx="1503662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Receiver NIC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" name="Shape 86">
            <a:extLst>
              <a:ext uri="{FF2B5EF4-FFF2-40B4-BE49-F238E27FC236}">
                <a16:creationId xmlns:a16="http://schemas.microsoft.com/office/drawing/2014/main" id="{C8CF24B7-0CAA-D314-A73A-90A1AD19F73A}"/>
              </a:ext>
            </a:extLst>
          </p:cNvPr>
          <p:cNvSpPr/>
          <p:nvPr/>
        </p:nvSpPr>
        <p:spPr>
          <a:xfrm>
            <a:off x="3057854" y="4233814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6" name="Shape 87">
            <a:extLst>
              <a:ext uri="{FF2B5EF4-FFF2-40B4-BE49-F238E27FC236}">
                <a16:creationId xmlns:a16="http://schemas.microsoft.com/office/drawing/2014/main" id="{86D489B2-0177-EC35-4D7F-BC794DC72DAA}"/>
              </a:ext>
            </a:extLst>
          </p:cNvPr>
          <p:cNvSpPr/>
          <p:nvPr/>
        </p:nvSpPr>
        <p:spPr>
          <a:xfrm>
            <a:off x="3300577" y="4233814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8" name="Shape 88">
            <a:extLst>
              <a:ext uri="{FF2B5EF4-FFF2-40B4-BE49-F238E27FC236}">
                <a16:creationId xmlns:a16="http://schemas.microsoft.com/office/drawing/2014/main" id="{6F67533F-5544-9066-B54E-67B5B4B5E2AA}"/>
              </a:ext>
            </a:extLst>
          </p:cNvPr>
          <p:cNvSpPr/>
          <p:nvPr/>
        </p:nvSpPr>
        <p:spPr>
          <a:xfrm>
            <a:off x="3537076" y="4233814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0" name="Shape 89">
            <a:extLst>
              <a:ext uri="{FF2B5EF4-FFF2-40B4-BE49-F238E27FC236}">
                <a16:creationId xmlns:a16="http://schemas.microsoft.com/office/drawing/2014/main" id="{3414995D-F13D-9632-6508-A6699E5EBEC6}"/>
              </a:ext>
            </a:extLst>
          </p:cNvPr>
          <p:cNvSpPr/>
          <p:nvPr/>
        </p:nvSpPr>
        <p:spPr>
          <a:xfrm>
            <a:off x="3873153" y="4233814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" name="Shape 90">
            <a:extLst>
              <a:ext uri="{FF2B5EF4-FFF2-40B4-BE49-F238E27FC236}">
                <a16:creationId xmlns:a16="http://schemas.microsoft.com/office/drawing/2014/main" id="{21B1C314-2396-31BD-6BC9-B6783021DD38}"/>
              </a:ext>
            </a:extLst>
          </p:cNvPr>
          <p:cNvSpPr/>
          <p:nvPr/>
        </p:nvSpPr>
        <p:spPr>
          <a:xfrm>
            <a:off x="4308809" y="4233814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4" name="Shape 91">
            <a:extLst>
              <a:ext uri="{FF2B5EF4-FFF2-40B4-BE49-F238E27FC236}">
                <a16:creationId xmlns:a16="http://schemas.microsoft.com/office/drawing/2014/main" id="{0316AEB0-9B95-ED23-12E5-65E3781BC46E}"/>
              </a:ext>
            </a:extLst>
          </p:cNvPr>
          <p:cNvSpPr/>
          <p:nvPr/>
        </p:nvSpPr>
        <p:spPr>
          <a:xfrm>
            <a:off x="4738242" y="4233814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6" name="Shape 92">
            <a:extLst>
              <a:ext uri="{FF2B5EF4-FFF2-40B4-BE49-F238E27FC236}">
                <a16:creationId xmlns:a16="http://schemas.microsoft.com/office/drawing/2014/main" id="{C1565026-2B9A-FC06-7734-34C73014591F}"/>
              </a:ext>
            </a:extLst>
          </p:cNvPr>
          <p:cNvSpPr/>
          <p:nvPr/>
        </p:nvSpPr>
        <p:spPr>
          <a:xfrm>
            <a:off x="5180122" y="4233814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8" name="Shape 93">
            <a:extLst>
              <a:ext uri="{FF2B5EF4-FFF2-40B4-BE49-F238E27FC236}">
                <a16:creationId xmlns:a16="http://schemas.microsoft.com/office/drawing/2014/main" id="{2FB53324-BC82-C811-B1CE-55B5232DADD9}"/>
              </a:ext>
            </a:extLst>
          </p:cNvPr>
          <p:cNvSpPr/>
          <p:nvPr/>
        </p:nvSpPr>
        <p:spPr>
          <a:xfrm>
            <a:off x="4900057" y="3711239"/>
            <a:ext cx="186710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0" name="Shape 94">
            <a:extLst>
              <a:ext uri="{FF2B5EF4-FFF2-40B4-BE49-F238E27FC236}">
                <a16:creationId xmlns:a16="http://schemas.microsoft.com/office/drawing/2014/main" id="{4513806D-4D33-336D-5C87-FFA585E71050}"/>
              </a:ext>
            </a:extLst>
          </p:cNvPr>
          <p:cNvSpPr/>
          <p:nvPr/>
        </p:nvSpPr>
        <p:spPr>
          <a:xfrm>
            <a:off x="5149003" y="3711239"/>
            <a:ext cx="186710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" name="Shape 99">
            <a:extLst>
              <a:ext uri="{FF2B5EF4-FFF2-40B4-BE49-F238E27FC236}">
                <a16:creationId xmlns:a16="http://schemas.microsoft.com/office/drawing/2014/main" id="{66D952BA-06CD-334E-E483-B699ED2B681E}"/>
              </a:ext>
            </a:extLst>
          </p:cNvPr>
          <p:cNvSpPr/>
          <p:nvPr/>
        </p:nvSpPr>
        <p:spPr>
          <a:xfrm>
            <a:off x="3898048" y="4781495"/>
            <a:ext cx="155592" cy="16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4" name="Shape 100">
            <a:extLst>
              <a:ext uri="{FF2B5EF4-FFF2-40B4-BE49-F238E27FC236}">
                <a16:creationId xmlns:a16="http://schemas.microsoft.com/office/drawing/2014/main" id="{823C0796-C768-FC4C-E4D7-F482DBC459D1}"/>
              </a:ext>
            </a:extLst>
          </p:cNvPr>
          <p:cNvSpPr/>
          <p:nvPr/>
        </p:nvSpPr>
        <p:spPr>
          <a:xfrm>
            <a:off x="5553541" y="4781495"/>
            <a:ext cx="155592" cy="16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8" name="Shape 102">
            <a:extLst>
              <a:ext uri="{FF2B5EF4-FFF2-40B4-BE49-F238E27FC236}">
                <a16:creationId xmlns:a16="http://schemas.microsoft.com/office/drawing/2014/main" id="{D2B7F3A6-C7F9-263A-444D-3E18EFC953B8}"/>
              </a:ext>
            </a:extLst>
          </p:cNvPr>
          <p:cNvSpPr/>
          <p:nvPr/>
        </p:nvSpPr>
        <p:spPr>
          <a:xfrm>
            <a:off x="8939212" y="4781495"/>
            <a:ext cx="155592" cy="16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0" name="Text 103">
            <a:extLst>
              <a:ext uri="{FF2B5EF4-FFF2-40B4-BE49-F238E27FC236}">
                <a16:creationId xmlns:a16="http://schemas.microsoft.com/office/drawing/2014/main" id="{4271D924-D9B2-E21A-7909-7FCA924F834E}"/>
              </a:ext>
            </a:extLst>
          </p:cNvPr>
          <p:cNvSpPr/>
          <p:nvPr/>
        </p:nvSpPr>
        <p:spPr>
          <a:xfrm>
            <a:off x="6319052" y="3974135"/>
            <a:ext cx="435656" cy="26139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</a:t>
            </a:r>
          </a:p>
        </p:txBody>
      </p:sp>
      <p:sp>
        <p:nvSpPr>
          <p:cNvPr id="132" name="Text 104">
            <a:extLst>
              <a:ext uri="{FF2B5EF4-FFF2-40B4-BE49-F238E27FC236}">
                <a16:creationId xmlns:a16="http://schemas.microsoft.com/office/drawing/2014/main" id="{0A84EC94-328D-EC19-DACB-2F3BD8A64BA6}"/>
              </a:ext>
            </a:extLst>
          </p:cNvPr>
          <p:cNvSpPr/>
          <p:nvPr/>
        </p:nvSpPr>
        <p:spPr>
          <a:xfrm>
            <a:off x="6966312" y="3891512"/>
            <a:ext cx="1244732" cy="286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ECN marking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Shape 105">
            <a:extLst>
              <a:ext uri="{FF2B5EF4-FFF2-40B4-BE49-F238E27FC236}">
                <a16:creationId xmlns:a16="http://schemas.microsoft.com/office/drawing/2014/main" id="{E281A8FC-B99B-7970-B1EA-38E9D6060FE2}"/>
              </a:ext>
            </a:extLst>
          </p:cNvPr>
          <p:cNvSpPr/>
          <p:nvPr/>
        </p:nvSpPr>
        <p:spPr>
          <a:xfrm>
            <a:off x="6748484" y="4233813"/>
            <a:ext cx="186710" cy="323630"/>
          </a:xfrm>
          <a:prstGeom prst="rect">
            <a:avLst/>
          </a:prstGeom>
          <a:solidFill>
            <a:srgbClr val="FFE2E2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" name="Text 106">
            <a:extLst>
              <a:ext uri="{FF2B5EF4-FFF2-40B4-BE49-F238E27FC236}">
                <a16:creationId xmlns:a16="http://schemas.microsoft.com/office/drawing/2014/main" id="{721E0EBE-8B9A-3B1C-C6B4-964A7B088971}"/>
              </a:ext>
            </a:extLst>
          </p:cNvPr>
          <p:cNvSpPr/>
          <p:nvPr/>
        </p:nvSpPr>
        <p:spPr>
          <a:xfrm>
            <a:off x="6742260" y="4264932"/>
            <a:ext cx="199158" cy="23649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Shape 107">
            <a:extLst>
              <a:ext uri="{FF2B5EF4-FFF2-40B4-BE49-F238E27FC236}">
                <a16:creationId xmlns:a16="http://schemas.microsoft.com/office/drawing/2014/main" id="{B1246DDA-70DD-5F3A-787B-F2B6E0386881}"/>
              </a:ext>
            </a:extLst>
          </p:cNvPr>
          <p:cNvSpPr/>
          <p:nvPr/>
        </p:nvSpPr>
        <p:spPr>
          <a:xfrm>
            <a:off x="6997430" y="4233814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" name="Shape 108">
            <a:extLst>
              <a:ext uri="{FF2B5EF4-FFF2-40B4-BE49-F238E27FC236}">
                <a16:creationId xmlns:a16="http://schemas.microsoft.com/office/drawing/2014/main" id="{38566F8D-BA0C-812C-7D50-07C016AB740B}"/>
              </a:ext>
            </a:extLst>
          </p:cNvPr>
          <p:cNvSpPr/>
          <p:nvPr/>
        </p:nvSpPr>
        <p:spPr>
          <a:xfrm>
            <a:off x="7252600" y="4233814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" name="Shape 109">
            <a:extLst>
              <a:ext uri="{FF2B5EF4-FFF2-40B4-BE49-F238E27FC236}">
                <a16:creationId xmlns:a16="http://schemas.microsoft.com/office/drawing/2014/main" id="{852FD25A-EE2C-81E9-7952-20F36E25F373}"/>
              </a:ext>
            </a:extLst>
          </p:cNvPr>
          <p:cNvSpPr/>
          <p:nvPr/>
        </p:nvSpPr>
        <p:spPr>
          <a:xfrm>
            <a:off x="7507771" y="4233814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4" name="Shape 110">
            <a:extLst>
              <a:ext uri="{FF2B5EF4-FFF2-40B4-BE49-F238E27FC236}">
                <a16:creationId xmlns:a16="http://schemas.microsoft.com/office/drawing/2014/main" id="{C8F4454A-4E6F-FF17-C4AC-F55900406E2D}"/>
              </a:ext>
            </a:extLst>
          </p:cNvPr>
          <p:cNvSpPr/>
          <p:nvPr/>
        </p:nvSpPr>
        <p:spPr>
          <a:xfrm>
            <a:off x="7762940" y="4233814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6" name="Shape 111">
            <a:extLst>
              <a:ext uri="{FF2B5EF4-FFF2-40B4-BE49-F238E27FC236}">
                <a16:creationId xmlns:a16="http://schemas.microsoft.com/office/drawing/2014/main" id="{CF11571C-2E44-F637-C582-E514957337C6}"/>
              </a:ext>
            </a:extLst>
          </p:cNvPr>
          <p:cNvSpPr/>
          <p:nvPr/>
        </p:nvSpPr>
        <p:spPr>
          <a:xfrm>
            <a:off x="8939212" y="4227590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8" name="Text 112">
            <a:extLst>
              <a:ext uri="{FF2B5EF4-FFF2-40B4-BE49-F238E27FC236}">
                <a16:creationId xmlns:a16="http://schemas.microsoft.com/office/drawing/2014/main" id="{23092B55-6002-4D33-CFE9-BA97FE72BFC6}"/>
              </a:ext>
            </a:extLst>
          </p:cNvPr>
          <p:cNvSpPr/>
          <p:nvPr/>
        </p:nvSpPr>
        <p:spPr>
          <a:xfrm>
            <a:off x="3997627" y="5113617"/>
            <a:ext cx="1431442" cy="26139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CNP interval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0" name="图片 169" descr="&lt;svg xmlns=&quot;http://www.w3.org/2000/svg&quot; height=&quot;24px&quot; viewBox=&quot;0 -960 960 960&quot; width=&quot;24px&quot; fill=&quot;#000000&quot;&gt;&lt;path d=&quot;M779.19-539.17q-8.42-8.39-8.42-20.8t8.4-20.84q8.39-8.42 20.8-8.42t20.84 8.4q8.42 8.39 8.42 20.8t-8.4 20.84q-8.39 8.42-20.8 8.42t-20.84-8.4ZM780-660v-160h40v160h-40ZM275.08-539.69Q240-574.77 240-624.62q0-49.84 35.08-84.92 35.07-35.08 84.92-35.08t84.92 35.08Q480-674.46 480-624.62q0 49.85-35.08 84.93-35.07 35.07-84.92 35.07t-84.92-35.07ZM80-215.38v-65.85q0-24.77 14.42-46.35 14.43-21.57 38.81-33.5 56.62-27.15 113.31-40.73 56.69-13.57 113.46-13.57 56.77 0 113.46 13.57 56.69 13.58 113.31 40.73 24.38 11.93 38.81 33.5Q640-306 640-281.23v65.85H80Zm40-40h480v-25.85q0-13.31-8.58-25-8.57-11.69-23.73-19.77-49.38-23.92-101.83-36.65-52.45-12.73-105.86-12.73t-105.86 12.73Q201.69-349.92 152.31-326q-15.16 8.08-23.73 19.77-8.58 11.69-8.58 25v25.85Zm296.5-312.74q23.5-23.5 23.5-56.5t-23.5-56.5q-23.5-23.5-56.5-23.5t-56.5 23.5q-23.5 23.5-23.5 56.5t23.5 56.5q23.5 23.5 56.5 23.5t56.5-23.5Zm-56.5-56.5Zm0 369.24Z&quot;/&gt;&lt;/svg&gt;">
            <a:extLst>
              <a:ext uri="{FF2B5EF4-FFF2-40B4-BE49-F238E27FC236}">
                <a16:creationId xmlns:a16="http://schemas.microsoft.com/office/drawing/2014/main" id="{C8EE6933-915E-55F6-233E-BD7EC32E7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349" y="2039898"/>
            <a:ext cx="653523" cy="653523"/>
          </a:xfrm>
          <a:prstGeom prst="rect">
            <a:avLst/>
          </a:prstGeom>
        </p:spPr>
      </p:pic>
      <p:pic>
        <p:nvPicPr>
          <p:cNvPr id="172" name="图片 171" descr="&lt;svg xmlns=&quot;http://www.w3.org/2000/svg&quot; height=&quot;24px&quot; viewBox=&quot;0 -960 960 960&quot; width=&quot;24px&quot; fill=&quot;#000000&quot;&gt;&lt;path d=&quot;M120-580v-115.38q0-27.62 18.5-46.12Q157-760 184.62-760h590.76q27.62 0 46.12 18.5Q840-723 840-695.38V-580h-40v-115.38q0-9.24-7.69-16.93-7.69-7.69-16.93-7.69H184.62q-9.24 0-16.93 7.69-7.69 7.69-7.69 16.93V-580h-40Zm64.62 380q-27.62 0-46.12-18.5Q120-237 120-264.62V-380h40v115.38q0 9.24 7.69 16.93 7.69 7.69 16.93 7.69h590.76q9.24 0 16.93-7.69 7.69-7.69 7.69-16.93V-380h40v115.38q0 27.62-18.5 46.12Q803-200 775.38-200H184.62Zm226-102.81q5-2.81 7.69-8.42L560-594.62l61.69 123.39q2.69 5.61 7.69 8.42 5 2.81 10.62 2.81h200v-40H652.69l-74.38-148.77q-2.69-4.85-7.31-7.04-4.62-2.19-11-2.19-5.62 0-10.62 2.19-5 2.19-7.69 7.04L400-365.38l-61.69-123.39q-2.69-5.61-7.69-8.42-5-2.81-10.62-2.81H120v40h187.31l74.38 148.77q2.69 5.61 7.69 8.42 5 2.81 10.62 2.81 5.62 0 10.62-2.81ZM480-480Z&quot;/&gt;&lt;/svg&gt;">
            <a:extLst>
              <a:ext uri="{FF2B5EF4-FFF2-40B4-BE49-F238E27FC236}">
                <a16:creationId xmlns:a16="http://schemas.microsoft.com/office/drawing/2014/main" id="{854D9CB5-70E7-E4CB-C5FF-6C8698AA5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084" y="1590686"/>
            <a:ext cx="667572" cy="667572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B8D2A42-24FA-2598-5E06-B951126C994B}"/>
              </a:ext>
            </a:extLst>
          </p:cNvPr>
          <p:cNvGrpSpPr/>
          <p:nvPr/>
        </p:nvGrpSpPr>
        <p:grpSpPr>
          <a:xfrm>
            <a:off x="2578632" y="1767096"/>
            <a:ext cx="2246741" cy="1836580"/>
            <a:chOff x="3159071" y="1376494"/>
            <a:chExt cx="2246741" cy="1836580"/>
          </a:xfrm>
        </p:grpSpPr>
        <p:sp>
          <p:nvSpPr>
            <p:cNvPr id="27" name="Shape 10">
              <a:extLst>
                <a:ext uri="{FF2B5EF4-FFF2-40B4-BE49-F238E27FC236}">
                  <a16:creationId xmlns:a16="http://schemas.microsoft.com/office/drawing/2014/main" id="{0E6C18C4-2069-C81F-9038-8E3F3A05CC01}"/>
                </a:ext>
              </a:extLst>
            </p:cNvPr>
            <p:cNvSpPr/>
            <p:nvPr/>
          </p:nvSpPr>
          <p:spPr>
            <a:xfrm flipV="1">
              <a:off x="3595782" y="2273360"/>
              <a:ext cx="994730" cy="939714"/>
            </a:xfrm>
            <a:prstGeom prst="line">
              <a:avLst/>
            </a:prstGeom>
            <a:noFill/>
            <a:ln w="24130">
              <a:solidFill>
                <a:srgbClr val="3566B8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Text 43">
              <a:extLst>
                <a:ext uri="{FF2B5EF4-FFF2-40B4-BE49-F238E27FC236}">
                  <a16:creationId xmlns:a16="http://schemas.microsoft.com/office/drawing/2014/main" id="{DE84EB18-67E3-A4FF-7BBE-4DD852E67ABD}"/>
                </a:ext>
              </a:extLst>
            </p:cNvPr>
            <p:cNvSpPr/>
            <p:nvPr/>
          </p:nvSpPr>
          <p:spPr>
            <a:xfrm>
              <a:off x="3725424" y="1976057"/>
              <a:ext cx="1680388" cy="280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10000"/>
            </a:bodyPr>
            <a:lstStyle/>
            <a:p>
              <a:pPr marL="0" indent="0" algn="ctr">
                <a:buNone/>
              </a:pPr>
              <a:r>
                <a:rPr lang="en-US" sz="21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RDMA-tracer</a:t>
              </a:r>
              <a:endPara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" name="Shape 69">
              <a:extLst>
                <a:ext uri="{FF2B5EF4-FFF2-40B4-BE49-F238E27FC236}">
                  <a16:creationId xmlns:a16="http://schemas.microsoft.com/office/drawing/2014/main" id="{3627E818-7796-55BC-82D2-E3F3556498CB}"/>
                </a:ext>
              </a:extLst>
            </p:cNvPr>
            <p:cNvSpPr/>
            <p:nvPr/>
          </p:nvSpPr>
          <p:spPr>
            <a:xfrm>
              <a:off x="3354778" y="2586699"/>
              <a:ext cx="1662396" cy="557918"/>
            </a:xfrm>
            <a:prstGeom prst="roundRect">
              <a:avLst>
                <a:gd name="adj" fmla="val 13333"/>
              </a:avLst>
            </a:prstGeom>
            <a:solidFill>
              <a:srgbClr val="D7E2F3"/>
            </a:solidFill>
            <a:ln w="12700">
              <a:solidFill>
                <a:srgbClr val="D7E2F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Text 70">
              <a:extLst>
                <a:ext uri="{FF2B5EF4-FFF2-40B4-BE49-F238E27FC236}">
                  <a16:creationId xmlns:a16="http://schemas.microsoft.com/office/drawing/2014/main" id="{42A68CBF-29C8-8D0E-24B9-636AAD3DFA1B}"/>
                </a:ext>
              </a:extLst>
            </p:cNvPr>
            <p:cNvSpPr/>
            <p:nvPr/>
          </p:nvSpPr>
          <p:spPr>
            <a:xfrm>
              <a:off x="3159071" y="2678060"/>
              <a:ext cx="2053807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Trace application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behavior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4" name="图片 173" descr="&lt;svg xmlns=&quot;http://www.w3.org/2000/svg&quot; height=&quot;24px&quot; viewBox=&quot;0 -960 960 960&quot; width=&quot;24px&quot; fill=&quot;#000000&quot;&gt;&lt;path d=&quot;M260-840q-42.69 0-71.35 47.69Q160-744.62 160-680q0 57.62 18.65 113.81 18.66 56.19 45.97 93.27l86.15-21.23q14.54-32 31.88-84.93Q360-632 360-680q0-64.62-28.65-112.31Q302.69-840 260-840Zm55 520q19.77 0 32.38-14.77Q360-349.54 360-373q0-17-9.15-38.85-9.16-21.84-24.85-45.07l-86 21.54q0 52.3 19.42 83.84Q278.85-320 315-320Zm385-320q-42.69 0-71.35 47.69Q600-544.62 600-480q0 48 17.73 100.42 17.73 52.43 31.5 85.43l83.08 25.84q35.77-55.54 51.73-102.77Q800-418.31 800-480q0-64.62-28.65-112.31Q742.69-640 700-640Zm-55 520q34.62 0 54.81-30.77Q720-181.54 720-230l-85.23-27.69q-10.31 18.61-22.54 40.84Q600-194.62 600-173q0 20.77 13.27 36.88Q626.54-120 645-120ZM315-280q-53.92 0-85.08-42.38-31.15-42.39-29.92-107.24l-24.15-44.69q-20.23-31.61-38.04-88.54Q120-619.77 120-680q0-86.08 39.85-143.04Q199.69-880 260-880q61.15 0 100.58 59.35Q400-761.31 400-680q0 52.62-16.38 104.31-16.39 51.69-31.47 85.54l18 29.92Q382-440.85 391-416.88q9 23.96 9 43.88 0 40.08-23.96 66.54Q352.08-280 315-280ZM645-80q-37.08 0-61.04-26.46T560-173q0-19.92 9-43.88 9-23.97 20.85-43.35l18-29.92q-14.31-33.08-31.08-85.16Q560-427.38 560-480q0-81.31 39.42-140.65Q638.85-680 700-680q60.31 0 100.15 56.96Q840-566.08 840-480q0 60.23-17.42 116.27-17.43 56.04-38.43 89.19l-24.15 38q.23 53.31-25.42 104.92Q708.92-80 645-80Z&quot;/&gt;&lt;/svg&gt;">
              <a:extLst>
                <a:ext uri="{FF2B5EF4-FFF2-40B4-BE49-F238E27FC236}">
                  <a16:creationId xmlns:a16="http://schemas.microsoft.com/office/drawing/2014/main" id="{4626121F-D0C9-C7F5-1C1A-CD966BAB3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3053" y="1376494"/>
              <a:ext cx="630622" cy="630622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C5147DB-F34A-04CE-B7AD-05D4462675B2}"/>
              </a:ext>
            </a:extLst>
          </p:cNvPr>
          <p:cNvGrpSpPr/>
          <p:nvPr/>
        </p:nvGrpSpPr>
        <p:grpSpPr>
          <a:xfrm>
            <a:off x="7594732" y="1429563"/>
            <a:ext cx="1568530" cy="1373184"/>
            <a:chOff x="8175171" y="919544"/>
            <a:chExt cx="1568530" cy="137318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F6449DD-6CFB-685D-4CB6-E64EB9F7F928}"/>
                </a:ext>
              </a:extLst>
            </p:cNvPr>
            <p:cNvGrpSpPr/>
            <p:nvPr/>
          </p:nvGrpSpPr>
          <p:grpSpPr>
            <a:xfrm>
              <a:off x="8175171" y="919544"/>
              <a:ext cx="1456505" cy="1373184"/>
              <a:chOff x="8175171" y="919544"/>
              <a:chExt cx="1456505" cy="1373184"/>
            </a:xfrm>
          </p:grpSpPr>
          <p:sp>
            <p:nvSpPr>
              <p:cNvPr id="11" name="Shape 2">
                <a:extLst>
                  <a:ext uri="{FF2B5EF4-FFF2-40B4-BE49-F238E27FC236}">
                    <a16:creationId xmlns:a16="http://schemas.microsoft.com/office/drawing/2014/main" id="{C6FC20E5-2C5F-278B-A130-31DD01622C92}"/>
                  </a:ext>
                </a:extLst>
              </p:cNvPr>
              <p:cNvSpPr/>
              <p:nvPr/>
            </p:nvSpPr>
            <p:spPr>
              <a:xfrm>
                <a:off x="8287368" y="919544"/>
                <a:ext cx="1344308" cy="1373184"/>
              </a:xfrm>
              <a:prstGeom prst="roundRect">
                <a:avLst>
                  <a:gd name="adj" fmla="val 17029"/>
                </a:avLst>
              </a:prstGeom>
              <a:solidFill>
                <a:srgbClr val="F7E2D3"/>
              </a:solidFill>
              <a:ln w="12700">
                <a:solidFill>
                  <a:srgbClr val="F7E2D3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Shape 3">
                <a:extLst>
                  <a:ext uri="{FF2B5EF4-FFF2-40B4-BE49-F238E27FC236}">
                    <a16:creationId xmlns:a16="http://schemas.microsoft.com/office/drawing/2014/main" id="{504E1C12-ECFD-E331-7199-40962BB1037F}"/>
                  </a:ext>
                </a:extLst>
              </p:cNvPr>
              <p:cNvSpPr/>
              <p:nvPr/>
            </p:nvSpPr>
            <p:spPr>
              <a:xfrm>
                <a:off x="8175171" y="919544"/>
                <a:ext cx="398483" cy="1373184"/>
              </a:xfrm>
              <a:prstGeom prst="rect">
                <a:avLst/>
              </a:prstGeom>
              <a:solidFill>
                <a:srgbClr val="F7E2D3"/>
              </a:solidFill>
              <a:ln w="12700">
                <a:solidFill>
                  <a:srgbClr val="F7E2D3">
                    <a:alpha val="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6" name="Text 59">
              <a:extLst>
                <a:ext uri="{FF2B5EF4-FFF2-40B4-BE49-F238E27FC236}">
                  <a16:creationId xmlns:a16="http://schemas.microsoft.com/office/drawing/2014/main" id="{556ACEE0-C7A2-32A6-8BC4-7EA5BE1FFBB3}"/>
                </a:ext>
              </a:extLst>
            </p:cNvPr>
            <p:cNvSpPr/>
            <p:nvPr/>
          </p:nvSpPr>
          <p:spPr>
            <a:xfrm>
              <a:off x="8218905" y="1867282"/>
              <a:ext cx="1524796" cy="280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10000"/>
            </a:bodyPr>
            <a:lstStyle/>
            <a:p>
              <a:pPr marL="0" indent="0" algn="ctr">
                <a:buNone/>
              </a:pPr>
              <a:r>
                <a:rPr lang="en-US" sz="21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Localization</a:t>
              </a:r>
              <a:endPara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8" name="图片 177" descr="&lt;svg xmlns=&quot;http://www.w3.org/2000/svg&quot; height=&quot;24px&quot; viewBox=&quot;0 -960 960 960&quot; width=&quot;24px&quot; fill=&quot;#000000&quot;&gt;&lt;path d=&quot;M628.46-200H184.62q-27.62 0-46.12-18.5Q120-237 120-264.62v-430.76q0-27.62 18.5-46.12Q157-760 184.62-760h590.76q27.62 0 46.12 18.5Q840-723 840-695.38v430.76q0 27.62-18.5 46.12Q803-200 775.38-200h-32.92L549.85-392.62q-18.7 16.31-41.27 24.47Q486-360 460-360q-58.08 0-99.04-40.96Q320-441.92 320-500q0-58.08 40.96-99.04Q401.92-640 460-640q58.08 0 99.04 40.96Q600-558.08 600-500q0 21.62-4.69 39.46-4.69 17.85-18.69 38.08L759.08-240h16.3q9.24 0 16.93-7.69 7.69-7.69 7.69-16.93v-430.76q0-9.24-7.69-16.93-7.69-7.69-16.93-7.69H184.62q-9.24 0-16.93 7.69-7.69 7.69-7.69 16.93v430.76q0 9.24 7.69 16.93 7.69 7.69 16.93 7.69h403.84l40 40ZM531-429q29-29 29-71t-29-71q-29-29-71-29t-71 29q-29 29-29 71t29 71q29 29 71 29t71-29ZM160-240v-480 480Z&quot;/&gt;&lt;/svg&gt;">
              <a:extLst>
                <a:ext uri="{FF2B5EF4-FFF2-40B4-BE49-F238E27FC236}">
                  <a16:creationId xmlns:a16="http://schemas.microsoft.com/office/drawing/2014/main" id="{44F79009-5F01-F451-E39D-90E1D13C3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35891" y="1234047"/>
              <a:ext cx="719845" cy="719845"/>
            </a:xfrm>
            <a:prstGeom prst="rect">
              <a:avLst/>
            </a:prstGeom>
          </p:spPr>
        </p:pic>
      </p:grpSp>
      <p:pic>
        <p:nvPicPr>
          <p:cNvPr id="182" name="图片 181" descr="&lt;svg xmlns=&quot;http://www.w3.org/2000/svg&quot; height=&quot;24px&quot; viewBox=&quot;0 -960 960 960&quot; width=&quot;24px&quot; fill=&quot;#000000&quot;&gt;&lt;path d=&quot;M480-120q-74.7 0-140.4-28.34t-114.3-76.92q-48.6-48.58-76.95-114.26Q120-405.19 120-479.87q0-74.67 28.34-140.41 28.34-65.73 76.92-114.36 48.58-48.63 114.26-76.99Q405.19-840 479.87-840q74.67 0 140.41 28.35 65.73 28.35 114.36 76.95 48.63 48.6 76.99 114.3Q840-554.7 840-480q0 27-3.77 53t-11.54 51q-7.84-6.77-16.73-12-8.88-5.23-19.34-7.69 6.07-20.39 8.73-41.27Q800-457.85 800-480q0-134-93-227t-227-93q-134 0-227 93t-93 227q0 134 93 227t227 93q54.08 0 102.47-16.62 48.4-16.62 88.99-46.53 6.62 7.77 14.12 14.61 7.5 6.85 16.73 11.54-46.39 36.38-102.52 56.69Q543.65-120 480-120Zm257.19-148.69q-8.73-8.68-8.73-21.27 0-12.58 8.69-21.31 8.69-8.73 21.27-8.73t21.31 8.69q8.73 8.68 8.73 21.27 0 12.58-8.69 21.31-8.68 8.73-21.27 8.73-12.58 0-21.31-8.69Zm-111.34-37.16L460-471.71V-680h40v191.69l154.15 154.16-28.3 28.3Z&quot;/&gt;&lt;/svg&gt;">
            <a:extLst>
              <a:ext uri="{FF2B5EF4-FFF2-40B4-BE49-F238E27FC236}">
                <a16:creationId xmlns:a16="http://schemas.microsoft.com/office/drawing/2014/main" id="{D877418F-C488-D895-8860-7E27C43DEF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1947" y="4559150"/>
            <a:ext cx="405277" cy="405277"/>
          </a:xfrm>
          <a:prstGeom prst="rect">
            <a:avLst/>
          </a:prstGeom>
        </p:spPr>
      </p:pic>
      <p:sp>
        <p:nvSpPr>
          <p:cNvPr id="184" name="Shape 14">
            <a:extLst>
              <a:ext uri="{FF2B5EF4-FFF2-40B4-BE49-F238E27FC236}">
                <a16:creationId xmlns:a16="http://schemas.microsoft.com/office/drawing/2014/main" id="{D25443CA-33DB-2C03-DA80-E7F052FC3EF4}"/>
              </a:ext>
            </a:extLst>
          </p:cNvPr>
          <p:cNvSpPr/>
          <p:nvPr/>
        </p:nvSpPr>
        <p:spPr>
          <a:xfrm>
            <a:off x="8024398" y="4594786"/>
            <a:ext cx="1138864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6" name="箭头: 手杖形 185">
            <a:extLst>
              <a:ext uri="{FF2B5EF4-FFF2-40B4-BE49-F238E27FC236}">
                <a16:creationId xmlns:a16="http://schemas.microsoft.com/office/drawing/2014/main" id="{EA15E90C-2B23-AF91-59D4-3C9F6719D6EC}"/>
              </a:ext>
            </a:extLst>
          </p:cNvPr>
          <p:cNvSpPr/>
          <p:nvPr/>
        </p:nvSpPr>
        <p:spPr>
          <a:xfrm rot="5400000">
            <a:off x="9241223" y="4398574"/>
            <a:ext cx="571615" cy="565722"/>
          </a:xfrm>
          <a:prstGeom prst="uturnArrow">
            <a:avLst>
              <a:gd name="adj1" fmla="val 21327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8" name="右大括号 187">
            <a:extLst>
              <a:ext uri="{FF2B5EF4-FFF2-40B4-BE49-F238E27FC236}">
                <a16:creationId xmlns:a16="http://schemas.microsoft.com/office/drawing/2014/main" id="{493D7FC5-D2C5-08B8-5473-E8268B04908F}"/>
              </a:ext>
            </a:extLst>
          </p:cNvPr>
          <p:cNvSpPr/>
          <p:nvPr/>
        </p:nvSpPr>
        <p:spPr>
          <a:xfrm rot="5400000">
            <a:off x="4662443" y="4198028"/>
            <a:ext cx="129815" cy="1652382"/>
          </a:xfrm>
          <a:prstGeom prst="rightBrace">
            <a:avLst>
              <a:gd name="adj1" fmla="val 47017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Shape 14">
            <a:extLst>
              <a:ext uri="{FF2B5EF4-FFF2-40B4-BE49-F238E27FC236}">
                <a16:creationId xmlns:a16="http://schemas.microsoft.com/office/drawing/2014/main" id="{0118D427-AE9A-2FB1-D1B9-5402B9C84A21}"/>
              </a:ext>
            </a:extLst>
          </p:cNvPr>
          <p:cNvSpPr/>
          <p:nvPr/>
        </p:nvSpPr>
        <p:spPr>
          <a:xfrm>
            <a:off x="6960022" y="4195983"/>
            <a:ext cx="1033193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2" name="Shape 14">
            <a:extLst>
              <a:ext uri="{FF2B5EF4-FFF2-40B4-BE49-F238E27FC236}">
                <a16:creationId xmlns:a16="http://schemas.microsoft.com/office/drawing/2014/main" id="{391F0439-426A-2AEC-AD50-8DE86E4EAC4C}"/>
              </a:ext>
            </a:extLst>
          </p:cNvPr>
          <p:cNvSpPr/>
          <p:nvPr/>
        </p:nvSpPr>
        <p:spPr>
          <a:xfrm>
            <a:off x="6960022" y="4588563"/>
            <a:ext cx="1033193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" name="Shape 14">
            <a:extLst>
              <a:ext uri="{FF2B5EF4-FFF2-40B4-BE49-F238E27FC236}">
                <a16:creationId xmlns:a16="http://schemas.microsoft.com/office/drawing/2014/main" id="{CA9FA044-F120-9CE2-4131-D4BFF122A19C}"/>
              </a:ext>
            </a:extLst>
          </p:cNvPr>
          <p:cNvSpPr/>
          <p:nvPr/>
        </p:nvSpPr>
        <p:spPr>
          <a:xfrm>
            <a:off x="7993216" y="4195982"/>
            <a:ext cx="0" cy="39258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9FB3D28-5A50-F61A-1045-6C8BDE9D7666}"/>
              </a:ext>
            </a:extLst>
          </p:cNvPr>
          <p:cNvGrpSpPr/>
          <p:nvPr/>
        </p:nvGrpSpPr>
        <p:grpSpPr>
          <a:xfrm>
            <a:off x="6530656" y="1737806"/>
            <a:ext cx="1555915" cy="360972"/>
            <a:chOff x="7111095" y="1227787"/>
            <a:chExt cx="1555915" cy="360972"/>
          </a:xfrm>
        </p:grpSpPr>
        <p:sp>
          <p:nvSpPr>
            <p:cNvPr id="21" name="Shape 7">
              <a:extLst>
                <a:ext uri="{FF2B5EF4-FFF2-40B4-BE49-F238E27FC236}">
                  <a16:creationId xmlns:a16="http://schemas.microsoft.com/office/drawing/2014/main" id="{85713E9D-0D71-7626-FFFA-EEFCD8022163}"/>
                </a:ext>
              </a:extLst>
            </p:cNvPr>
            <p:cNvSpPr/>
            <p:nvPr/>
          </p:nvSpPr>
          <p:spPr>
            <a:xfrm>
              <a:off x="7111095" y="1588759"/>
              <a:ext cx="1493678" cy="0"/>
            </a:xfrm>
            <a:prstGeom prst="line">
              <a:avLst/>
            </a:prstGeom>
            <a:noFill/>
            <a:ln w="22860">
              <a:solidFill>
                <a:srgbClr val="111111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Text 55">
              <a:extLst>
                <a:ext uri="{FF2B5EF4-FFF2-40B4-BE49-F238E27FC236}">
                  <a16:creationId xmlns:a16="http://schemas.microsoft.com/office/drawing/2014/main" id="{3F72313F-86D0-7520-78D9-3DEE4CD5BC6D}"/>
                </a:ext>
              </a:extLst>
            </p:cNvPr>
            <p:cNvSpPr/>
            <p:nvPr/>
          </p:nvSpPr>
          <p:spPr>
            <a:xfrm>
              <a:off x="7235568" y="1227787"/>
              <a:ext cx="1431442" cy="280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Repro. cases</a:t>
              </a:r>
              <a:endPara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868583C-A677-33BD-80BA-8CA40380D040}"/>
              </a:ext>
            </a:extLst>
          </p:cNvPr>
          <p:cNvGrpSpPr/>
          <p:nvPr/>
        </p:nvGrpSpPr>
        <p:grpSpPr>
          <a:xfrm>
            <a:off x="8529428" y="3066797"/>
            <a:ext cx="1991571" cy="904984"/>
            <a:chOff x="8553345" y="2770401"/>
            <a:chExt cx="1991571" cy="904984"/>
          </a:xfrm>
        </p:grpSpPr>
        <p:sp>
          <p:nvSpPr>
            <p:cNvPr id="31" name="Shape 12">
              <a:extLst>
                <a:ext uri="{FF2B5EF4-FFF2-40B4-BE49-F238E27FC236}">
                  <a16:creationId xmlns:a16="http://schemas.microsoft.com/office/drawing/2014/main" id="{5604AC8D-B20C-34A5-9350-BA1B5294F502}"/>
                </a:ext>
              </a:extLst>
            </p:cNvPr>
            <p:cNvSpPr/>
            <p:nvPr/>
          </p:nvSpPr>
          <p:spPr>
            <a:xfrm flipV="1">
              <a:off x="9393539" y="3204295"/>
              <a:ext cx="0" cy="471090"/>
            </a:xfrm>
            <a:prstGeom prst="line">
              <a:avLst/>
            </a:prstGeom>
            <a:noFill/>
            <a:ln w="2667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Shape 73">
              <a:extLst>
                <a:ext uri="{FF2B5EF4-FFF2-40B4-BE49-F238E27FC236}">
                  <a16:creationId xmlns:a16="http://schemas.microsoft.com/office/drawing/2014/main" id="{E9E0F97C-0F38-8166-AF7A-34948E43C34C}"/>
                </a:ext>
              </a:extLst>
            </p:cNvPr>
            <p:cNvSpPr/>
            <p:nvPr/>
          </p:nvSpPr>
          <p:spPr>
            <a:xfrm>
              <a:off x="8553345" y="2770401"/>
              <a:ext cx="1991571" cy="412468"/>
            </a:xfrm>
            <a:prstGeom prst="roundRect">
              <a:avLst>
                <a:gd name="adj" fmla="val 1395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Text 74">
              <a:extLst>
                <a:ext uri="{FF2B5EF4-FFF2-40B4-BE49-F238E27FC236}">
                  <a16:creationId xmlns:a16="http://schemas.microsoft.com/office/drawing/2014/main" id="{A10167F6-D56B-CC47-2066-41F40FF32BCD}"/>
                </a:ext>
              </a:extLst>
            </p:cNvPr>
            <p:cNvSpPr/>
            <p:nvPr/>
          </p:nvSpPr>
          <p:spPr>
            <a:xfrm>
              <a:off x="8615582" y="2783701"/>
              <a:ext cx="1867098" cy="410761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ECN ignored?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5E69788-CD86-CB58-FA56-81D0C84F67F4}"/>
              </a:ext>
            </a:extLst>
          </p:cNvPr>
          <p:cNvGrpSpPr/>
          <p:nvPr/>
        </p:nvGrpSpPr>
        <p:grpSpPr>
          <a:xfrm>
            <a:off x="3418826" y="5311905"/>
            <a:ext cx="1711506" cy="876137"/>
            <a:chOff x="3418826" y="5311905"/>
            <a:chExt cx="1711506" cy="876137"/>
          </a:xfrm>
        </p:grpSpPr>
        <p:sp>
          <p:nvSpPr>
            <p:cNvPr id="41" name="Shape 23">
              <a:extLst>
                <a:ext uri="{FF2B5EF4-FFF2-40B4-BE49-F238E27FC236}">
                  <a16:creationId xmlns:a16="http://schemas.microsoft.com/office/drawing/2014/main" id="{FF5872AA-FA2F-BE04-A75B-D0148ADE9FF9}"/>
                </a:ext>
              </a:extLst>
            </p:cNvPr>
            <p:cNvSpPr/>
            <p:nvPr/>
          </p:nvSpPr>
          <p:spPr>
            <a:xfrm>
              <a:off x="4507967" y="5311905"/>
              <a:ext cx="0" cy="292908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" name="Shape 115">
              <a:extLst>
                <a:ext uri="{FF2B5EF4-FFF2-40B4-BE49-F238E27FC236}">
                  <a16:creationId xmlns:a16="http://schemas.microsoft.com/office/drawing/2014/main" id="{96B566BD-358E-C263-3F5A-F25DD2AD2D2A}"/>
                </a:ext>
              </a:extLst>
            </p:cNvPr>
            <p:cNvSpPr/>
            <p:nvPr/>
          </p:nvSpPr>
          <p:spPr>
            <a:xfrm>
              <a:off x="3418826" y="5627912"/>
              <a:ext cx="1711506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6" name="Text 116">
              <a:extLst>
                <a:ext uri="{FF2B5EF4-FFF2-40B4-BE49-F238E27FC236}">
                  <a16:creationId xmlns:a16="http://schemas.microsoft.com/office/drawing/2014/main" id="{D8ACB15C-472E-EFF8-BB30-2517CE753EC7}"/>
                </a:ext>
              </a:extLst>
            </p:cNvPr>
            <p:cNvSpPr/>
            <p:nvPr/>
          </p:nvSpPr>
          <p:spPr>
            <a:xfrm>
              <a:off x="3481063" y="5702596"/>
              <a:ext cx="1587033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CNP interval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too large?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5F16FC7-2ED2-D36D-5EA5-A051BFAE4B74}"/>
              </a:ext>
            </a:extLst>
          </p:cNvPr>
          <p:cNvGrpSpPr/>
          <p:nvPr/>
        </p:nvGrpSpPr>
        <p:grpSpPr>
          <a:xfrm>
            <a:off x="5223687" y="4186067"/>
            <a:ext cx="1649270" cy="2001975"/>
            <a:chOff x="5223687" y="4186067"/>
            <a:chExt cx="1649270" cy="2001975"/>
          </a:xfrm>
        </p:grpSpPr>
        <p:sp>
          <p:nvSpPr>
            <p:cNvPr id="43" name="Shape 24">
              <a:extLst>
                <a:ext uri="{FF2B5EF4-FFF2-40B4-BE49-F238E27FC236}">
                  <a16:creationId xmlns:a16="http://schemas.microsoft.com/office/drawing/2014/main" id="{BBF58C3E-FE8A-F2E0-F9C0-B9870F661E85}"/>
                </a:ext>
              </a:extLst>
            </p:cNvPr>
            <p:cNvSpPr/>
            <p:nvPr/>
          </p:nvSpPr>
          <p:spPr>
            <a:xfrm>
              <a:off x="5808711" y="4186067"/>
              <a:ext cx="224052" cy="1418746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8" name="Shape 117">
              <a:extLst>
                <a:ext uri="{FF2B5EF4-FFF2-40B4-BE49-F238E27FC236}">
                  <a16:creationId xmlns:a16="http://schemas.microsoft.com/office/drawing/2014/main" id="{5DAD254E-6B98-A215-B788-6AFB99A9F8C6}"/>
                </a:ext>
              </a:extLst>
            </p:cNvPr>
            <p:cNvSpPr/>
            <p:nvPr/>
          </p:nvSpPr>
          <p:spPr>
            <a:xfrm>
              <a:off x="5223687" y="5627912"/>
              <a:ext cx="1649270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0" name="Text 118">
              <a:extLst>
                <a:ext uri="{FF2B5EF4-FFF2-40B4-BE49-F238E27FC236}">
                  <a16:creationId xmlns:a16="http://schemas.microsoft.com/office/drawing/2014/main" id="{2E627713-F700-64C9-CD0B-CA44D26C0008}"/>
                </a:ext>
              </a:extLst>
            </p:cNvPr>
            <p:cNvSpPr/>
            <p:nvPr/>
          </p:nvSpPr>
          <p:spPr>
            <a:xfrm>
              <a:off x="5285924" y="5702596"/>
              <a:ext cx="1524796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bandwidth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sched. unfair?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ECC570C-6F6F-8372-BA64-4E203501A13B}"/>
              </a:ext>
            </a:extLst>
          </p:cNvPr>
          <p:cNvGrpSpPr/>
          <p:nvPr/>
        </p:nvGrpSpPr>
        <p:grpSpPr>
          <a:xfrm>
            <a:off x="6966312" y="4621228"/>
            <a:ext cx="1991571" cy="1566814"/>
            <a:chOff x="6966312" y="4621228"/>
            <a:chExt cx="1991571" cy="1566814"/>
          </a:xfrm>
        </p:grpSpPr>
        <p:sp>
          <p:nvSpPr>
            <p:cNvPr id="45" name="Shape 25">
              <a:extLst>
                <a:ext uri="{FF2B5EF4-FFF2-40B4-BE49-F238E27FC236}">
                  <a16:creationId xmlns:a16="http://schemas.microsoft.com/office/drawing/2014/main" id="{A4D45B88-9068-76F9-F8C1-A68B492FE227}"/>
                </a:ext>
              </a:extLst>
            </p:cNvPr>
            <p:cNvSpPr/>
            <p:nvPr/>
          </p:nvSpPr>
          <p:spPr>
            <a:xfrm>
              <a:off x="7153022" y="4621228"/>
              <a:ext cx="809076" cy="983585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2" name="Shape 119">
              <a:extLst>
                <a:ext uri="{FF2B5EF4-FFF2-40B4-BE49-F238E27FC236}">
                  <a16:creationId xmlns:a16="http://schemas.microsoft.com/office/drawing/2014/main" id="{26EE813D-56E5-5583-4A64-0B706EF0FDA9}"/>
                </a:ext>
              </a:extLst>
            </p:cNvPr>
            <p:cNvSpPr/>
            <p:nvPr/>
          </p:nvSpPr>
          <p:spPr>
            <a:xfrm>
              <a:off x="6966312" y="5627912"/>
              <a:ext cx="1991571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" name="Text 120">
              <a:extLst>
                <a:ext uri="{FF2B5EF4-FFF2-40B4-BE49-F238E27FC236}">
                  <a16:creationId xmlns:a16="http://schemas.microsoft.com/office/drawing/2014/main" id="{842231BF-29B8-DCC5-C67F-BF572F59C992}"/>
                </a:ext>
              </a:extLst>
            </p:cNvPr>
            <p:cNvSpPr/>
            <p:nvPr/>
          </p:nvSpPr>
          <p:spPr>
            <a:xfrm>
              <a:off x="7028549" y="5702596"/>
              <a:ext cx="1867098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max queue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length too short?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0782D67-2366-6650-B3C2-454ED7ACB5FD}"/>
              </a:ext>
            </a:extLst>
          </p:cNvPr>
          <p:cNvGrpSpPr/>
          <p:nvPr/>
        </p:nvGrpSpPr>
        <p:grpSpPr>
          <a:xfrm>
            <a:off x="8024399" y="4621228"/>
            <a:ext cx="2626319" cy="1566814"/>
            <a:chOff x="8024399" y="4621228"/>
            <a:chExt cx="2626319" cy="1566814"/>
          </a:xfrm>
        </p:grpSpPr>
        <p:sp>
          <p:nvSpPr>
            <p:cNvPr id="47" name="Shape 26">
              <a:extLst>
                <a:ext uri="{FF2B5EF4-FFF2-40B4-BE49-F238E27FC236}">
                  <a16:creationId xmlns:a16="http://schemas.microsoft.com/office/drawing/2014/main" id="{1BCC606A-D318-AB5F-22C7-0A7C2E2E1C87}"/>
                </a:ext>
              </a:extLst>
            </p:cNvPr>
            <p:cNvSpPr/>
            <p:nvPr/>
          </p:nvSpPr>
          <p:spPr>
            <a:xfrm>
              <a:off x="8024399" y="4621228"/>
              <a:ext cx="1201101" cy="994238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6" name="Shape 121">
              <a:extLst>
                <a:ext uri="{FF2B5EF4-FFF2-40B4-BE49-F238E27FC236}">
                  <a16:creationId xmlns:a16="http://schemas.microsoft.com/office/drawing/2014/main" id="{083A135A-C520-E93E-BC11-706A50BA7530}"/>
                </a:ext>
              </a:extLst>
            </p:cNvPr>
            <p:cNvSpPr/>
            <p:nvPr/>
          </p:nvSpPr>
          <p:spPr>
            <a:xfrm>
              <a:off x="9063685" y="5627912"/>
              <a:ext cx="1587033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8" name="Text 122">
              <a:extLst>
                <a:ext uri="{FF2B5EF4-FFF2-40B4-BE49-F238E27FC236}">
                  <a16:creationId xmlns:a16="http://schemas.microsoft.com/office/drawing/2014/main" id="{9A234AF1-0F0A-FF08-A028-9CB72372D309}"/>
                </a:ext>
              </a:extLst>
            </p:cNvPr>
            <p:cNvSpPr/>
            <p:nvPr/>
          </p:nvSpPr>
          <p:spPr>
            <a:xfrm>
              <a:off x="9125922" y="5702596"/>
              <a:ext cx="1462560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ECN mark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too fewer?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37FC6378-E649-3F11-0FE9-87466CFB28E5}"/>
              </a:ext>
            </a:extLst>
          </p:cNvPr>
          <p:cNvGrpSpPr/>
          <p:nvPr/>
        </p:nvGrpSpPr>
        <p:grpSpPr>
          <a:xfrm>
            <a:off x="1956267" y="5335401"/>
            <a:ext cx="1369205" cy="852641"/>
            <a:chOff x="1956267" y="5335401"/>
            <a:chExt cx="1369205" cy="852641"/>
          </a:xfrm>
        </p:grpSpPr>
        <p:sp>
          <p:nvSpPr>
            <p:cNvPr id="150" name="Shape 113">
              <a:extLst>
                <a:ext uri="{FF2B5EF4-FFF2-40B4-BE49-F238E27FC236}">
                  <a16:creationId xmlns:a16="http://schemas.microsoft.com/office/drawing/2014/main" id="{B3438C2A-B2D1-BB19-E848-53D119EC0680}"/>
                </a:ext>
              </a:extLst>
            </p:cNvPr>
            <p:cNvSpPr/>
            <p:nvPr/>
          </p:nvSpPr>
          <p:spPr>
            <a:xfrm>
              <a:off x="1956267" y="5627912"/>
              <a:ext cx="1369205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2" name="Text 114">
              <a:extLst>
                <a:ext uri="{FF2B5EF4-FFF2-40B4-BE49-F238E27FC236}">
                  <a16:creationId xmlns:a16="http://schemas.microsoft.com/office/drawing/2014/main" id="{AA8F7E0A-9533-BB9D-7760-48FB14401A00}"/>
                </a:ext>
              </a:extLst>
            </p:cNvPr>
            <p:cNvSpPr/>
            <p:nvPr/>
          </p:nvSpPr>
          <p:spPr>
            <a:xfrm>
              <a:off x="2018503" y="5702596"/>
              <a:ext cx="1244732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CC too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aggressive?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Shape 22">
              <a:extLst>
                <a:ext uri="{FF2B5EF4-FFF2-40B4-BE49-F238E27FC236}">
                  <a16:creationId xmlns:a16="http://schemas.microsoft.com/office/drawing/2014/main" id="{5F6480AA-1764-EF5C-95CE-527AB3C1ADFF}"/>
                </a:ext>
              </a:extLst>
            </p:cNvPr>
            <p:cNvSpPr/>
            <p:nvPr/>
          </p:nvSpPr>
          <p:spPr>
            <a:xfrm flipH="1">
              <a:off x="2628420" y="5335401"/>
              <a:ext cx="224051" cy="280064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92089DA-8FD0-79E5-D060-E33F70478E8A}"/>
              </a:ext>
            </a:extLst>
          </p:cNvPr>
          <p:cNvGrpSpPr/>
          <p:nvPr/>
        </p:nvGrpSpPr>
        <p:grpSpPr>
          <a:xfrm>
            <a:off x="5565988" y="1763705"/>
            <a:ext cx="1587033" cy="2065571"/>
            <a:chOff x="6146427" y="1373103"/>
            <a:chExt cx="1587033" cy="2065571"/>
          </a:xfrm>
        </p:grpSpPr>
        <p:sp>
          <p:nvSpPr>
            <p:cNvPr id="62" name="Text 54">
              <a:extLst>
                <a:ext uri="{FF2B5EF4-FFF2-40B4-BE49-F238E27FC236}">
                  <a16:creationId xmlns:a16="http://schemas.microsoft.com/office/drawing/2014/main" id="{34F6BE78-B2DE-EFB4-086E-5DE73CBB1918}"/>
                </a:ext>
              </a:extLst>
            </p:cNvPr>
            <p:cNvSpPr/>
            <p:nvPr/>
          </p:nvSpPr>
          <p:spPr>
            <a:xfrm>
              <a:off x="6342968" y="1973797"/>
              <a:ext cx="1058022" cy="280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10000"/>
            </a:bodyPr>
            <a:lstStyle/>
            <a:p>
              <a:pPr marL="0" indent="0" algn="ctr">
                <a:buNone/>
              </a:pPr>
              <a:r>
                <a:rPr lang="en-US" sz="21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Synapse</a:t>
              </a:r>
              <a:endPara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6" name="图片 175" descr="&lt;svg xmlns=&quot;http://www.w3.org/2000/svg&quot; height=&quot;24px&quot; viewBox=&quot;0 -960 960 960&quot; width=&quot;24px&quot; fill=&quot;#000000&quot;&gt;&lt;path d=&quot;M480-292.31q-63.77 0-113.27-38.57-49.5-38.58-66.58-96.81h37.39q16.08 44.77 54.11 72.38 38.04 27.62 88.35 27.62 63.38 0 107.85-44.46 44.46-44.47 44.46-107.85 0-63.38-44.46-107.85-44.47-44.46-107.85-44.46-36.69 0-70.15 17.81-33.47 17.81-57.85 46.81h75.69v35.38H292.31v-135.38h35.38v73.92q28.54-32.92 68.39-53.42 39.84-20.5 83.92-20.5 77.62 0 132.65 55.04 55.04 55.03 55.04 132.65t-55.04 132.65Q557.62-292.31 480-292.31ZM224.62-160q-27.62 0-46.12-18.5Q160-197 160-224.62V-360h40v135.38q0 9.24 7.69 16.93 7.69 7.69 16.93 7.69H360v40H224.62ZM600-160v-40h135.38q9.24 0 16.93-7.69 7.69-7.69 7.69-16.93V-360h40v135.38q0 27.62-18.5 46.12Q763-160 735.38-160H600ZM160-600v-135.38q0-27.62 18.5-46.12Q197-800 224.62-800H360v40H224.62q-9.24 0-16.93 7.69-7.69 7.69-7.69 16.93V-600h-40Zm600 0v-135.38q0-9.24-7.69-16.93-7.69-7.69-16.93-7.69H600v-40h135.38q27.62 0 46.12 18.5Q800-763 800-735.38V-600h-40Z&quot;/&gt;&lt;/svg&gt;">
              <a:extLst>
                <a:ext uri="{FF2B5EF4-FFF2-40B4-BE49-F238E27FC236}">
                  <a16:creationId xmlns:a16="http://schemas.microsoft.com/office/drawing/2014/main" id="{EE2D4FA8-4CCD-1060-D1CC-A50DBDCC7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48333" y="1373103"/>
              <a:ext cx="613566" cy="613566"/>
            </a:xfrm>
            <a:prstGeom prst="rect">
              <a:avLst/>
            </a:prstGeom>
          </p:spPr>
        </p:pic>
        <p:sp>
          <p:nvSpPr>
            <p:cNvPr id="29" name="Shape 11">
              <a:extLst>
                <a:ext uri="{FF2B5EF4-FFF2-40B4-BE49-F238E27FC236}">
                  <a16:creationId xmlns:a16="http://schemas.microsoft.com/office/drawing/2014/main" id="{3651501F-587D-2B34-F778-C6D7FDF46553}"/>
                </a:ext>
              </a:extLst>
            </p:cNvPr>
            <p:cNvSpPr/>
            <p:nvPr/>
          </p:nvSpPr>
          <p:spPr>
            <a:xfrm>
              <a:off x="6843479" y="2310704"/>
              <a:ext cx="373420" cy="1127970"/>
            </a:xfrm>
            <a:prstGeom prst="line">
              <a:avLst/>
            </a:prstGeom>
            <a:noFill/>
            <a:ln w="24130">
              <a:solidFill>
                <a:srgbClr val="3566B8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76" name="Shape 71">
              <a:extLst>
                <a:ext uri="{FF2B5EF4-FFF2-40B4-BE49-F238E27FC236}">
                  <a16:creationId xmlns:a16="http://schemas.microsoft.com/office/drawing/2014/main" id="{60B21DF2-C7E2-082A-F231-A0AF1E2AD28D}"/>
                </a:ext>
              </a:extLst>
            </p:cNvPr>
            <p:cNvSpPr/>
            <p:nvPr/>
          </p:nvSpPr>
          <p:spPr>
            <a:xfrm>
              <a:off x="6146427" y="2628109"/>
              <a:ext cx="1587033" cy="527750"/>
            </a:xfrm>
            <a:prstGeom prst="roundRect">
              <a:avLst>
                <a:gd name="adj" fmla="val 13333"/>
              </a:avLst>
            </a:prstGeom>
            <a:solidFill>
              <a:srgbClr val="D7E2F3"/>
            </a:solidFill>
            <a:ln w="12700">
              <a:solidFill>
                <a:srgbClr val="D7E2F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Text 72">
              <a:extLst>
                <a:ext uri="{FF2B5EF4-FFF2-40B4-BE49-F238E27FC236}">
                  <a16:creationId xmlns:a16="http://schemas.microsoft.com/office/drawing/2014/main" id="{CE990B65-AA2E-CFFB-7056-25ABC8312687}"/>
                </a:ext>
              </a:extLst>
            </p:cNvPr>
            <p:cNvSpPr/>
            <p:nvPr/>
          </p:nvSpPr>
          <p:spPr>
            <a:xfrm>
              <a:off x="6208664" y="2686603"/>
              <a:ext cx="1462560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Reproduce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NPA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26" name="Shape 101">
            <a:extLst>
              <a:ext uri="{FF2B5EF4-FFF2-40B4-BE49-F238E27FC236}">
                <a16:creationId xmlns:a16="http://schemas.microsoft.com/office/drawing/2014/main" id="{AC892193-9C73-0460-9809-288A885E4DB2}"/>
              </a:ext>
            </a:extLst>
          </p:cNvPr>
          <p:cNvSpPr/>
          <p:nvPr/>
        </p:nvSpPr>
        <p:spPr>
          <a:xfrm>
            <a:off x="7308613" y="4781495"/>
            <a:ext cx="155592" cy="16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42BD5A24-3662-F5B3-0F2B-3E274F2AF8A6}"/>
              </a:ext>
            </a:extLst>
          </p:cNvPr>
          <p:cNvGrpSpPr/>
          <p:nvPr/>
        </p:nvGrpSpPr>
        <p:grpSpPr>
          <a:xfrm>
            <a:off x="8789845" y="1737806"/>
            <a:ext cx="2417573" cy="937365"/>
            <a:chOff x="9370284" y="1227787"/>
            <a:chExt cx="2417573" cy="937365"/>
          </a:xfrm>
        </p:grpSpPr>
        <p:sp>
          <p:nvSpPr>
            <p:cNvPr id="68" name="Text 60">
              <a:extLst>
                <a:ext uri="{FF2B5EF4-FFF2-40B4-BE49-F238E27FC236}">
                  <a16:creationId xmlns:a16="http://schemas.microsoft.com/office/drawing/2014/main" id="{42628482-FC91-E236-7722-A346C85EAA68}"/>
                </a:ext>
              </a:extLst>
            </p:cNvPr>
            <p:cNvSpPr/>
            <p:nvPr/>
          </p:nvSpPr>
          <p:spPr>
            <a:xfrm>
              <a:off x="9507202" y="1227787"/>
              <a:ext cx="1524796" cy="280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lnSpcReduction="10000"/>
            </a:bodyPr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Root cause</a:t>
              </a:r>
              <a:endPara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Text 68">
              <a:extLst>
                <a:ext uri="{FF2B5EF4-FFF2-40B4-BE49-F238E27FC236}">
                  <a16:creationId xmlns:a16="http://schemas.microsoft.com/office/drawing/2014/main" id="{8B8E01E2-964D-96DD-8F89-DD29ACF38800}"/>
                </a:ext>
              </a:extLst>
            </p:cNvPr>
            <p:cNvSpPr/>
            <p:nvPr/>
          </p:nvSpPr>
          <p:spPr>
            <a:xfrm>
              <a:off x="10107469" y="1885088"/>
              <a:ext cx="1680388" cy="280064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10000"/>
            </a:bodyPr>
            <a:lstStyle/>
            <a:p>
              <a:pPr marL="0" indent="0" algn="ctr">
                <a:buNone/>
              </a:pPr>
              <a:r>
                <a:rPr lang="en-US" sz="21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Fix or mitigation</a:t>
              </a:r>
              <a:endPara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0" name="图片 179" descr="&lt;svg xmlns=&quot;http://www.w3.org/2000/svg&quot; height=&quot;24px&quot; viewBox=&quot;0 -960 960 960&quot; width=&quot;24px&quot; fill=&quot;#000000&quot;&gt;&lt;path d=&quot;m694.92-112.46 59.85-60.62-97.08-97.07-60.61 59.84q-20.93 20.93-20.93 48.93t20.93 48.92Q618-91.54 646-91.54t48.92-20.92Zm87.39-88.16 60.61-59.84q20.93-20.92 20.54-48.92-.38-28-21.31-48.93-20.92-20.15-48.53-20.54-27.62-.38-48.54 20.54l-59.85 60.62 97.08 97.07Zm-59.62 116.7q-32.38 32.38-77.07 32-44.7-.39-77.08-32-31.62-32.39-32-77.08-.39-44.69 32-77.08l148.77-148.77q31.61-31.61 77.07-31.61 45.47 0 77.08 31.61 32.39 32.39 32.39 77.08t-32.39 77.08L722.69-83.92ZM200-200v-560 560Zm24.62 40q-26.85 0-45.74-18.88Q160-197.77 160-224.62v-510.76q0-26.85 18.88-45.74Q197.77-800 224.62-800h188q-5.47-30.62 14.65-55.31Q447.38-880 480-880q33.38 0 53.5 24.69 20.12 24.69 13.88 55.31h188q26.85 0 45.74 18.88Q800-762.23 800-735.38v207.3q-10-1.15-20-.38-10 .77-20 2.23v-209.15q0-10.77-6.92-17.7-6.93-6.92-17.7-6.92H224.62q-10.77 0-17.7 6.92-6.92 6.93-6.92 17.7v510.76q0 10.77 6.92 17.7 6.93 6.92 17.7 6.92h205.3q-2.23 10-3 20t.39 20H224.62ZM501.5-790.81q8.5-8.5 8.5-21.5t-8.5-21.5q-8.5-8.5-21.5-8.5t-21.5 8.5q-8.5 8.5-8.5 21.5t8.5 21.5q8.5 8.5 21.5 8.5t21.5-8.5ZM300-610.77v-40h360v40H300ZM300-460v-40h360v16.31q-5.69 4.23-10.5 8.42-4.81 4.19-10.5 9.89l-5.38 5.38H300Zm0 150.77v-40h222.85l-11.31 11.31q-7.23 7.23-14.12 14.34-6.88 7.12-13.42 14.35H300Z&quot;/&gt;&lt;/svg&gt;">
              <a:extLst>
                <a:ext uri="{FF2B5EF4-FFF2-40B4-BE49-F238E27FC236}">
                  <a16:creationId xmlns:a16="http://schemas.microsoft.com/office/drawing/2014/main" id="{221601D5-1ACD-F82A-80BF-2D4C882E7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864326" y="1270448"/>
              <a:ext cx="601747" cy="601747"/>
            </a:xfrm>
            <a:prstGeom prst="rect">
              <a:avLst/>
            </a:prstGeom>
          </p:spPr>
        </p:pic>
        <p:sp>
          <p:nvSpPr>
            <p:cNvPr id="23" name="Shape 8">
              <a:extLst>
                <a:ext uri="{FF2B5EF4-FFF2-40B4-BE49-F238E27FC236}">
                  <a16:creationId xmlns:a16="http://schemas.microsoft.com/office/drawing/2014/main" id="{35F0F1D9-F7E8-D038-60C0-687D0F2062FE}"/>
                </a:ext>
              </a:extLst>
            </p:cNvPr>
            <p:cNvSpPr/>
            <p:nvPr/>
          </p:nvSpPr>
          <p:spPr>
            <a:xfrm>
              <a:off x="9370284" y="1588759"/>
              <a:ext cx="1412770" cy="0"/>
            </a:xfrm>
            <a:prstGeom prst="line">
              <a:avLst/>
            </a:prstGeom>
            <a:noFill/>
            <a:ln w="22860">
              <a:solidFill>
                <a:srgbClr val="111111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23584DE-1853-CF37-B746-42724ADE2FE7}"/>
              </a:ext>
            </a:extLst>
          </p:cNvPr>
          <p:cNvGrpSpPr/>
          <p:nvPr/>
        </p:nvGrpSpPr>
        <p:grpSpPr>
          <a:xfrm>
            <a:off x="2391923" y="1728191"/>
            <a:ext cx="1257179" cy="543681"/>
            <a:chOff x="2972362" y="1177997"/>
            <a:chExt cx="1257179" cy="703274"/>
          </a:xfrm>
        </p:grpSpPr>
        <p:sp>
          <p:nvSpPr>
            <p:cNvPr id="15" name="Shape 4">
              <a:extLst>
                <a:ext uri="{FF2B5EF4-FFF2-40B4-BE49-F238E27FC236}">
                  <a16:creationId xmlns:a16="http://schemas.microsoft.com/office/drawing/2014/main" id="{6D5E5E29-45A9-C17A-9CE8-F6DD1274F166}"/>
                </a:ext>
              </a:extLst>
            </p:cNvPr>
            <p:cNvSpPr/>
            <p:nvPr/>
          </p:nvSpPr>
          <p:spPr>
            <a:xfrm>
              <a:off x="2972362" y="1177997"/>
              <a:ext cx="1257179" cy="410761"/>
            </a:xfrm>
            <a:prstGeom prst="line">
              <a:avLst/>
            </a:prstGeom>
            <a:noFill/>
            <a:ln w="22860">
              <a:solidFill>
                <a:srgbClr val="111111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Shape 5">
              <a:extLst>
                <a:ext uri="{FF2B5EF4-FFF2-40B4-BE49-F238E27FC236}">
                  <a16:creationId xmlns:a16="http://schemas.microsoft.com/office/drawing/2014/main" id="{AE63377C-5A96-245B-990D-C565FE67F6A1}"/>
                </a:ext>
              </a:extLst>
            </p:cNvPr>
            <p:cNvSpPr/>
            <p:nvPr/>
          </p:nvSpPr>
          <p:spPr>
            <a:xfrm flipV="1">
              <a:off x="2972362" y="1588759"/>
              <a:ext cx="1257179" cy="292512"/>
            </a:xfrm>
            <a:prstGeom prst="line">
              <a:avLst/>
            </a:prstGeom>
            <a:noFill/>
            <a:ln w="22860">
              <a:solidFill>
                <a:srgbClr val="111111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52" name="Text 33">
              <a:extLst>
                <a:ext uri="{FF2B5EF4-FFF2-40B4-BE49-F238E27FC236}">
                  <a16:creationId xmlns:a16="http://schemas.microsoft.com/office/drawing/2014/main" id="{9062BE52-EAB8-5B2B-5024-CD3F9E134992}"/>
                </a:ext>
              </a:extLst>
            </p:cNvPr>
            <p:cNvSpPr/>
            <p:nvPr/>
          </p:nvSpPr>
          <p:spPr>
            <a:xfrm>
              <a:off x="3105401" y="1391508"/>
              <a:ext cx="591248" cy="280063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85000" lnSpcReduction="20000"/>
            </a:bodyPr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NPA</a:t>
              </a:r>
              <a:endPara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3" name="标题 1">
            <a:extLst>
              <a:ext uri="{FF2B5EF4-FFF2-40B4-BE49-F238E27FC236}">
                <a16:creationId xmlns:a16="http://schemas.microsoft.com/office/drawing/2014/main" id="{E74FC9BF-982B-AD32-61B2-5B292BB34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It’s easy to </a:t>
            </a:r>
            <a:r>
              <a:rPr lang="zh-CN" altLang="zh-CN" dirty="0"/>
              <a:t>detect the problem</a:t>
            </a:r>
            <a:r>
              <a:rPr lang="en-US" altLang="zh-CN" dirty="0"/>
              <a:t>, but hard</a:t>
            </a:r>
            <a:r>
              <a:rPr lang="zh-CN" altLang="zh-CN" dirty="0"/>
              <a:t> localize it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3A191C5-2599-0145-3028-CF45774C1290}"/>
              </a:ext>
            </a:extLst>
          </p:cNvPr>
          <p:cNvSpPr/>
          <p:nvPr/>
        </p:nvSpPr>
        <p:spPr>
          <a:xfrm>
            <a:off x="627646" y="5923220"/>
            <a:ext cx="1096920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Please see our paper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for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details of RDMA-tracer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and Synapse, two of our internal tools. </a:t>
            </a:r>
          </a:p>
        </p:txBody>
      </p:sp>
    </p:spTree>
    <p:extLst>
      <p:ext uri="{BB962C8B-B14F-4D97-AF65-F5344CB8AC3E}">
        <p14:creationId xmlns:p14="http://schemas.microsoft.com/office/powerpoint/2010/main" val="357531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7C49D-75CD-E582-E9D1-3E8822E48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93C1EE1-088C-939A-FDEE-D8C8C8061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44EE492C-2AF5-5CC1-BD42-A4481627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Current counter-based monitor is coarse-grained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7C6FED9-7400-8F08-3ACE-6AD7593E0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34" y="2911063"/>
            <a:ext cx="9415531" cy="333853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1DAD83E-02D6-0CBC-ADC2-AB7B4F673834}"/>
              </a:ext>
            </a:extLst>
          </p:cNvPr>
          <p:cNvSpPr/>
          <p:nvPr/>
        </p:nvSpPr>
        <p:spPr>
          <a:xfrm>
            <a:off x="878595" y="1548923"/>
            <a:ext cx="10246605" cy="125560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Trebuchet MS" panose="020B0703020202090204" pitchFamily="34" charset="0"/>
              </a:rPr>
              <a:t>Transport reacts at </a:t>
            </a:r>
            <a:r>
              <a:rPr lang="zh-CN" altLang="zh-CN" sz="2400" b="1" dirty="0">
                <a:latin typeface="Trebuchet MS" panose="020B0703020202090204" pitchFamily="34" charset="0"/>
              </a:rPr>
              <a:t>sub-μs scale</a:t>
            </a:r>
            <a:r>
              <a:rPr lang="zh-CN" altLang="zh-CN" sz="2400" dirty="0">
                <a:latin typeface="Trebuchet MS" panose="020B0703020202090204" pitchFamily="34" charset="0"/>
              </a:rPr>
              <a:t>; counters aggregate over </a:t>
            </a:r>
            <a:r>
              <a:rPr lang="zh-CN" altLang="zh-CN" sz="2400" b="1" dirty="0">
                <a:latin typeface="Trebuchet MS" panose="020B0703020202090204" pitchFamily="34" charset="0"/>
              </a:rPr>
              <a:t>10 ms</a:t>
            </a:r>
            <a:r>
              <a:rPr lang="zh-CN" altLang="en-US" sz="2400" b="1" dirty="0">
                <a:latin typeface="Trebuchet MS" panose="020B0703020202090204" pitchFamily="34" charset="0"/>
              </a:rPr>
              <a:t> </a:t>
            </a:r>
            <a:r>
              <a:rPr lang="zh-CN" altLang="zh-CN" sz="2400" b="1" dirty="0">
                <a:latin typeface="Trebuchet MS" panose="020B0703020202090204" pitchFamily="34" charset="0"/>
              </a:rPr>
              <a:t>–</a:t>
            </a:r>
            <a:r>
              <a:rPr lang="zh-CN" altLang="en-US" sz="2400" b="1" dirty="0">
                <a:latin typeface="Trebuchet MS" panose="020B0703020202090204" pitchFamily="34" charset="0"/>
              </a:rPr>
              <a:t> </a:t>
            </a:r>
            <a:r>
              <a:rPr lang="zh-CN" altLang="zh-CN" sz="2400" b="1" dirty="0">
                <a:latin typeface="Trebuchet MS" panose="020B0703020202090204" pitchFamily="34" charset="0"/>
              </a:rPr>
              <a:t>1 s</a:t>
            </a:r>
            <a:r>
              <a:rPr lang="en-US" altLang="zh-CN" sz="2400" b="1" dirty="0">
                <a:latin typeface="Trebuchet MS" panose="020B0703020202090204" pitchFamily="34" charset="0"/>
              </a:rPr>
              <a:t>.</a:t>
            </a:r>
          </a:p>
          <a:p>
            <a:pPr marL="342900" lvl="0" indent="-342900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rebuchet MS" panose="020B0703020202090204" pitchFamily="34" charset="0"/>
              </a:rPr>
              <a:t>The same 10 </a:t>
            </a:r>
            <a:r>
              <a:rPr lang="en" altLang="zh-CN" sz="2400" dirty="0" err="1">
                <a:latin typeface="Trebuchet MS" panose="020B0703020202090204" pitchFamily="34" charset="0"/>
              </a:rPr>
              <a:t>ms</a:t>
            </a:r>
            <a:r>
              <a:rPr lang="en" altLang="zh-CN" sz="2400" dirty="0">
                <a:latin typeface="Trebuchet MS" panose="020B0703020202090204" pitchFamily="34" charset="0"/>
              </a:rPr>
              <a:t> counter value can produce 90–181 Gbps flow rate.</a:t>
            </a:r>
          </a:p>
          <a:p>
            <a:pPr marL="342900" lvl="0" indent="-342900">
              <a:lnSpc>
                <a:spcPts val="3080"/>
              </a:lnSpc>
              <a:buFont typeface="Arial" panose="020B0604020202020204" pitchFamily="34" charset="0"/>
              <a:buChar char="•"/>
            </a:pPr>
            <a:r>
              <a:rPr lang="en" altLang="zh-CN" sz="2400" b="1" dirty="0">
                <a:latin typeface="Trebuchet MS" panose="020B0703020202090204" pitchFamily="34" charset="0"/>
              </a:rPr>
              <a:t>Aggregation erases the timing needed for diagnosis.</a:t>
            </a:r>
          </a:p>
        </p:txBody>
      </p:sp>
    </p:spTree>
    <p:extLst>
      <p:ext uri="{BB962C8B-B14F-4D97-AF65-F5344CB8AC3E}">
        <p14:creationId xmlns:p14="http://schemas.microsoft.com/office/powerpoint/2010/main" val="108111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10839-52C1-5D5E-5188-6168E44B0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3">
            <a:extLst>
              <a:ext uri="{FF2B5EF4-FFF2-40B4-BE49-F238E27FC236}">
                <a16:creationId xmlns:a16="http://schemas.microsoft.com/office/drawing/2014/main" id="{D96F6BE4-BD71-32F2-B87A-629943626CEA}"/>
              </a:ext>
            </a:extLst>
          </p:cNvPr>
          <p:cNvSpPr/>
          <p:nvPr/>
        </p:nvSpPr>
        <p:spPr>
          <a:xfrm>
            <a:off x="8529427" y="2808060"/>
            <a:ext cx="1991571" cy="412468"/>
          </a:xfrm>
          <a:prstGeom prst="roundRect">
            <a:avLst>
              <a:gd name="adj" fmla="val 13953"/>
            </a:avLst>
          </a:prstGeom>
          <a:solidFill>
            <a:srgbClr val="FBE5D6"/>
          </a:solidFill>
          <a:ln w="12700">
            <a:solidFill>
              <a:srgbClr val="FBE5D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EB4A0FB-0120-5A36-2A45-C5105F9D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5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91CFEED0-7D94-EBAB-00FE-0A467058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RDMA network is tightly coupled</a:t>
            </a:r>
            <a:endParaRPr lang="zh-CN" altLang="en-US" dirty="0"/>
          </a:p>
        </p:txBody>
      </p:sp>
      <p:sp>
        <p:nvSpPr>
          <p:cNvPr id="2" name="Shape 13">
            <a:extLst>
              <a:ext uri="{FF2B5EF4-FFF2-40B4-BE49-F238E27FC236}">
                <a16:creationId xmlns:a16="http://schemas.microsoft.com/office/drawing/2014/main" id="{ACFBA9E8-F4B3-7663-026D-8E24489C4C2D}"/>
              </a:ext>
            </a:extLst>
          </p:cNvPr>
          <p:cNvSpPr/>
          <p:nvPr/>
        </p:nvSpPr>
        <p:spPr>
          <a:xfrm>
            <a:off x="3843954" y="3617573"/>
            <a:ext cx="2906449" cy="504587"/>
          </a:xfrm>
          <a:prstGeom prst="line">
            <a:avLst/>
          </a:prstGeom>
          <a:noFill/>
          <a:ln w="20320">
            <a:solidFill>
              <a:srgbClr val="11111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4">
            <a:extLst>
              <a:ext uri="{FF2B5EF4-FFF2-40B4-BE49-F238E27FC236}">
                <a16:creationId xmlns:a16="http://schemas.microsoft.com/office/drawing/2014/main" id="{C04FB8EF-1992-83E4-8018-B663A860C7C6}"/>
              </a:ext>
            </a:extLst>
          </p:cNvPr>
          <p:cNvSpPr/>
          <p:nvPr/>
        </p:nvSpPr>
        <p:spPr>
          <a:xfrm>
            <a:off x="3835811" y="4351965"/>
            <a:ext cx="2906449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Shape 15">
            <a:extLst>
              <a:ext uri="{FF2B5EF4-FFF2-40B4-BE49-F238E27FC236}">
                <a16:creationId xmlns:a16="http://schemas.microsoft.com/office/drawing/2014/main" id="{2F848D19-5AF7-4197-99EA-66E8A62B2965}"/>
              </a:ext>
            </a:extLst>
          </p:cNvPr>
          <p:cNvSpPr/>
          <p:nvPr/>
        </p:nvSpPr>
        <p:spPr>
          <a:xfrm>
            <a:off x="3835811" y="4488885"/>
            <a:ext cx="5327452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dash"/>
            <a:headEnd type="triangl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75">
            <a:extLst>
              <a:ext uri="{FF2B5EF4-FFF2-40B4-BE49-F238E27FC236}">
                <a16:creationId xmlns:a16="http://schemas.microsoft.com/office/drawing/2014/main" id="{E0F8380F-3934-1D77-95FD-75ECC399F564}"/>
              </a:ext>
            </a:extLst>
          </p:cNvPr>
          <p:cNvSpPr/>
          <p:nvPr/>
        </p:nvSpPr>
        <p:spPr>
          <a:xfrm>
            <a:off x="1788227" y="3362576"/>
            <a:ext cx="2047584" cy="415267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 76">
            <a:extLst>
              <a:ext uri="{FF2B5EF4-FFF2-40B4-BE49-F238E27FC236}">
                <a16:creationId xmlns:a16="http://schemas.microsoft.com/office/drawing/2014/main" id="{D4C4619D-D0B6-CFDB-BB86-1476A0487286}"/>
              </a:ext>
            </a:extLst>
          </p:cNvPr>
          <p:cNvSpPr/>
          <p:nvPr/>
        </p:nvSpPr>
        <p:spPr>
          <a:xfrm>
            <a:off x="2006056" y="3429318"/>
            <a:ext cx="1555914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Senders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hape 77">
            <a:extLst>
              <a:ext uri="{FF2B5EF4-FFF2-40B4-BE49-F238E27FC236}">
                <a16:creationId xmlns:a16="http://schemas.microsoft.com/office/drawing/2014/main" id="{A512B4CC-D340-EFA6-C960-BB157F1F5E21}"/>
              </a:ext>
            </a:extLst>
          </p:cNvPr>
          <p:cNvSpPr/>
          <p:nvPr/>
        </p:nvSpPr>
        <p:spPr>
          <a:xfrm>
            <a:off x="1788227" y="3877422"/>
            <a:ext cx="2047584" cy="1283619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8">
            <a:extLst>
              <a:ext uri="{FF2B5EF4-FFF2-40B4-BE49-F238E27FC236}">
                <a16:creationId xmlns:a16="http://schemas.microsoft.com/office/drawing/2014/main" id="{C0B64F8F-9A83-437D-6225-3D025EADB921}"/>
              </a:ext>
            </a:extLst>
          </p:cNvPr>
          <p:cNvSpPr/>
          <p:nvPr/>
        </p:nvSpPr>
        <p:spPr>
          <a:xfrm>
            <a:off x="1844240" y="4022111"/>
            <a:ext cx="1114036" cy="59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Congestion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19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79">
            <a:extLst>
              <a:ext uri="{FF2B5EF4-FFF2-40B4-BE49-F238E27FC236}">
                <a16:creationId xmlns:a16="http://schemas.microsoft.com/office/drawing/2014/main" id="{AD9DC006-233B-954F-2914-BC92506947E8}"/>
              </a:ext>
            </a:extLst>
          </p:cNvPr>
          <p:cNvSpPr/>
          <p:nvPr/>
        </p:nvSpPr>
        <p:spPr>
          <a:xfrm>
            <a:off x="2174094" y="4781398"/>
            <a:ext cx="1369205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Sender NIC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hape 80">
            <a:extLst>
              <a:ext uri="{FF2B5EF4-FFF2-40B4-BE49-F238E27FC236}">
                <a16:creationId xmlns:a16="http://schemas.microsoft.com/office/drawing/2014/main" id="{5DB51299-C9FB-846A-A426-9F9A39E494DE}"/>
              </a:ext>
            </a:extLst>
          </p:cNvPr>
          <p:cNvSpPr/>
          <p:nvPr/>
        </p:nvSpPr>
        <p:spPr>
          <a:xfrm>
            <a:off x="5385503" y="3586455"/>
            <a:ext cx="2862883" cy="1568362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81">
            <a:extLst>
              <a:ext uri="{FF2B5EF4-FFF2-40B4-BE49-F238E27FC236}">
                <a16:creationId xmlns:a16="http://schemas.microsoft.com/office/drawing/2014/main" id="{CAE4AF80-6220-1EC5-C80C-01D653A56682}"/>
              </a:ext>
            </a:extLst>
          </p:cNvPr>
          <p:cNvSpPr/>
          <p:nvPr/>
        </p:nvSpPr>
        <p:spPr>
          <a:xfrm>
            <a:off x="6126118" y="4831187"/>
            <a:ext cx="1244732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Switch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Shape 82">
            <a:extLst>
              <a:ext uri="{FF2B5EF4-FFF2-40B4-BE49-F238E27FC236}">
                <a16:creationId xmlns:a16="http://schemas.microsoft.com/office/drawing/2014/main" id="{7EA87142-F629-C668-3681-8C38EDC23CEC}"/>
              </a:ext>
            </a:extLst>
          </p:cNvPr>
          <p:cNvSpPr/>
          <p:nvPr/>
        </p:nvSpPr>
        <p:spPr>
          <a:xfrm>
            <a:off x="9175711" y="3493100"/>
            <a:ext cx="1605704" cy="1680388"/>
          </a:xfrm>
          <a:prstGeom prst="rect">
            <a:avLst/>
          </a:prstGeom>
          <a:solidFill>
            <a:srgbClr val="FFFFFF">
              <a:alpha val="0"/>
            </a:srgbClr>
          </a:solidFill>
          <a:ln w="1397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83">
            <a:extLst>
              <a:ext uri="{FF2B5EF4-FFF2-40B4-BE49-F238E27FC236}">
                <a16:creationId xmlns:a16="http://schemas.microsoft.com/office/drawing/2014/main" id="{04B3A9FC-978F-A3AB-1BF4-D22B338B0966}"/>
              </a:ext>
            </a:extLst>
          </p:cNvPr>
          <p:cNvSpPr/>
          <p:nvPr/>
        </p:nvSpPr>
        <p:spPr>
          <a:xfrm>
            <a:off x="9860313" y="4096795"/>
            <a:ext cx="684602" cy="56013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CNP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1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Reply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85">
            <a:extLst>
              <a:ext uri="{FF2B5EF4-FFF2-40B4-BE49-F238E27FC236}">
                <a16:creationId xmlns:a16="http://schemas.microsoft.com/office/drawing/2014/main" id="{2B0F818E-1312-3EF1-FCA3-C64D696B4D83}"/>
              </a:ext>
            </a:extLst>
          </p:cNvPr>
          <p:cNvSpPr/>
          <p:nvPr/>
        </p:nvSpPr>
        <p:spPr>
          <a:xfrm>
            <a:off x="9226732" y="4862305"/>
            <a:ext cx="1503662" cy="280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Receiver NIC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86">
            <a:extLst>
              <a:ext uri="{FF2B5EF4-FFF2-40B4-BE49-F238E27FC236}">
                <a16:creationId xmlns:a16="http://schemas.microsoft.com/office/drawing/2014/main" id="{62CD0A4A-6C86-A85B-821C-AD5DA5E46B47}"/>
              </a:ext>
            </a:extLst>
          </p:cNvPr>
          <p:cNvSpPr/>
          <p:nvPr/>
        </p:nvSpPr>
        <p:spPr>
          <a:xfrm>
            <a:off x="3057854" y="3990993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87">
            <a:extLst>
              <a:ext uri="{FF2B5EF4-FFF2-40B4-BE49-F238E27FC236}">
                <a16:creationId xmlns:a16="http://schemas.microsoft.com/office/drawing/2014/main" id="{7210C180-7348-38B4-2016-140A8E9C005A}"/>
              </a:ext>
            </a:extLst>
          </p:cNvPr>
          <p:cNvSpPr/>
          <p:nvPr/>
        </p:nvSpPr>
        <p:spPr>
          <a:xfrm>
            <a:off x="3300577" y="3990993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88">
            <a:extLst>
              <a:ext uri="{FF2B5EF4-FFF2-40B4-BE49-F238E27FC236}">
                <a16:creationId xmlns:a16="http://schemas.microsoft.com/office/drawing/2014/main" id="{5D7BDE4E-80AB-3677-15D3-1C04AC496469}"/>
              </a:ext>
            </a:extLst>
          </p:cNvPr>
          <p:cNvSpPr/>
          <p:nvPr/>
        </p:nvSpPr>
        <p:spPr>
          <a:xfrm>
            <a:off x="3537076" y="3990993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89">
            <a:extLst>
              <a:ext uri="{FF2B5EF4-FFF2-40B4-BE49-F238E27FC236}">
                <a16:creationId xmlns:a16="http://schemas.microsoft.com/office/drawing/2014/main" id="{5A32F9E5-B62B-D052-BDDF-DF387BD1E0D0}"/>
              </a:ext>
            </a:extLst>
          </p:cNvPr>
          <p:cNvSpPr/>
          <p:nvPr/>
        </p:nvSpPr>
        <p:spPr>
          <a:xfrm>
            <a:off x="3873153" y="3990993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90">
            <a:extLst>
              <a:ext uri="{FF2B5EF4-FFF2-40B4-BE49-F238E27FC236}">
                <a16:creationId xmlns:a16="http://schemas.microsoft.com/office/drawing/2014/main" id="{40A24AC5-0E8B-93E4-444A-35C61A74346C}"/>
              </a:ext>
            </a:extLst>
          </p:cNvPr>
          <p:cNvSpPr/>
          <p:nvPr/>
        </p:nvSpPr>
        <p:spPr>
          <a:xfrm>
            <a:off x="4308809" y="3990993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91">
            <a:extLst>
              <a:ext uri="{FF2B5EF4-FFF2-40B4-BE49-F238E27FC236}">
                <a16:creationId xmlns:a16="http://schemas.microsoft.com/office/drawing/2014/main" id="{1C23D672-3CB2-D4D0-5CC0-D0E3A813439F}"/>
              </a:ext>
            </a:extLst>
          </p:cNvPr>
          <p:cNvSpPr/>
          <p:nvPr/>
        </p:nvSpPr>
        <p:spPr>
          <a:xfrm>
            <a:off x="4738242" y="3990993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92">
            <a:extLst>
              <a:ext uri="{FF2B5EF4-FFF2-40B4-BE49-F238E27FC236}">
                <a16:creationId xmlns:a16="http://schemas.microsoft.com/office/drawing/2014/main" id="{C66167EF-FDCB-9FB4-001F-BCC252940D31}"/>
              </a:ext>
            </a:extLst>
          </p:cNvPr>
          <p:cNvSpPr/>
          <p:nvPr/>
        </p:nvSpPr>
        <p:spPr>
          <a:xfrm>
            <a:off x="5180122" y="3990993"/>
            <a:ext cx="174263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93">
            <a:extLst>
              <a:ext uri="{FF2B5EF4-FFF2-40B4-BE49-F238E27FC236}">
                <a16:creationId xmlns:a16="http://schemas.microsoft.com/office/drawing/2014/main" id="{65DC8858-31E2-D7FC-C608-046EDD6DA0B2}"/>
              </a:ext>
            </a:extLst>
          </p:cNvPr>
          <p:cNvSpPr/>
          <p:nvPr/>
        </p:nvSpPr>
        <p:spPr>
          <a:xfrm>
            <a:off x="4900057" y="3468418"/>
            <a:ext cx="186710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94">
            <a:extLst>
              <a:ext uri="{FF2B5EF4-FFF2-40B4-BE49-F238E27FC236}">
                <a16:creationId xmlns:a16="http://schemas.microsoft.com/office/drawing/2014/main" id="{43B71703-6DE6-BB86-1960-EC8BDF5CB5CF}"/>
              </a:ext>
            </a:extLst>
          </p:cNvPr>
          <p:cNvSpPr/>
          <p:nvPr/>
        </p:nvSpPr>
        <p:spPr>
          <a:xfrm>
            <a:off x="5149003" y="3468418"/>
            <a:ext cx="186710" cy="323630"/>
          </a:xfrm>
          <a:prstGeom prst="rect">
            <a:avLst/>
          </a:prstGeom>
          <a:solidFill>
            <a:srgbClr val="D9D9D9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99">
            <a:extLst>
              <a:ext uri="{FF2B5EF4-FFF2-40B4-BE49-F238E27FC236}">
                <a16:creationId xmlns:a16="http://schemas.microsoft.com/office/drawing/2014/main" id="{55012D23-440B-9362-4B6A-FA8894A940A2}"/>
              </a:ext>
            </a:extLst>
          </p:cNvPr>
          <p:cNvSpPr/>
          <p:nvPr/>
        </p:nvSpPr>
        <p:spPr>
          <a:xfrm>
            <a:off x="3898048" y="4538674"/>
            <a:ext cx="155592" cy="16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100">
            <a:extLst>
              <a:ext uri="{FF2B5EF4-FFF2-40B4-BE49-F238E27FC236}">
                <a16:creationId xmlns:a16="http://schemas.microsoft.com/office/drawing/2014/main" id="{C09868E9-811B-F3E1-BE11-2408437C18E0}"/>
              </a:ext>
            </a:extLst>
          </p:cNvPr>
          <p:cNvSpPr/>
          <p:nvPr/>
        </p:nvSpPr>
        <p:spPr>
          <a:xfrm>
            <a:off x="5553541" y="4538674"/>
            <a:ext cx="155592" cy="16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102">
            <a:extLst>
              <a:ext uri="{FF2B5EF4-FFF2-40B4-BE49-F238E27FC236}">
                <a16:creationId xmlns:a16="http://schemas.microsoft.com/office/drawing/2014/main" id="{5E2EA997-44DD-C203-4922-BB53ABD709A1}"/>
              </a:ext>
            </a:extLst>
          </p:cNvPr>
          <p:cNvSpPr/>
          <p:nvPr/>
        </p:nvSpPr>
        <p:spPr>
          <a:xfrm>
            <a:off x="8939212" y="4538674"/>
            <a:ext cx="155592" cy="16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 103">
            <a:extLst>
              <a:ext uri="{FF2B5EF4-FFF2-40B4-BE49-F238E27FC236}">
                <a16:creationId xmlns:a16="http://schemas.microsoft.com/office/drawing/2014/main" id="{94CC03C5-2E4E-6BCB-3464-B0EEAF3FABEC}"/>
              </a:ext>
            </a:extLst>
          </p:cNvPr>
          <p:cNvSpPr/>
          <p:nvPr/>
        </p:nvSpPr>
        <p:spPr>
          <a:xfrm>
            <a:off x="6319052" y="3731314"/>
            <a:ext cx="435656" cy="26139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</a:t>
            </a:r>
          </a:p>
        </p:txBody>
      </p:sp>
      <p:sp>
        <p:nvSpPr>
          <p:cNvPr id="30" name="Text 104">
            <a:extLst>
              <a:ext uri="{FF2B5EF4-FFF2-40B4-BE49-F238E27FC236}">
                <a16:creationId xmlns:a16="http://schemas.microsoft.com/office/drawing/2014/main" id="{172D6990-69A5-9C41-CCDC-064E24FDCC13}"/>
              </a:ext>
            </a:extLst>
          </p:cNvPr>
          <p:cNvSpPr/>
          <p:nvPr/>
        </p:nvSpPr>
        <p:spPr>
          <a:xfrm>
            <a:off x="6966312" y="3648691"/>
            <a:ext cx="1244732" cy="2862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ECN marking</a:t>
            </a: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Shape 105">
            <a:extLst>
              <a:ext uri="{FF2B5EF4-FFF2-40B4-BE49-F238E27FC236}">
                <a16:creationId xmlns:a16="http://schemas.microsoft.com/office/drawing/2014/main" id="{6B83C509-D9BF-7E97-0086-E3BC9B39835E}"/>
              </a:ext>
            </a:extLst>
          </p:cNvPr>
          <p:cNvSpPr/>
          <p:nvPr/>
        </p:nvSpPr>
        <p:spPr>
          <a:xfrm>
            <a:off x="6748484" y="3990992"/>
            <a:ext cx="186710" cy="323630"/>
          </a:xfrm>
          <a:prstGeom prst="rect">
            <a:avLst/>
          </a:prstGeom>
          <a:solidFill>
            <a:srgbClr val="FFE2E2"/>
          </a:solidFill>
          <a:ln w="1016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Text 106">
            <a:extLst>
              <a:ext uri="{FF2B5EF4-FFF2-40B4-BE49-F238E27FC236}">
                <a16:creationId xmlns:a16="http://schemas.microsoft.com/office/drawing/2014/main" id="{F58DE129-A9FB-D41B-B60E-92CF1905DF67}"/>
              </a:ext>
            </a:extLst>
          </p:cNvPr>
          <p:cNvSpPr/>
          <p:nvPr/>
        </p:nvSpPr>
        <p:spPr>
          <a:xfrm>
            <a:off x="6742260" y="4022111"/>
            <a:ext cx="199158" cy="23649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Shape 107">
            <a:extLst>
              <a:ext uri="{FF2B5EF4-FFF2-40B4-BE49-F238E27FC236}">
                <a16:creationId xmlns:a16="http://schemas.microsoft.com/office/drawing/2014/main" id="{5C183288-FAA2-4170-C19C-B0D104FD84A5}"/>
              </a:ext>
            </a:extLst>
          </p:cNvPr>
          <p:cNvSpPr/>
          <p:nvPr/>
        </p:nvSpPr>
        <p:spPr>
          <a:xfrm>
            <a:off x="6997430" y="3990993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108">
            <a:extLst>
              <a:ext uri="{FF2B5EF4-FFF2-40B4-BE49-F238E27FC236}">
                <a16:creationId xmlns:a16="http://schemas.microsoft.com/office/drawing/2014/main" id="{318729C5-E244-B6ED-E4F6-B5366240A679}"/>
              </a:ext>
            </a:extLst>
          </p:cNvPr>
          <p:cNvSpPr/>
          <p:nvPr/>
        </p:nvSpPr>
        <p:spPr>
          <a:xfrm>
            <a:off x="7252600" y="3990993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109">
            <a:extLst>
              <a:ext uri="{FF2B5EF4-FFF2-40B4-BE49-F238E27FC236}">
                <a16:creationId xmlns:a16="http://schemas.microsoft.com/office/drawing/2014/main" id="{DF6DBA13-3EF7-2337-B075-16C4FDEEF510}"/>
              </a:ext>
            </a:extLst>
          </p:cNvPr>
          <p:cNvSpPr/>
          <p:nvPr/>
        </p:nvSpPr>
        <p:spPr>
          <a:xfrm>
            <a:off x="7507771" y="3990993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110">
            <a:extLst>
              <a:ext uri="{FF2B5EF4-FFF2-40B4-BE49-F238E27FC236}">
                <a16:creationId xmlns:a16="http://schemas.microsoft.com/office/drawing/2014/main" id="{3DD54EC4-83E5-E937-879C-7065E1E87664}"/>
              </a:ext>
            </a:extLst>
          </p:cNvPr>
          <p:cNvSpPr/>
          <p:nvPr/>
        </p:nvSpPr>
        <p:spPr>
          <a:xfrm>
            <a:off x="7762940" y="3990993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111">
            <a:extLst>
              <a:ext uri="{FF2B5EF4-FFF2-40B4-BE49-F238E27FC236}">
                <a16:creationId xmlns:a16="http://schemas.microsoft.com/office/drawing/2014/main" id="{458E7695-2B42-E875-7F9B-3C1ED699864A}"/>
              </a:ext>
            </a:extLst>
          </p:cNvPr>
          <p:cNvSpPr/>
          <p:nvPr/>
        </p:nvSpPr>
        <p:spPr>
          <a:xfrm>
            <a:off x="8939212" y="3984769"/>
            <a:ext cx="199158" cy="323630"/>
          </a:xfrm>
          <a:prstGeom prst="rect">
            <a:avLst/>
          </a:prstGeom>
          <a:solidFill>
            <a:srgbClr val="FFF2CC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Text 112">
            <a:extLst>
              <a:ext uri="{FF2B5EF4-FFF2-40B4-BE49-F238E27FC236}">
                <a16:creationId xmlns:a16="http://schemas.microsoft.com/office/drawing/2014/main" id="{E933418B-7085-43F3-218A-9C0507DD6DA4}"/>
              </a:ext>
            </a:extLst>
          </p:cNvPr>
          <p:cNvSpPr/>
          <p:nvPr/>
        </p:nvSpPr>
        <p:spPr>
          <a:xfrm>
            <a:off x="3997627" y="4870796"/>
            <a:ext cx="1431442" cy="26139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CNP interval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图片 38" descr="&lt;svg xmlns=&quot;http://www.w3.org/2000/svg&quot; height=&quot;24px&quot; viewBox=&quot;0 -960 960 960&quot; width=&quot;24px&quot; fill=&quot;#000000&quot;&gt;&lt;path d=&quot;M480-120q-74.7 0-140.4-28.34t-114.3-76.92q-48.6-48.58-76.95-114.26Q120-405.19 120-479.87q0-74.67 28.34-140.41 28.34-65.73 76.92-114.36 48.58-48.63 114.26-76.99Q405.19-840 479.87-840q74.67 0 140.41 28.35 65.73 28.35 114.36 76.95 48.63 48.6 76.99 114.3Q840-554.7 840-480q0 27-3.77 53t-11.54 51q-7.84-6.77-16.73-12-8.88-5.23-19.34-7.69 6.07-20.39 8.73-41.27Q800-457.85 800-480q0-134-93-227t-227-93q-134 0-227 93t-93 227q0 134 93 227t227 93q54.08 0 102.47-16.62 48.4-16.62 88.99-46.53 6.62 7.77 14.12 14.61 7.5 6.85 16.73 11.54-46.39 36.38-102.52 56.69Q543.65-120 480-120Zm257.19-148.69q-8.73-8.68-8.73-21.27 0-12.58 8.69-21.31 8.69-8.73 21.27-8.73t21.31 8.69q8.73 8.68 8.73 21.27 0 12.58-8.69 21.31-8.68 8.73-21.27 8.73-12.58 0-21.31-8.69Zm-111.34-37.16L460-471.71V-680h40v191.69l154.15 154.16-28.3 28.3Z&quot;/&gt;&lt;/svg&gt;">
            <a:extLst>
              <a:ext uri="{FF2B5EF4-FFF2-40B4-BE49-F238E27FC236}">
                <a16:creationId xmlns:a16="http://schemas.microsoft.com/office/drawing/2014/main" id="{47DC5B51-DB73-F8EF-9C50-7B8012A65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947" y="4316329"/>
            <a:ext cx="405277" cy="405277"/>
          </a:xfrm>
          <a:prstGeom prst="rect">
            <a:avLst/>
          </a:prstGeom>
        </p:spPr>
      </p:pic>
      <p:sp>
        <p:nvSpPr>
          <p:cNvPr id="40" name="Shape 14">
            <a:extLst>
              <a:ext uri="{FF2B5EF4-FFF2-40B4-BE49-F238E27FC236}">
                <a16:creationId xmlns:a16="http://schemas.microsoft.com/office/drawing/2014/main" id="{1BD43F2E-67C9-F17E-A161-A8B9226D7586}"/>
              </a:ext>
            </a:extLst>
          </p:cNvPr>
          <p:cNvSpPr/>
          <p:nvPr/>
        </p:nvSpPr>
        <p:spPr>
          <a:xfrm>
            <a:off x="8024398" y="4351965"/>
            <a:ext cx="1138864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箭头: 手杖形 40">
            <a:extLst>
              <a:ext uri="{FF2B5EF4-FFF2-40B4-BE49-F238E27FC236}">
                <a16:creationId xmlns:a16="http://schemas.microsoft.com/office/drawing/2014/main" id="{CEE7EA42-174A-7B83-9B41-C6E76A412848}"/>
              </a:ext>
            </a:extLst>
          </p:cNvPr>
          <p:cNvSpPr/>
          <p:nvPr/>
        </p:nvSpPr>
        <p:spPr>
          <a:xfrm rot="5400000">
            <a:off x="9241223" y="4155753"/>
            <a:ext cx="571615" cy="565722"/>
          </a:xfrm>
          <a:prstGeom prst="uturnArrow">
            <a:avLst>
              <a:gd name="adj1" fmla="val 21327"/>
              <a:gd name="adj2" fmla="val 25000"/>
              <a:gd name="adj3" fmla="val 25000"/>
              <a:gd name="adj4" fmla="val 43750"/>
              <a:gd name="adj5" fmla="val 1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右大括号 41">
            <a:extLst>
              <a:ext uri="{FF2B5EF4-FFF2-40B4-BE49-F238E27FC236}">
                <a16:creationId xmlns:a16="http://schemas.microsoft.com/office/drawing/2014/main" id="{73A4F0A1-1F3F-0F5C-FAB0-EC3A81D65771}"/>
              </a:ext>
            </a:extLst>
          </p:cNvPr>
          <p:cNvSpPr/>
          <p:nvPr/>
        </p:nvSpPr>
        <p:spPr>
          <a:xfrm rot="5400000">
            <a:off x="4662443" y="3955207"/>
            <a:ext cx="129815" cy="1652382"/>
          </a:xfrm>
          <a:prstGeom prst="rightBrace">
            <a:avLst>
              <a:gd name="adj1" fmla="val 47017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Shape 14">
            <a:extLst>
              <a:ext uri="{FF2B5EF4-FFF2-40B4-BE49-F238E27FC236}">
                <a16:creationId xmlns:a16="http://schemas.microsoft.com/office/drawing/2014/main" id="{97065974-7A53-914C-CFD4-0FC1F34E2D69}"/>
              </a:ext>
            </a:extLst>
          </p:cNvPr>
          <p:cNvSpPr/>
          <p:nvPr/>
        </p:nvSpPr>
        <p:spPr>
          <a:xfrm>
            <a:off x="6960022" y="3953162"/>
            <a:ext cx="1033193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14">
            <a:extLst>
              <a:ext uri="{FF2B5EF4-FFF2-40B4-BE49-F238E27FC236}">
                <a16:creationId xmlns:a16="http://schemas.microsoft.com/office/drawing/2014/main" id="{C2C5BB75-9EA1-3733-AC1D-A7D7CBFB8305}"/>
              </a:ext>
            </a:extLst>
          </p:cNvPr>
          <p:cNvSpPr/>
          <p:nvPr/>
        </p:nvSpPr>
        <p:spPr>
          <a:xfrm>
            <a:off x="6960022" y="4345742"/>
            <a:ext cx="1033193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Shape 14">
            <a:extLst>
              <a:ext uri="{FF2B5EF4-FFF2-40B4-BE49-F238E27FC236}">
                <a16:creationId xmlns:a16="http://schemas.microsoft.com/office/drawing/2014/main" id="{FBA3B481-726B-4952-FC43-4E6EAB2F7A06}"/>
              </a:ext>
            </a:extLst>
          </p:cNvPr>
          <p:cNvSpPr/>
          <p:nvPr/>
        </p:nvSpPr>
        <p:spPr>
          <a:xfrm>
            <a:off x="7993216" y="3953161"/>
            <a:ext cx="0" cy="39258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12">
            <a:extLst>
              <a:ext uri="{FF2B5EF4-FFF2-40B4-BE49-F238E27FC236}">
                <a16:creationId xmlns:a16="http://schemas.microsoft.com/office/drawing/2014/main" id="{4A6539EF-A331-21D0-6AC7-E65940608A3F}"/>
              </a:ext>
            </a:extLst>
          </p:cNvPr>
          <p:cNvSpPr/>
          <p:nvPr/>
        </p:nvSpPr>
        <p:spPr>
          <a:xfrm flipV="1">
            <a:off x="9369622" y="3257870"/>
            <a:ext cx="0" cy="471090"/>
          </a:xfrm>
          <a:prstGeom prst="line">
            <a:avLst/>
          </a:prstGeom>
          <a:noFill/>
          <a:ln w="26670">
            <a:solidFill>
              <a:srgbClr val="FF000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73">
            <a:extLst>
              <a:ext uri="{FF2B5EF4-FFF2-40B4-BE49-F238E27FC236}">
                <a16:creationId xmlns:a16="http://schemas.microsoft.com/office/drawing/2014/main" id="{CCD13520-5A13-4E0C-6DE0-B3CF9A1C7672}"/>
              </a:ext>
            </a:extLst>
          </p:cNvPr>
          <p:cNvSpPr/>
          <p:nvPr/>
        </p:nvSpPr>
        <p:spPr>
          <a:xfrm>
            <a:off x="8529428" y="2823976"/>
            <a:ext cx="1991571" cy="412468"/>
          </a:xfrm>
          <a:prstGeom prst="roundRect">
            <a:avLst>
              <a:gd name="adj" fmla="val 13953"/>
            </a:avLst>
          </a:prstGeom>
          <a:solidFill>
            <a:schemeClr val="accent5">
              <a:lumMod val="60000"/>
              <a:lumOff val="40000"/>
            </a:schemeClr>
          </a:solidFill>
          <a:ln w="12700">
            <a:solidFill>
              <a:srgbClr val="FBE5D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49" name="Text 74">
            <a:extLst>
              <a:ext uri="{FF2B5EF4-FFF2-40B4-BE49-F238E27FC236}">
                <a16:creationId xmlns:a16="http://schemas.microsoft.com/office/drawing/2014/main" id="{E2840658-9C82-665B-6BA3-64CA86BD85DE}"/>
              </a:ext>
            </a:extLst>
          </p:cNvPr>
          <p:cNvSpPr/>
          <p:nvPr/>
        </p:nvSpPr>
        <p:spPr>
          <a:xfrm>
            <a:off x="8591665" y="2837276"/>
            <a:ext cx="1867098" cy="41076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1111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ECN ignored?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EAB0C61-6F62-CD22-C514-29A45B519507}"/>
              </a:ext>
            </a:extLst>
          </p:cNvPr>
          <p:cNvGrpSpPr/>
          <p:nvPr/>
        </p:nvGrpSpPr>
        <p:grpSpPr>
          <a:xfrm>
            <a:off x="3418826" y="5069084"/>
            <a:ext cx="1711506" cy="876137"/>
            <a:chOff x="3418826" y="5311905"/>
            <a:chExt cx="1711506" cy="876137"/>
          </a:xfrm>
        </p:grpSpPr>
        <p:sp>
          <p:nvSpPr>
            <p:cNvPr id="51" name="Shape 23">
              <a:extLst>
                <a:ext uri="{FF2B5EF4-FFF2-40B4-BE49-F238E27FC236}">
                  <a16:creationId xmlns:a16="http://schemas.microsoft.com/office/drawing/2014/main" id="{C3D915B5-5D69-F138-A10B-F6328CDECB11}"/>
                </a:ext>
              </a:extLst>
            </p:cNvPr>
            <p:cNvSpPr/>
            <p:nvPr/>
          </p:nvSpPr>
          <p:spPr>
            <a:xfrm>
              <a:off x="4507967" y="5311905"/>
              <a:ext cx="0" cy="292908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Shape 115">
              <a:extLst>
                <a:ext uri="{FF2B5EF4-FFF2-40B4-BE49-F238E27FC236}">
                  <a16:creationId xmlns:a16="http://schemas.microsoft.com/office/drawing/2014/main" id="{D83E8888-541F-9450-6C01-C98BA0F3836C}"/>
                </a:ext>
              </a:extLst>
            </p:cNvPr>
            <p:cNvSpPr/>
            <p:nvPr/>
          </p:nvSpPr>
          <p:spPr>
            <a:xfrm>
              <a:off x="3418826" y="5627912"/>
              <a:ext cx="1711506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Text 116">
              <a:extLst>
                <a:ext uri="{FF2B5EF4-FFF2-40B4-BE49-F238E27FC236}">
                  <a16:creationId xmlns:a16="http://schemas.microsoft.com/office/drawing/2014/main" id="{C967F983-D7B5-486B-F4D7-A26E5E965C70}"/>
                </a:ext>
              </a:extLst>
            </p:cNvPr>
            <p:cNvSpPr/>
            <p:nvPr/>
          </p:nvSpPr>
          <p:spPr>
            <a:xfrm>
              <a:off x="3481063" y="5702596"/>
              <a:ext cx="1587033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CNP interval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too large?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BA67920B-5975-AE12-6147-2F3273E5DC2B}"/>
              </a:ext>
            </a:extLst>
          </p:cNvPr>
          <p:cNvGrpSpPr/>
          <p:nvPr/>
        </p:nvGrpSpPr>
        <p:grpSpPr>
          <a:xfrm>
            <a:off x="5223687" y="3943246"/>
            <a:ext cx="1649270" cy="2001975"/>
            <a:chOff x="5223687" y="4186067"/>
            <a:chExt cx="1649270" cy="2001975"/>
          </a:xfrm>
        </p:grpSpPr>
        <p:sp>
          <p:nvSpPr>
            <p:cNvPr id="56" name="Shape 24">
              <a:extLst>
                <a:ext uri="{FF2B5EF4-FFF2-40B4-BE49-F238E27FC236}">
                  <a16:creationId xmlns:a16="http://schemas.microsoft.com/office/drawing/2014/main" id="{91964DFB-9325-3D1A-C302-153F5209D974}"/>
                </a:ext>
              </a:extLst>
            </p:cNvPr>
            <p:cNvSpPr/>
            <p:nvPr/>
          </p:nvSpPr>
          <p:spPr>
            <a:xfrm>
              <a:off x="5808711" y="4186067"/>
              <a:ext cx="224052" cy="1418746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Shape 117">
              <a:extLst>
                <a:ext uri="{FF2B5EF4-FFF2-40B4-BE49-F238E27FC236}">
                  <a16:creationId xmlns:a16="http://schemas.microsoft.com/office/drawing/2014/main" id="{04A79297-63F0-DAEC-8FBB-43499BCE26CA}"/>
                </a:ext>
              </a:extLst>
            </p:cNvPr>
            <p:cNvSpPr/>
            <p:nvPr/>
          </p:nvSpPr>
          <p:spPr>
            <a:xfrm>
              <a:off x="5223687" y="5627912"/>
              <a:ext cx="1649270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Text 118">
              <a:extLst>
                <a:ext uri="{FF2B5EF4-FFF2-40B4-BE49-F238E27FC236}">
                  <a16:creationId xmlns:a16="http://schemas.microsoft.com/office/drawing/2014/main" id="{4E44178B-785C-43CF-00C3-3854629C0D33}"/>
                </a:ext>
              </a:extLst>
            </p:cNvPr>
            <p:cNvSpPr/>
            <p:nvPr/>
          </p:nvSpPr>
          <p:spPr>
            <a:xfrm>
              <a:off x="5285924" y="5702596"/>
              <a:ext cx="1524796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bandwidth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sched. unfair?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C6DBFF46-66CC-478C-2AEF-345193A3BACB}"/>
              </a:ext>
            </a:extLst>
          </p:cNvPr>
          <p:cNvGrpSpPr/>
          <p:nvPr/>
        </p:nvGrpSpPr>
        <p:grpSpPr>
          <a:xfrm>
            <a:off x="6966312" y="4378407"/>
            <a:ext cx="1991571" cy="1566814"/>
            <a:chOff x="6966312" y="4621228"/>
            <a:chExt cx="1991571" cy="1566814"/>
          </a:xfrm>
        </p:grpSpPr>
        <p:sp>
          <p:nvSpPr>
            <p:cNvPr id="60" name="Shape 25">
              <a:extLst>
                <a:ext uri="{FF2B5EF4-FFF2-40B4-BE49-F238E27FC236}">
                  <a16:creationId xmlns:a16="http://schemas.microsoft.com/office/drawing/2014/main" id="{C964ED9D-7187-3D2C-CC7C-8AFAD01D4FF2}"/>
                </a:ext>
              </a:extLst>
            </p:cNvPr>
            <p:cNvSpPr/>
            <p:nvPr/>
          </p:nvSpPr>
          <p:spPr>
            <a:xfrm>
              <a:off x="7153022" y="4621228"/>
              <a:ext cx="809076" cy="983585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Shape 119">
              <a:extLst>
                <a:ext uri="{FF2B5EF4-FFF2-40B4-BE49-F238E27FC236}">
                  <a16:creationId xmlns:a16="http://schemas.microsoft.com/office/drawing/2014/main" id="{F1AF7235-2376-4CB4-6B4D-372940372B48}"/>
                </a:ext>
              </a:extLst>
            </p:cNvPr>
            <p:cNvSpPr/>
            <p:nvPr/>
          </p:nvSpPr>
          <p:spPr>
            <a:xfrm>
              <a:off x="6966312" y="5627912"/>
              <a:ext cx="1991571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Text 120">
              <a:extLst>
                <a:ext uri="{FF2B5EF4-FFF2-40B4-BE49-F238E27FC236}">
                  <a16:creationId xmlns:a16="http://schemas.microsoft.com/office/drawing/2014/main" id="{02E49C6F-D169-581D-7C72-1E0FA5A58112}"/>
                </a:ext>
              </a:extLst>
            </p:cNvPr>
            <p:cNvSpPr/>
            <p:nvPr/>
          </p:nvSpPr>
          <p:spPr>
            <a:xfrm>
              <a:off x="7028549" y="5702596"/>
              <a:ext cx="1867098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max queue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length too short?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BA59CA1B-4C38-28CA-5FBA-B5D51148FEAD}"/>
              </a:ext>
            </a:extLst>
          </p:cNvPr>
          <p:cNvGrpSpPr/>
          <p:nvPr/>
        </p:nvGrpSpPr>
        <p:grpSpPr>
          <a:xfrm>
            <a:off x="8024399" y="4378407"/>
            <a:ext cx="2626319" cy="1566814"/>
            <a:chOff x="8024399" y="4621228"/>
            <a:chExt cx="2626319" cy="1566814"/>
          </a:xfrm>
        </p:grpSpPr>
        <p:sp>
          <p:nvSpPr>
            <p:cNvPr id="64" name="Shape 26">
              <a:extLst>
                <a:ext uri="{FF2B5EF4-FFF2-40B4-BE49-F238E27FC236}">
                  <a16:creationId xmlns:a16="http://schemas.microsoft.com/office/drawing/2014/main" id="{350C6FB9-4F0F-6AE1-081F-BD72A2252C30}"/>
                </a:ext>
              </a:extLst>
            </p:cNvPr>
            <p:cNvSpPr/>
            <p:nvPr/>
          </p:nvSpPr>
          <p:spPr>
            <a:xfrm>
              <a:off x="8024399" y="4621228"/>
              <a:ext cx="1201101" cy="994238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Shape 121">
              <a:extLst>
                <a:ext uri="{FF2B5EF4-FFF2-40B4-BE49-F238E27FC236}">
                  <a16:creationId xmlns:a16="http://schemas.microsoft.com/office/drawing/2014/main" id="{C11F5DC7-D1D7-A505-06C2-16748F0DB392}"/>
                </a:ext>
              </a:extLst>
            </p:cNvPr>
            <p:cNvSpPr/>
            <p:nvPr/>
          </p:nvSpPr>
          <p:spPr>
            <a:xfrm>
              <a:off x="9063685" y="5627912"/>
              <a:ext cx="1587033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Text 122">
              <a:extLst>
                <a:ext uri="{FF2B5EF4-FFF2-40B4-BE49-F238E27FC236}">
                  <a16:creationId xmlns:a16="http://schemas.microsoft.com/office/drawing/2014/main" id="{0E16D6A7-70D6-5BCD-A843-0192D031EFC9}"/>
                </a:ext>
              </a:extLst>
            </p:cNvPr>
            <p:cNvSpPr/>
            <p:nvPr/>
          </p:nvSpPr>
          <p:spPr>
            <a:xfrm>
              <a:off x="9125922" y="5702596"/>
              <a:ext cx="1462560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ECN mark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too fewer?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56CC0140-B53A-B8AB-2B04-A98027F4BAB8}"/>
              </a:ext>
            </a:extLst>
          </p:cNvPr>
          <p:cNvGrpSpPr/>
          <p:nvPr/>
        </p:nvGrpSpPr>
        <p:grpSpPr>
          <a:xfrm>
            <a:off x="1956267" y="5092580"/>
            <a:ext cx="1369205" cy="852641"/>
            <a:chOff x="1956267" y="5335401"/>
            <a:chExt cx="1369205" cy="852641"/>
          </a:xfrm>
        </p:grpSpPr>
        <p:sp>
          <p:nvSpPr>
            <p:cNvPr id="68" name="Shape 113">
              <a:extLst>
                <a:ext uri="{FF2B5EF4-FFF2-40B4-BE49-F238E27FC236}">
                  <a16:creationId xmlns:a16="http://schemas.microsoft.com/office/drawing/2014/main" id="{BA9527A5-BE77-1B81-FEAB-90B09483EEBB}"/>
                </a:ext>
              </a:extLst>
            </p:cNvPr>
            <p:cNvSpPr/>
            <p:nvPr/>
          </p:nvSpPr>
          <p:spPr>
            <a:xfrm>
              <a:off x="1956267" y="5627912"/>
              <a:ext cx="1369205" cy="560130"/>
            </a:xfrm>
            <a:prstGeom prst="roundRect">
              <a:avLst>
                <a:gd name="adj" fmla="val 13333"/>
              </a:avLst>
            </a:prstGeom>
            <a:solidFill>
              <a:srgbClr val="FBE5D6"/>
            </a:solidFill>
            <a:ln w="12700">
              <a:solidFill>
                <a:srgbClr val="FBE5D6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Text 114">
              <a:extLst>
                <a:ext uri="{FF2B5EF4-FFF2-40B4-BE49-F238E27FC236}">
                  <a16:creationId xmlns:a16="http://schemas.microsoft.com/office/drawing/2014/main" id="{C26351B7-BCAA-5376-5613-FBB5D4EA0D7E}"/>
                </a:ext>
              </a:extLst>
            </p:cNvPr>
            <p:cNvSpPr/>
            <p:nvPr/>
          </p:nvSpPr>
          <p:spPr>
            <a:xfrm>
              <a:off x="2018503" y="5702596"/>
              <a:ext cx="1244732" cy="435656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Is CC too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indent="0" algn="ctr">
                <a:buNone/>
              </a:pPr>
              <a:r>
                <a:rPr lang="en-US" sz="1800" dirty="0">
                  <a:solidFill>
                    <a:srgbClr val="11111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aggressive?</a:t>
              </a:r>
              <a:endPara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Shape 22">
              <a:extLst>
                <a:ext uri="{FF2B5EF4-FFF2-40B4-BE49-F238E27FC236}">
                  <a16:creationId xmlns:a16="http://schemas.microsoft.com/office/drawing/2014/main" id="{3D9CB581-48EE-1946-3982-4B31C519D7AD}"/>
                </a:ext>
              </a:extLst>
            </p:cNvPr>
            <p:cNvSpPr/>
            <p:nvPr/>
          </p:nvSpPr>
          <p:spPr>
            <a:xfrm flipH="1">
              <a:off x="2628420" y="5335401"/>
              <a:ext cx="224051" cy="280064"/>
            </a:xfrm>
            <a:prstGeom prst="line">
              <a:avLst/>
            </a:prstGeom>
            <a:noFill/>
            <a:ln w="27940">
              <a:solidFill>
                <a:srgbClr val="FF0000"/>
              </a:solidFill>
              <a:prstDash val="solid"/>
              <a:headEnd type="none"/>
              <a:tailEnd type="triangle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1" name="Shape 101">
            <a:extLst>
              <a:ext uri="{FF2B5EF4-FFF2-40B4-BE49-F238E27FC236}">
                <a16:creationId xmlns:a16="http://schemas.microsoft.com/office/drawing/2014/main" id="{805339C6-7241-845A-22AF-70D9F702CD69}"/>
              </a:ext>
            </a:extLst>
          </p:cNvPr>
          <p:cNvSpPr/>
          <p:nvPr/>
        </p:nvSpPr>
        <p:spPr>
          <a:xfrm>
            <a:off x="7308613" y="4538674"/>
            <a:ext cx="155592" cy="161816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0A77535-A9A4-7CE7-0FA2-B23D24DDC894}"/>
              </a:ext>
            </a:extLst>
          </p:cNvPr>
          <p:cNvSpPr/>
          <p:nvPr/>
        </p:nvSpPr>
        <p:spPr>
          <a:xfrm>
            <a:off x="878595" y="1548923"/>
            <a:ext cx="10246605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Trebuchet MS" panose="020B0703020202090204" pitchFamily="34" charset="0"/>
              </a:rPr>
              <a:t>Sender, switch, and receiver form a </a:t>
            </a:r>
            <a:r>
              <a:rPr lang="zh-CN" altLang="zh-CN" sz="2400" b="1" dirty="0">
                <a:latin typeface="Trebuchet MS" panose="020B0703020202090204" pitchFamily="34" charset="0"/>
              </a:rPr>
              <a:t>closed feedback loop</a:t>
            </a:r>
            <a:endParaRPr lang="zh-CN" altLang="zh-CN" sz="2400" dirty="0">
              <a:latin typeface="Trebuchet MS" panose="020B070302020209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zh-CN" altLang="zh-CN" sz="2400" dirty="0">
                <a:latin typeface="Trebuchet MS" panose="020B0703020202090204" pitchFamily="34" charset="0"/>
              </a:rPr>
              <a:t>Counters show correlation—not the responsible </a:t>
            </a:r>
            <a:r>
              <a:rPr lang="zh-CN" altLang="zh-CN" sz="2400" b="1" dirty="0">
                <a:latin typeface="Trebuchet MS" panose="020B0703020202090204" pitchFamily="34" charset="0"/>
              </a:rPr>
              <a:t>RP, NP, or CP</a:t>
            </a:r>
            <a:endParaRPr lang="zh-CN" altLang="zh-CN" sz="2400" dirty="0">
              <a:latin typeface="Trebuchet MS" panose="020B0703020202090204" pitchFamily="34" charset="0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A98349DE-3BC2-2B9B-B2E2-1E377201616B}"/>
              </a:ext>
            </a:extLst>
          </p:cNvPr>
          <p:cNvSpPr/>
          <p:nvPr/>
        </p:nvSpPr>
        <p:spPr>
          <a:xfrm>
            <a:off x="3138673" y="5368651"/>
            <a:ext cx="511823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altLang="zh-CN" sz="4000" dirty="0">
                <a:latin typeface="Trebuchet MS" panose="020B0703020202090204" pitchFamily="34" charset="0"/>
              </a:rPr>
              <a:t>❓</a:t>
            </a:r>
            <a:endParaRPr lang="zh-CN" altLang="zh-CN" sz="4000" dirty="0">
              <a:latin typeface="Trebuchet MS" panose="020B0703020202090204" pitchFamily="34" charset="0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2B173BFE-6B23-1E77-2035-B341D0ACAEA7}"/>
              </a:ext>
            </a:extLst>
          </p:cNvPr>
          <p:cNvSpPr/>
          <p:nvPr/>
        </p:nvSpPr>
        <p:spPr>
          <a:xfrm>
            <a:off x="8848486" y="5368651"/>
            <a:ext cx="511823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n-US" altLang="zh-CN" sz="4000" dirty="0">
                <a:latin typeface="Trebuchet MS" panose="020B0703020202090204" pitchFamily="34" charset="0"/>
              </a:rPr>
              <a:t>❓</a:t>
            </a:r>
            <a:endParaRPr lang="zh-CN" altLang="zh-CN" sz="40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79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73" grpId="0"/>
      <p:bldP spid="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C8D87-7258-C89D-AB91-E50D941CE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70FCC85-430B-5E4F-1680-FCAAA9061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4C81D19E-1F5B-5BD5-7FEE-37E504317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0969200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Requirements of production-level localization tool</a:t>
            </a:r>
            <a:endParaRPr lang="zh-CN" altLang="en-US" dirty="0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44CE4540-AC10-C62A-403F-94DFD514211E}"/>
              </a:ext>
            </a:extLst>
          </p:cNvPr>
          <p:cNvSpPr/>
          <p:nvPr/>
        </p:nvSpPr>
        <p:spPr>
          <a:xfrm>
            <a:off x="878595" y="1314000"/>
            <a:ext cx="10730468" cy="12915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66700" indent="-2667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Trebuchet MS" panose="020B0703020202090204" pitchFamily="34" charset="0"/>
              </a:rPr>
              <a:t>𝜇</a:t>
            </a:r>
            <a:r>
              <a:rPr lang="en-US" altLang="zh-CN" sz="2400" b="1" dirty="0">
                <a:latin typeface="Trebuchet MS" panose="020B0703020202090204" pitchFamily="34" charset="0"/>
              </a:rPr>
              <a:t>s- </a:t>
            </a:r>
            <a:r>
              <a:rPr lang="en-US" altLang="zh-CN" sz="2400" b="1" dirty="0">
                <a:latin typeface="Trebuchet MS" panose="020B0703020202090204" pitchFamily="34" charset="0"/>
                <a:ea typeface="Ebrima" panose="02000000000000000000" pitchFamily="2" charset="0"/>
                <a:cs typeface="Ebrima" panose="02000000000000000000" pitchFamily="2" charset="0"/>
              </a:rPr>
              <a:t>&amp;</a:t>
            </a:r>
            <a:r>
              <a:rPr lang="en-US" altLang="zh-CN" sz="2400" b="1" dirty="0">
                <a:latin typeface="Trebuchet MS" panose="020B0703020202090204" pitchFamily="34" charset="0"/>
              </a:rPr>
              <a:t> packet-level resolution</a:t>
            </a:r>
            <a:r>
              <a:rPr lang="en-US" altLang="zh-CN" sz="2400" dirty="0">
                <a:latin typeface="Trebuchet MS" panose="020B0703020202090204" pitchFamily="34" charset="0"/>
              </a:rPr>
              <a:t>.</a:t>
            </a:r>
          </a:p>
          <a:p>
            <a:pPr marL="266700" indent="-2667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latin typeface="Trebuchet MS" panose="020B0703020202090204" pitchFamily="34" charset="0"/>
              </a:rPr>
              <a:t>Event injection</a:t>
            </a:r>
            <a:r>
              <a:rPr lang="en-US" altLang="zh-CN" sz="2400" dirty="0">
                <a:latin typeface="Trebuchet MS" panose="020B0703020202090204" pitchFamily="34" charset="0"/>
              </a:rPr>
              <a:t>:</a:t>
            </a:r>
            <a:r>
              <a:rPr lang="zh-CN" altLang="zh-CN" sz="2400" dirty="0">
                <a:latin typeface="Trebuchet MS" panose="020B0703020202090204" pitchFamily="34" charset="0"/>
              </a:rPr>
              <a:t> Reproduce</a:t>
            </a:r>
            <a:r>
              <a:rPr lang="en-US" altLang="zh-CN" sz="2400" dirty="0">
                <a:latin typeface="Trebuchet MS" panose="020B0703020202090204" pitchFamily="34" charset="0"/>
              </a:rPr>
              <a:t> </a:t>
            </a:r>
            <a:r>
              <a:rPr lang="zh-CN" altLang="zh-CN" sz="2400" dirty="0">
                <a:latin typeface="Trebuchet MS" panose="020B0703020202090204" pitchFamily="34" charset="0"/>
              </a:rPr>
              <a:t>controlled anomaly triggers</a:t>
            </a:r>
            <a:r>
              <a:rPr lang="en-US" altLang="zh-CN" sz="2400" dirty="0">
                <a:latin typeface="Trebuchet MS" panose="020B0703020202090204" pitchFamily="34" charset="0"/>
              </a:rPr>
              <a:t>.</a:t>
            </a:r>
          </a:p>
          <a:p>
            <a:pPr marL="266700" indent="-2667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latin typeface="Trebuchet MS" panose="020B0703020202090204" pitchFamily="34" charset="0"/>
              </a:rPr>
              <a:t>In-situ testing</a:t>
            </a:r>
            <a:r>
              <a:rPr lang="en-US" altLang="zh-CN" sz="2400" dirty="0">
                <a:latin typeface="Trebuchet MS" panose="020B0703020202090204" pitchFamily="34" charset="0"/>
              </a:rPr>
              <a:t>: </a:t>
            </a:r>
            <a:r>
              <a:rPr lang="zh-CN" altLang="zh-CN" sz="2400" dirty="0">
                <a:latin typeface="Trebuchet MS" panose="020B0703020202090204" pitchFamily="34" charset="0"/>
              </a:rPr>
              <a:t>Test the affected hardware in its production environment.</a:t>
            </a:r>
            <a:endParaRPr lang="en-US" altLang="zh-CN" sz="2400" dirty="0">
              <a:latin typeface="Trebuchet MS" panose="020B0703020202090204" pitchFamily="34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5B31CCD-87F5-2BA8-8E7B-6623B1B6E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822917"/>
              </p:ext>
            </p:extLst>
          </p:nvPr>
        </p:nvGraphicFramePr>
        <p:xfrm>
          <a:off x="580984" y="2792043"/>
          <a:ext cx="10710720" cy="335788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495634">
                  <a:extLst>
                    <a:ext uri="{9D8B030D-6E8A-4147-A177-3AD203B41FA5}">
                      <a16:colId xmlns:a16="http://schemas.microsoft.com/office/drawing/2014/main" val="1403718272"/>
                    </a:ext>
                  </a:extLst>
                </a:gridCol>
                <a:gridCol w="1800536">
                  <a:extLst>
                    <a:ext uri="{9D8B030D-6E8A-4147-A177-3AD203B41FA5}">
                      <a16:colId xmlns:a16="http://schemas.microsoft.com/office/drawing/2014/main" val="3311726814"/>
                    </a:ext>
                  </a:extLst>
                </a:gridCol>
                <a:gridCol w="1378093">
                  <a:extLst>
                    <a:ext uri="{9D8B030D-6E8A-4147-A177-3AD203B41FA5}">
                      <a16:colId xmlns:a16="http://schemas.microsoft.com/office/drawing/2014/main" val="1874503208"/>
                    </a:ext>
                  </a:extLst>
                </a:gridCol>
                <a:gridCol w="1786522">
                  <a:extLst>
                    <a:ext uri="{9D8B030D-6E8A-4147-A177-3AD203B41FA5}">
                      <a16:colId xmlns:a16="http://schemas.microsoft.com/office/drawing/2014/main" val="1518053299"/>
                    </a:ext>
                  </a:extLst>
                </a:gridCol>
                <a:gridCol w="1486490">
                  <a:extLst>
                    <a:ext uri="{9D8B030D-6E8A-4147-A177-3AD203B41FA5}">
                      <a16:colId xmlns:a16="http://schemas.microsoft.com/office/drawing/2014/main" val="3355427738"/>
                    </a:ext>
                  </a:extLst>
                </a:gridCol>
                <a:gridCol w="1763445">
                  <a:extLst>
                    <a:ext uri="{9D8B030D-6E8A-4147-A177-3AD203B41FA5}">
                      <a16:colId xmlns:a16="http://schemas.microsoft.com/office/drawing/2014/main" val="4035783284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400" dirty="0"/>
                        <a:t>Method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2200" dirty="0"/>
                        <a:t>Resolution</a:t>
                      </a:r>
                      <a:endParaRPr lang="en-US" altLang="zh-CN" sz="2200" dirty="0"/>
                    </a:p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altLang="zh-CN" sz="2000" dirty="0"/>
                        <a:t>Throughput       Event   </a:t>
                      </a:r>
                      <a:r>
                        <a:rPr lang="en-US" altLang="zh-CN" sz="2200" dirty="0">
                          <a:solidFill>
                            <a:schemeClr val="bg1"/>
                          </a:solidFill>
                        </a:rPr>
                        <a:t>.</a:t>
                      </a:r>
                      <a:endParaRPr lang="zh-CN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200" dirty="0"/>
                        <a:t>Decompose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200" dirty="0"/>
                        <a:t>Inject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2200" dirty="0"/>
                        <a:t>In-situ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231832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dirty="0"/>
                        <a:t>Inference from counters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dirty="0"/>
                        <a:t>sec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dirty="0"/>
                        <a:t>Flow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73086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dirty="0"/>
                        <a:t>Hardware testers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b="1" dirty="0"/>
                        <a:t>μs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b="1" dirty="0"/>
                        <a:t>Pkt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028757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dirty="0"/>
                        <a:t>Test-suite generators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dirty="0"/>
                        <a:t>sec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dirty="0"/>
                        <a:t>Flow</a:t>
                      </a:r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44457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dirty="0"/>
                        <a:t>Anytest (ours)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b="1" dirty="0"/>
                        <a:t>μs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2000" b="1" dirty="0"/>
                        <a:t>Pkt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2292317"/>
                  </a:ext>
                </a:extLst>
              </a:tr>
            </a:tbl>
          </a:graphicData>
        </a:graphic>
      </p:graphicFrame>
      <p:pic>
        <p:nvPicPr>
          <p:cNvPr id="5" name="图形 4">
            <a:extLst>
              <a:ext uri="{FF2B5EF4-FFF2-40B4-BE49-F238E27FC236}">
                <a16:creationId xmlns:a16="http://schemas.microsoft.com/office/drawing/2014/main" id="{D73A2AC2-D1D1-913A-0E57-1CCABF2471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5321" y="3621811"/>
            <a:ext cx="432000" cy="432000"/>
          </a:xfrm>
          <a:prstGeom prst="rect">
            <a:avLst/>
          </a:prstGeom>
        </p:spPr>
      </p:pic>
      <p:pic>
        <p:nvPicPr>
          <p:cNvPr id="7" name="图形 6">
            <a:extLst>
              <a:ext uri="{FF2B5EF4-FFF2-40B4-BE49-F238E27FC236}">
                <a16:creationId xmlns:a16="http://schemas.microsoft.com/office/drawing/2014/main" id="{2B174A08-A453-E764-F72A-3C58A68428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5321" y="4263328"/>
            <a:ext cx="432000" cy="432000"/>
          </a:xfrm>
          <a:prstGeom prst="rect">
            <a:avLst/>
          </a:prstGeom>
        </p:spPr>
      </p:pic>
      <p:pic>
        <p:nvPicPr>
          <p:cNvPr id="8" name="图形 7">
            <a:extLst>
              <a:ext uri="{FF2B5EF4-FFF2-40B4-BE49-F238E27FC236}">
                <a16:creationId xmlns:a16="http://schemas.microsoft.com/office/drawing/2014/main" id="{E98B1B42-60A1-AC46-AB74-A6CD393F62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5321" y="4907555"/>
            <a:ext cx="432000" cy="432000"/>
          </a:xfrm>
          <a:prstGeom prst="rect">
            <a:avLst/>
          </a:prstGeom>
        </p:spPr>
      </p:pic>
      <p:pic>
        <p:nvPicPr>
          <p:cNvPr id="9" name="图形 8">
            <a:extLst>
              <a:ext uri="{FF2B5EF4-FFF2-40B4-BE49-F238E27FC236}">
                <a16:creationId xmlns:a16="http://schemas.microsoft.com/office/drawing/2014/main" id="{D3E7B79A-6111-DDBF-73A4-785AE27722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0485" y="3621811"/>
            <a:ext cx="432000" cy="432000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B2E9AE71-8D02-B89B-AE8B-2BCDDD9B4C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5076" y="3621811"/>
            <a:ext cx="432000" cy="432000"/>
          </a:xfrm>
          <a:prstGeom prst="rect">
            <a:avLst/>
          </a:prstGeom>
        </p:spPr>
      </p:pic>
      <p:pic>
        <p:nvPicPr>
          <p:cNvPr id="13" name="图形 12">
            <a:extLst>
              <a:ext uri="{FF2B5EF4-FFF2-40B4-BE49-F238E27FC236}">
                <a16:creationId xmlns:a16="http://schemas.microsoft.com/office/drawing/2014/main" id="{8ECEAA22-5137-E864-1E06-A4EFB7E38B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91885" y="4281328"/>
            <a:ext cx="396000" cy="396000"/>
          </a:xfrm>
          <a:prstGeom prst="rect">
            <a:avLst/>
          </a:prstGeom>
        </p:spPr>
      </p:pic>
      <p:pic>
        <p:nvPicPr>
          <p:cNvPr id="14" name="图形 13">
            <a:extLst>
              <a:ext uri="{FF2B5EF4-FFF2-40B4-BE49-F238E27FC236}">
                <a16:creationId xmlns:a16="http://schemas.microsoft.com/office/drawing/2014/main" id="{26B44606-DEA7-B224-0304-F27A7951EB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6837" y="4263328"/>
            <a:ext cx="432000" cy="432000"/>
          </a:xfrm>
          <a:prstGeom prst="rect">
            <a:avLst/>
          </a:prstGeom>
        </p:spPr>
      </p:pic>
      <p:pic>
        <p:nvPicPr>
          <p:cNvPr id="15" name="图形 14">
            <a:extLst>
              <a:ext uri="{FF2B5EF4-FFF2-40B4-BE49-F238E27FC236}">
                <a16:creationId xmlns:a16="http://schemas.microsoft.com/office/drawing/2014/main" id="{8825331D-D7E0-7DB1-F512-B026752F42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84837" y="4925555"/>
            <a:ext cx="396000" cy="396000"/>
          </a:xfrm>
          <a:prstGeom prst="rect">
            <a:avLst/>
          </a:prstGeom>
        </p:spPr>
      </p:pic>
      <p:pic>
        <p:nvPicPr>
          <p:cNvPr id="16" name="图形 15">
            <a:extLst>
              <a:ext uri="{FF2B5EF4-FFF2-40B4-BE49-F238E27FC236}">
                <a16:creationId xmlns:a16="http://schemas.microsoft.com/office/drawing/2014/main" id="{2B5BB56A-CBC8-A783-177E-C1137EDA38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5076" y="4907555"/>
            <a:ext cx="432000" cy="4320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5126756-9FBD-3BBD-4059-7282056E13D6}"/>
              </a:ext>
            </a:extLst>
          </p:cNvPr>
          <p:cNvSpPr/>
          <p:nvPr/>
        </p:nvSpPr>
        <p:spPr>
          <a:xfrm>
            <a:off x="5936344" y="1314000"/>
            <a:ext cx="4680856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zh-CN" sz="2400" b="1" dirty="0">
                <a:latin typeface="Trebuchet MS" panose="020B0603020202020204" pitchFamily="34" charset="0"/>
              </a:rPr>
              <a:t>Decompose the interaction</a:t>
            </a:r>
            <a:r>
              <a:rPr lang="en-US" altLang="zh-CN" sz="2400" dirty="0">
                <a:latin typeface="Trebuchet MS" panose="020B0603020202020204" pitchFamily="34" charset="0"/>
              </a:rPr>
              <a:t>.</a:t>
            </a:r>
          </a:p>
        </p:txBody>
      </p:sp>
      <p:pic>
        <p:nvPicPr>
          <p:cNvPr id="22" name="图形 21">
            <a:extLst>
              <a:ext uri="{FF2B5EF4-FFF2-40B4-BE49-F238E27FC236}">
                <a16:creationId xmlns:a16="http://schemas.microsoft.com/office/drawing/2014/main" id="{F7D8A44F-894A-991F-C850-E9C9757D67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5321" y="5533142"/>
            <a:ext cx="432000" cy="432000"/>
          </a:xfrm>
          <a:prstGeom prst="rect">
            <a:avLst/>
          </a:prstGeom>
        </p:spPr>
      </p:pic>
      <p:pic>
        <p:nvPicPr>
          <p:cNvPr id="23" name="图形 22">
            <a:extLst>
              <a:ext uri="{FF2B5EF4-FFF2-40B4-BE49-F238E27FC236}">
                <a16:creationId xmlns:a16="http://schemas.microsoft.com/office/drawing/2014/main" id="{164EAA97-917F-1EEE-3A5C-ACBFB792B7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66837" y="5533142"/>
            <a:ext cx="432000" cy="432000"/>
          </a:xfrm>
          <a:prstGeom prst="rect">
            <a:avLst/>
          </a:prstGeom>
        </p:spPr>
      </p:pic>
      <p:pic>
        <p:nvPicPr>
          <p:cNvPr id="24" name="图形 23">
            <a:extLst>
              <a:ext uri="{FF2B5EF4-FFF2-40B4-BE49-F238E27FC236}">
                <a16:creationId xmlns:a16="http://schemas.microsoft.com/office/drawing/2014/main" id="{11C10404-128A-5089-5A32-18850A7042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5076" y="5533142"/>
            <a:ext cx="432000" cy="432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929E0A7-F98B-CBED-7B05-BD73C8AE4105}"/>
              </a:ext>
            </a:extLst>
          </p:cNvPr>
          <p:cNvSpPr/>
          <p:nvPr/>
        </p:nvSpPr>
        <p:spPr>
          <a:xfrm>
            <a:off x="464457" y="5525096"/>
            <a:ext cx="11028079" cy="788618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3013249-CC47-9C9A-D2DC-BA584FAD461B}"/>
              </a:ext>
            </a:extLst>
          </p:cNvPr>
          <p:cNvSpPr/>
          <p:nvPr/>
        </p:nvSpPr>
        <p:spPr>
          <a:xfrm>
            <a:off x="8171543" y="2742495"/>
            <a:ext cx="1640114" cy="3357879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912BB6-2E2B-F5E2-DE05-96870FC19255}"/>
              </a:ext>
            </a:extLst>
          </p:cNvPr>
          <p:cNvSpPr/>
          <p:nvPr/>
        </p:nvSpPr>
        <p:spPr>
          <a:xfrm>
            <a:off x="9651590" y="2742495"/>
            <a:ext cx="1640114" cy="3357879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004DCE8-9A4B-1989-D18C-3E14F8840818}"/>
              </a:ext>
            </a:extLst>
          </p:cNvPr>
          <p:cNvSpPr/>
          <p:nvPr/>
        </p:nvSpPr>
        <p:spPr>
          <a:xfrm>
            <a:off x="464457" y="4190927"/>
            <a:ext cx="11028079" cy="788618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A84A206-BE90-69EF-4BB5-75EFB03E6F11}"/>
              </a:ext>
            </a:extLst>
          </p:cNvPr>
          <p:cNvSpPr/>
          <p:nvPr/>
        </p:nvSpPr>
        <p:spPr>
          <a:xfrm>
            <a:off x="464457" y="4785729"/>
            <a:ext cx="11028079" cy="788618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65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1" grpId="0" animBg="1"/>
      <p:bldP spid="12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E7A21-6FE7-12E9-B308-EDDAB7D48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7ECBFA51-FB26-E220-D7B5-984D754C8392}"/>
              </a:ext>
            </a:extLst>
          </p:cNvPr>
          <p:cNvGrpSpPr/>
          <p:nvPr/>
        </p:nvGrpSpPr>
        <p:grpSpPr>
          <a:xfrm>
            <a:off x="1917641" y="3056583"/>
            <a:ext cx="7102635" cy="3065753"/>
            <a:chOff x="1917641" y="3056583"/>
            <a:chExt cx="7102635" cy="3065753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B474D89A-BA2A-EF63-20D9-BF1820B51409}"/>
                </a:ext>
              </a:extLst>
            </p:cNvPr>
            <p:cNvSpPr/>
            <p:nvPr/>
          </p:nvSpPr>
          <p:spPr>
            <a:xfrm>
              <a:off x="3236807" y="3056583"/>
              <a:ext cx="5783469" cy="901057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21AA5385-46B3-5676-C5F5-CB0B7494F872}"/>
                </a:ext>
              </a:extLst>
            </p:cNvPr>
            <p:cNvSpPr/>
            <p:nvPr/>
          </p:nvSpPr>
          <p:spPr>
            <a:xfrm>
              <a:off x="3250601" y="4506093"/>
              <a:ext cx="5765167" cy="1616243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E84EF77D-DB0C-93A3-676E-D9DB9C1DB124}"/>
                </a:ext>
              </a:extLst>
            </p:cNvPr>
            <p:cNvSpPr txBox="1"/>
            <p:nvPr/>
          </p:nvSpPr>
          <p:spPr>
            <a:xfrm>
              <a:off x="1917641" y="3974193"/>
              <a:ext cx="1282469" cy="5967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Hosts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in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production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cluster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93" name="直线连接符 1166">
              <a:extLst>
                <a:ext uri="{FF2B5EF4-FFF2-40B4-BE49-F238E27FC236}">
                  <a16:creationId xmlns:a16="http://schemas.microsoft.com/office/drawing/2014/main" id="{8A8A1225-3207-620E-9B6A-09C537710732}"/>
                </a:ext>
              </a:extLst>
            </p:cNvPr>
            <p:cNvCxnSpPr>
              <a:cxnSpLocks/>
            </p:cNvCxnSpPr>
            <p:nvPr/>
          </p:nvCxnSpPr>
          <p:spPr>
            <a:xfrm>
              <a:off x="2809994" y="4607223"/>
              <a:ext cx="486519" cy="22605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D6634EE-9D3F-9CBA-1BF4-5EC7EC1E6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F667BE3A-38E2-FF2A-3C0D-FFCA4C6B8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1668664" cy="705600"/>
          </a:xfrm>
        </p:spPr>
        <p:txBody>
          <a:bodyPr>
            <a:normAutofit/>
          </a:bodyPr>
          <a:lstStyle/>
          <a:p>
            <a:r>
              <a:rPr lang="en-US" altLang="zh-CN" dirty="0" err="1"/>
              <a:t>Anytest</a:t>
            </a:r>
            <a:r>
              <a:rPr lang="zh-CN" altLang="zh-CN" dirty="0"/>
              <a:t>: </a:t>
            </a:r>
            <a:r>
              <a:rPr lang="en-US" altLang="zh-CN" dirty="0"/>
              <a:t>test</a:t>
            </a:r>
            <a:r>
              <a:rPr lang="zh-CN" altLang="zh-CN" dirty="0"/>
              <a:t> the black box </a:t>
            </a:r>
            <a:r>
              <a:rPr lang="en-US" altLang="zh-CN" dirty="0"/>
              <a:t>with</a:t>
            </a:r>
            <a:r>
              <a:rPr lang="zh-CN" altLang="zh-CN" dirty="0"/>
              <a:t> white boxes</a:t>
            </a:r>
          </a:p>
        </p:txBody>
      </p:sp>
      <p:cxnSp>
        <p:nvCxnSpPr>
          <p:cNvPr id="49" name="直线箭头连接符 1140">
            <a:extLst>
              <a:ext uri="{FF2B5EF4-FFF2-40B4-BE49-F238E27FC236}">
                <a16:creationId xmlns:a16="http://schemas.microsoft.com/office/drawing/2014/main" id="{ECB67955-7423-367E-9652-836DA63D9899}"/>
              </a:ext>
            </a:extLst>
          </p:cNvPr>
          <p:cNvCxnSpPr>
            <a:cxnSpLocks/>
          </p:cNvCxnSpPr>
          <p:nvPr/>
        </p:nvCxnSpPr>
        <p:spPr>
          <a:xfrm>
            <a:off x="4436300" y="2804633"/>
            <a:ext cx="0" cy="186530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3F4BB10A-63DE-D074-59C2-6BEB0575D2D0}"/>
              </a:ext>
            </a:extLst>
          </p:cNvPr>
          <p:cNvGrpSpPr/>
          <p:nvPr/>
        </p:nvGrpSpPr>
        <p:grpSpPr>
          <a:xfrm>
            <a:off x="5783639" y="4316836"/>
            <a:ext cx="289073" cy="187075"/>
            <a:chOff x="2931170" y="1643097"/>
            <a:chExt cx="219793" cy="268474"/>
          </a:xfrm>
        </p:grpSpPr>
        <p:cxnSp>
          <p:nvCxnSpPr>
            <p:cNvPr id="58" name="直线箭头连接符 7">
              <a:extLst>
                <a:ext uri="{FF2B5EF4-FFF2-40B4-BE49-F238E27FC236}">
                  <a16:creationId xmlns:a16="http://schemas.microsoft.com/office/drawing/2014/main" id="{6F1E19A6-5798-9B49-08F3-47E86B380294}"/>
                </a:ext>
              </a:extLst>
            </p:cNvPr>
            <p:cNvCxnSpPr>
              <a:cxnSpLocks/>
            </p:cNvCxnSpPr>
            <p:nvPr/>
          </p:nvCxnSpPr>
          <p:spPr>
            <a:xfrm>
              <a:off x="2931170" y="1643097"/>
              <a:ext cx="0" cy="26847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59" name="直线箭头连接符 15">
              <a:extLst>
                <a:ext uri="{FF2B5EF4-FFF2-40B4-BE49-F238E27FC236}">
                  <a16:creationId xmlns:a16="http://schemas.microsoft.com/office/drawing/2014/main" id="{91EE168E-1A8B-D355-EB0A-400AA05F74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0963" y="1643097"/>
              <a:ext cx="0" cy="268474"/>
            </a:xfrm>
            <a:prstGeom prst="straightConnector1">
              <a:avLst/>
            </a:prstGeom>
            <a:noFill/>
            <a:ln w="1905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9EA0D89C-18B5-F7CD-4E60-D3F908D805D3}"/>
              </a:ext>
            </a:extLst>
          </p:cNvPr>
          <p:cNvGrpSpPr/>
          <p:nvPr/>
        </p:nvGrpSpPr>
        <p:grpSpPr>
          <a:xfrm>
            <a:off x="3972694" y="4506087"/>
            <a:ext cx="4297849" cy="1616249"/>
            <a:chOff x="3972694" y="4506087"/>
            <a:chExt cx="4297849" cy="1616249"/>
          </a:xfrm>
        </p:grpSpPr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D832D7E7-481A-B735-C5A9-12CE2B89B0A3}"/>
                </a:ext>
              </a:extLst>
            </p:cNvPr>
            <p:cNvSpPr/>
            <p:nvPr/>
          </p:nvSpPr>
          <p:spPr>
            <a:xfrm>
              <a:off x="4277494" y="4810887"/>
              <a:ext cx="3993049" cy="1311449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83295D92-DA73-8FD6-FB34-F075242B2195}"/>
                </a:ext>
              </a:extLst>
            </p:cNvPr>
            <p:cNvSpPr/>
            <p:nvPr/>
          </p:nvSpPr>
          <p:spPr>
            <a:xfrm>
              <a:off x="4125094" y="4658487"/>
              <a:ext cx="3993049" cy="1311449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CAF31946-B47F-00A6-C134-EADA8163363F}"/>
                </a:ext>
              </a:extLst>
            </p:cNvPr>
            <p:cNvSpPr/>
            <p:nvPr/>
          </p:nvSpPr>
          <p:spPr>
            <a:xfrm>
              <a:off x="3972694" y="4506087"/>
              <a:ext cx="3993049" cy="1311449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00" b="0" i="0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圆角矩形 34">
              <a:extLst>
                <a:ext uri="{FF2B5EF4-FFF2-40B4-BE49-F238E27FC236}">
                  <a16:creationId xmlns:a16="http://schemas.microsoft.com/office/drawing/2014/main" id="{C4C16DFD-F6CE-6447-1DDB-BAF27290548E}"/>
                </a:ext>
              </a:extLst>
            </p:cNvPr>
            <p:cNvSpPr/>
            <p:nvPr/>
          </p:nvSpPr>
          <p:spPr>
            <a:xfrm>
              <a:off x="4118684" y="5163336"/>
              <a:ext cx="1645663" cy="312493"/>
            </a:xfrm>
            <a:prstGeom prst="roundRect">
              <a:avLst>
                <a:gd name="adj" fmla="val 13026"/>
              </a:avLst>
            </a:prstGeom>
            <a:solidFill>
              <a:srgbClr val="4472C4">
                <a:lumMod val="20000"/>
                <a:lumOff val="8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36000" tIns="36000" rIns="0" bIns="36000" rtlCol="0" anchor="ctr"/>
            <a:lstStyle/>
            <a:p>
              <a:pPr marL="0" marR="0" lvl="0" indent="0" algn="ctr" defTabSz="457200" eaLnBrk="1" fontAlgn="auto" latinLnBrk="0" hangingPunct="1">
                <a:lnSpc>
                  <a:spcPts val="15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Functionality</a:t>
              </a:r>
              <a:endParaRPr kumimoji="1" lang="zh-CN" altLang="en-US" sz="2000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F9EF581-0A54-2770-1AB7-B75274895C49}"/>
                </a:ext>
              </a:extLst>
            </p:cNvPr>
            <p:cNvSpPr txBox="1"/>
            <p:nvPr/>
          </p:nvSpPr>
          <p:spPr>
            <a:xfrm>
              <a:off x="5001719" y="5515398"/>
              <a:ext cx="1931489" cy="304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>
                <a:lnSpc>
                  <a:spcPts val="1520"/>
                </a:lnSpc>
              </a:pPr>
              <a:r>
                <a:rPr kumimoji="1"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DPDK</a:t>
              </a:r>
              <a:r>
                <a:rPr kumimoji="1"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kumimoji="1"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emulator</a:t>
              </a:r>
              <a:endParaRPr kumimoji="1"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B3A6C140-4C7D-688C-B947-C0AF5BE99EBC}"/>
              </a:ext>
            </a:extLst>
          </p:cNvPr>
          <p:cNvGrpSpPr/>
          <p:nvPr/>
        </p:nvGrpSpPr>
        <p:grpSpPr>
          <a:xfrm>
            <a:off x="4118684" y="4639850"/>
            <a:ext cx="1741408" cy="521968"/>
            <a:chOff x="4118684" y="4639850"/>
            <a:chExt cx="1741408" cy="521968"/>
          </a:xfrm>
        </p:grpSpPr>
        <p:pic>
          <p:nvPicPr>
            <p:cNvPr id="66" name="Picture 2">
              <a:extLst>
                <a:ext uri="{FF2B5EF4-FFF2-40B4-BE49-F238E27FC236}">
                  <a16:creationId xmlns:a16="http://schemas.microsoft.com/office/drawing/2014/main" id="{4ABB99C4-DB37-60B1-2784-B0E442BAA5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8684" y="4639850"/>
              <a:ext cx="400874" cy="400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E639BFBF-29DC-38A2-F042-AE56C59CC720}"/>
                </a:ext>
              </a:extLst>
            </p:cNvPr>
            <p:cNvSpPr txBox="1"/>
            <p:nvPr/>
          </p:nvSpPr>
          <p:spPr>
            <a:xfrm>
              <a:off x="4585849" y="4675287"/>
              <a:ext cx="1274243" cy="4043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White-box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emulation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75" name="直线连接符 37">
              <a:extLst>
                <a:ext uri="{FF2B5EF4-FFF2-40B4-BE49-F238E27FC236}">
                  <a16:creationId xmlns:a16="http://schemas.microsoft.com/office/drawing/2014/main" id="{FC5239C7-A620-0060-B994-BF56F25C8813}"/>
                </a:ext>
              </a:extLst>
            </p:cNvPr>
            <p:cNvCxnSpPr>
              <a:cxnSpLocks/>
              <a:endCxn id="66" idx="2"/>
            </p:cNvCxnSpPr>
            <p:nvPr/>
          </p:nvCxnSpPr>
          <p:spPr>
            <a:xfrm flipV="1">
              <a:off x="4319121" y="5040731"/>
              <a:ext cx="0" cy="12108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123F59AB-38B8-FB88-8624-74EE7B588470}"/>
              </a:ext>
            </a:extLst>
          </p:cNvPr>
          <p:cNvGrpSpPr/>
          <p:nvPr/>
        </p:nvGrpSpPr>
        <p:grpSpPr>
          <a:xfrm>
            <a:off x="5647367" y="4629265"/>
            <a:ext cx="2318382" cy="650265"/>
            <a:chOff x="5647367" y="4629265"/>
            <a:chExt cx="2318382" cy="650265"/>
          </a:xfrm>
        </p:grpSpPr>
        <p:pic>
          <p:nvPicPr>
            <p:cNvPr id="63" name="Picture 10">
              <a:extLst>
                <a:ext uri="{FF2B5EF4-FFF2-40B4-BE49-F238E27FC236}">
                  <a16:creationId xmlns:a16="http://schemas.microsoft.com/office/drawing/2014/main" id="{0E9FE223-D403-0B00-41AF-A0E2789028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9108" y="4629265"/>
              <a:ext cx="378779" cy="378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BF2447AE-1E9D-805D-EB6A-34BBF30A8B64}"/>
                </a:ext>
              </a:extLst>
            </p:cNvPr>
            <p:cNvSpPr txBox="1"/>
            <p:nvPr/>
          </p:nvSpPr>
          <p:spPr>
            <a:xfrm>
              <a:off x="6238655" y="4661718"/>
              <a:ext cx="1727094" cy="4043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High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precision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measurement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76" name="直线连接符 54">
              <a:extLst>
                <a:ext uri="{FF2B5EF4-FFF2-40B4-BE49-F238E27FC236}">
                  <a16:creationId xmlns:a16="http://schemas.microsoft.com/office/drawing/2014/main" id="{027C5091-F121-A572-B30A-79164ECEB99D}"/>
                </a:ext>
              </a:extLst>
            </p:cNvPr>
            <p:cNvCxnSpPr>
              <a:cxnSpLocks/>
              <a:endCxn id="67" idx="3"/>
            </p:cNvCxnSpPr>
            <p:nvPr/>
          </p:nvCxnSpPr>
          <p:spPr>
            <a:xfrm flipV="1">
              <a:off x="5647367" y="4877458"/>
              <a:ext cx="212725" cy="402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4AE2CDC9-86F8-2449-B2ED-5E58CEF602E6}"/>
              </a:ext>
            </a:extLst>
          </p:cNvPr>
          <p:cNvGrpSpPr/>
          <p:nvPr/>
        </p:nvGrpSpPr>
        <p:grpSpPr>
          <a:xfrm>
            <a:off x="5714104" y="5105324"/>
            <a:ext cx="2201500" cy="355105"/>
            <a:chOff x="5714104" y="5105324"/>
            <a:chExt cx="2201500" cy="355105"/>
          </a:xfrm>
        </p:grpSpPr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6C4D6B9E-5646-1EA5-C2AB-3407B8F919B6}"/>
                </a:ext>
              </a:extLst>
            </p:cNvPr>
            <p:cNvSpPr txBox="1"/>
            <p:nvPr/>
          </p:nvSpPr>
          <p:spPr>
            <a:xfrm>
              <a:off x="6252020" y="5239233"/>
              <a:ext cx="1663584" cy="2119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Event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injection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68" name="Picture 6">
              <a:extLst>
                <a:ext uri="{FF2B5EF4-FFF2-40B4-BE49-F238E27FC236}">
                  <a16:creationId xmlns:a16="http://schemas.microsoft.com/office/drawing/2014/main" id="{586B4A76-5698-6140-3085-5C40C2EC5E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3266" y="5105324"/>
              <a:ext cx="355105" cy="355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7" name="直线连接符 58">
              <a:extLst>
                <a:ext uri="{FF2B5EF4-FFF2-40B4-BE49-F238E27FC236}">
                  <a16:creationId xmlns:a16="http://schemas.microsoft.com/office/drawing/2014/main" id="{3713DB99-010F-0F00-13FB-05CC9BF62222}"/>
                </a:ext>
              </a:extLst>
            </p:cNvPr>
            <p:cNvCxnSpPr>
              <a:cxnSpLocks/>
              <a:endCxn id="68" idx="1"/>
            </p:cNvCxnSpPr>
            <p:nvPr/>
          </p:nvCxnSpPr>
          <p:spPr>
            <a:xfrm flipV="1">
              <a:off x="5714104" y="5282876"/>
              <a:ext cx="109169" cy="7266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CD89A867-8EC9-AA0A-2AE3-7848793C1A6F}"/>
              </a:ext>
            </a:extLst>
          </p:cNvPr>
          <p:cNvGrpSpPr/>
          <p:nvPr/>
        </p:nvGrpSpPr>
        <p:grpSpPr>
          <a:xfrm>
            <a:off x="4089878" y="3058001"/>
            <a:ext cx="3993048" cy="1258836"/>
            <a:chOff x="4089878" y="3058001"/>
            <a:chExt cx="3993048" cy="1258836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5AD574E6-710C-25A0-0418-83186A7EC7E3}"/>
                </a:ext>
              </a:extLst>
            </p:cNvPr>
            <p:cNvSpPr/>
            <p:nvPr/>
          </p:nvSpPr>
          <p:spPr>
            <a:xfrm>
              <a:off x="4089878" y="3059896"/>
              <a:ext cx="3993048" cy="793810"/>
            </a:xfrm>
            <a:prstGeom prst="rect">
              <a:avLst/>
            </a:prstGeom>
            <a:noFill/>
            <a:ln w="1270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2859B74D-F1EE-DB0C-0230-63267034E91A}"/>
                </a:ext>
              </a:extLst>
            </p:cNvPr>
            <p:cNvSpPr/>
            <p:nvPr/>
          </p:nvSpPr>
          <p:spPr>
            <a:xfrm>
              <a:off x="4089878" y="3058001"/>
              <a:ext cx="3993048" cy="79381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58EAD832-FB13-DBEA-43CC-340277812497}"/>
                </a:ext>
              </a:extLst>
            </p:cNvPr>
            <p:cNvSpPr/>
            <p:nvPr/>
          </p:nvSpPr>
          <p:spPr>
            <a:xfrm>
              <a:off x="4089878" y="3523027"/>
              <a:ext cx="3993048" cy="793810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293EDEDA-8FBD-F4DF-BF14-6D34448D3EB0}"/>
                </a:ext>
              </a:extLst>
            </p:cNvPr>
            <p:cNvSpPr txBox="1"/>
            <p:nvPr/>
          </p:nvSpPr>
          <p:spPr>
            <a:xfrm>
              <a:off x="4375479" y="3606511"/>
              <a:ext cx="3339751" cy="332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>
                <a:lnSpc>
                  <a:spcPts val="1520"/>
                </a:lnSpc>
              </a:pPr>
              <a:r>
                <a:rPr kumimoji="1"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Target</a:t>
              </a:r>
              <a:r>
                <a:rPr kumimoji="1"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kumimoji="1"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COTS</a:t>
              </a:r>
              <a:r>
                <a:rPr kumimoji="1"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kumimoji="1"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Hardware</a:t>
              </a:r>
              <a:endParaRPr kumimoji="1" lang="zh-CN" altLang="en-US" sz="1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69" name="圆角矩形 33">
              <a:extLst>
                <a:ext uri="{FF2B5EF4-FFF2-40B4-BE49-F238E27FC236}">
                  <a16:creationId xmlns:a16="http://schemas.microsoft.com/office/drawing/2014/main" id="{E94084F8-3A0A-9C2C-F783-7CD8961EB95E}"/>
                </a:ext>
              </a:extLst>
            </p:cNvPr>
            <p:cNvSpPr/>
            <p:nvPr/>
          </p:nvSpPr>
          <p:spPr>
            <a:xfrm>
              <a:off x="5089415" y="3929509"/>
              <a:ext cx="1911863" cy="312493"/>
            </a:xfrm>
            <a:prstGeom prst="roundRect">
              <a:avLst>
                <a:gd name="adj" fmla="val 13026"/>
              </a:avLst>
            </a:prstGeom>
            <a:solidFill>
              <a:srgbClr val="ED7D31">
                <a:lumMod val="20000"/>
                <a:lumOff val="8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36000" tIns="36000" rIns="36000" bIns="36000" rtlCol="0" anchor="ctr"/>
            <a:lstStyle/>
            <a:p>
              <a:pPr marL="0" marR="0" lvl="0" indent="0" algn="ctr" defTabSz="457200" eaLnBrk="1" fontAlgn="auto" latinLnBrk="0" hangingPunct="1">
                <a:lnSpc>
                  <a:spcPts val="15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Black-box</a:t>
              </a:r>
              <a:r>
                <a:rPr kumimoji="1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 </a:t>
              </a:r>
              <a:r>
                <a:rPr kumimoji="1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Logic</a:t>
              </a:r>
              <a:endPara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1B53F354-5253-2FE7-70C8-3CB04CFA9846}"/>
                </a:ext>
              </a:extLst>
            </p:cNvPr>
            <p:cNvSpPr txBox="1"/>
            <p:nvPr/>
          </p:nvSpPr>
          <p:spPr>
            <a:xfrm>
              <a:off x="4750699" y="3163830"/>
              <a:ext cx="2667888" cy="231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algn="ctr"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Standard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RDMA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verbs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8B6CA9D6-1950-4F8D-A40B-5DBB16F56A2A}"/>
              </a:ext>
            </a:extLst>
          </p:cNvPr>
          <p:cNvGrpSpPr/>
          <p:nvPr/>
        </p:nvGrpSpPr>
        <p:grpSpPr>
          <a:xfrm>
            <a:off x="2179429" y="2074076"/>
            <a:ext cx="7753255" cy="2595860"/>
            <a:chOff x="2179429" y="2074076"/>
            <a:chExt cx="7753255" cy="2595860"/>
          </a:xfrm>
        </p:grpSpPr>
        <p:cxnSp>
          <p:nvCxnSpPr>
            <p:cNvPr id="50" name="直线箭头连接符 1052">
              <a:extLst>
                <a:ext uri="{FF2B5EF4-FFF2-40B4-BE49-F238E27FC236}">
                  <a16:creationId xmlns:a16="http://schemas.microsoft.com/office/drawing/2014/main" id="{CC894470-7C20-05E0-6AA7-758B06C11D4D}"/>
                </a:ext>
              </a:extLst>
            </p:cNvPr>
            <p:cNvCxnSpPr>
              <a:cxnSpLocks/>
            </p:cNvCxnSpPr>
            <p:nvPr/>
          </p:nvCxnSpPr>
          <p:spPr>
            <a:xfrm>
              <a:off x="3543946" y="2804633"/>
              <a:ext cx="0" cy="1865303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51" name="直线箭头连接符 1149">
              <a:extLst>
                <a:ext uri="{FF2B5EF4-FFF2-40B4-BE49-F238E27FC236}">
                  <a16:creationId xmlns:a16="http://schemas.microsoft.com/office/drawing/2014/main" id="{3D704FDF-1368-E2AB-31AC-D6A464A900B8}"/>
                </a:ext>
              </a:extLst>
            </p:cNvPr>
            <p:cNvCxnSpPr>
              <a:cxnSpLocks/>
            </p:cNvCxnSpPr>
            <p:nvPr/>
          </p:nvCxnSpPr>
          <p:spPr>
            <a:xfrm>
              <a:off x="8742245" y="2804633"/>
              <a:ext cx="0" cy="1865303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none"/>
            </a:ln>
            <a:effectLst/>
          </p:spPr>
        </p:cxn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8B1A5CD4-4F6C-EA62-5EFF-AA33F9EB407E}"/>
                </a:ext>
              </a:extLst>
            </p:cNvPr>
            <p:cNvSpPr/>
            <p:nvPr/>
          </p:nvSpPr>
          <p:spPr>
            <a:xfrm>
              <a:off x="2262240" y="2151986"/>
              <a:ext cx="7499118" cy="737662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ts val="15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71" name="Picture 2">
              <a:extLst>
                <a:ext uri="{FF2B5EF4-FFF2-40B4-BE49-F238E27FC236}">
                  <a16:creationId xmlns:a16="http://schemas.microsoft.com/office/drawing/2014/main" id="{D96BF37A-1F97-2A2E-1D12-DE0CB31683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0484" y="3007708"/>
              <a:ext cx="400874" cy="400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4">
              <a:extLst>
                <a:ext uri="{FF2B5EF4-FFF2-40B4-BE49-F238E27FC236}">
                  <a16:creationId xmlns:a16="http://schemas.microsoft.com/office/drawing/2014/main" id="{46AA6B70-75A5-F272-64B9-61CA1DD323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9434" y="3038613"/>
              <a:ext cx="400874" cy="400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15645947-58FF-3C7D-E610-4C8614423FD8}"/>
                </a:ext>
              </a:extLst>
            </p:cNvPr>
            <p:cNvSpPr txBox="1"/>
            <p:nvPr/>
          </p:nvSpPr>
          <p:spPr>
            <a:xfrm>
              <a:off x="2179429" y="3441020"/>
              <a:ext cx="783579" cy="231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Config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074BE5E5-8A02-78D5-C4EA-F17D01CEA945}"/>
                </a:ext>
              </a:extLst>
            </p:cNvPr>
            <p:cNvSpPr txBox="1"/>
            <p:nvPr/>
          </p:nvSpPr>
          <p:spPr>
            <a:xfrm>
              <a:off x="9072766" y="3408583"/>
              <a:ext cx="688593" cy="4423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Result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79" name="直线箭头连接符 1037">
              <a:extLst>
                <a:ext uri="{FF2B5EF4-FFF2-40B4-BE49-F238E27FC236}">
                  <a16:creationId xmlns:a16="http://schemas.microsoft.com/office/drawing/2014/main" id="{EDF5B0AD-3C6B-689E-DF8F-BC7B6633B99F}"/>
                </a:ext>
              </a:extLst>
            </p:cNvPr>
            <p:cNvCxnSpPr>
              <a:cxnSpLocks/>
            </p:cNvCxnSpPr>
            <p:nvPr/>
          </p:nvCxnSpPr>
          <p:spPr>
            <a:xfrm>
              <a:off x="3378067" y="2804632"/>
              <a:ext cx="0" cy="521182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9D384FAE-5294-AB21-A8BF-012E8A6B4B36}"/>
                </a:ext>
              </a:extLst>
            </p:cNvPr>
            <p:cNvSpPr txBox="1"/>
            <p:nvPr/>
          </p:nvSpPr>
          <p:spPr>
            <a:xfrm>
              <a:off x="5181594" y="2074076"/>
              <a:ext cx="1893895" cy="9091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200"/>
              <a:r>
                <a:rPr kumimoji="1" lang="en-US" altLang="zh-CN" sz="24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Orchestrator</a:t>
              </a:r>
              <a:endParaRPr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D735ECA5-C301-FD94-7EF1-71818C50F543}"/>
                </a:ext>
              </a:extLst>
            </p:cNvPr>
            <p:cNvSpPr txBox="1"/>
            <p:nvPr/>
          </p:nvSpPr>
          <p:spPr>
            <a:xfrm>
              <a:off x="2776616" y="2572461"/>
              <a:ext cx="1161200" cy="231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Env.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setup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82" name="直线箭头连接符 1071">
              <a:extLst>
                <a:ext uri="{FF2B5EF4-FFF2-40B4-BE49-F238E27FC236}">
                  <a16:creationId xmlns:a16="http://schemas.microsoft.com/office/drawing/2014/main" id="{99DDE27E-3036-FB3A-9B8F-7B7CCC269A7D}"/>
                </a:ext>
              </a:extLst>
            </p:cNvPr>
            <p:cNvCxnSpPr>
              <a:cxnSpLocks/>
              <a:stCxn id="71" idx="0"/>
            </p:cNvCxnSpPr>
            <p:nvPr/>
          </p:nvCxnSpPr>
          <p:spPr>
            <a:xfrm flipV="1">
              <a:off x="2490922" y="2693622"/>
              <a:ext cx="0" cy="31408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2C1BF6AA-0F54-0275-CF48-10007860FA51}"/>
                </a:ext>
              </a:extLst>
            </p:cNvPr>
            <p:cNvSpPr txBox="1"/>
            <p:nvPr/>
          </p:nvSpPr>
          <p:spPr>
            <a:xfrm>
              <a:off x="4235870" y="2572461"/>
              <a:ext cx="1490486" cy="231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Start</a:t>
              </a:r>
              <a:r>
                <a:rPr lang="zh-CN" altLang="en-US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lang="en-US" altLang="zh-CN" sz="2000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testing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85" name="直线箭头连接符 1139">
              <a:extLst>
                <a:ext uri="{FF2B5EF4-FFF2-40B4-BE49-F238E27FC236}">
                  <a16:creationId xmlns:a16="http://schemas.microsoft.com/office/drawing/2014/main" id="{EABC706C-4F40-35E2-F21E-ECE0DEF94867}"/>
                </a:ext>
              </a:extLst>
            </p:cNvPr>
            <p:cNvCxnSpPr>
              <a:cxnSpLocks/>
            </p:cNvCxnSpPr>
            <p:nvPr/>
          </p:nvCxnSpPr>
          <p:spPr>
            <a:xfrm>
              <a:off x="4270422" y="2804632"/>
              <a:ext cx="0" cy="521182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769DC54F-40A7-FA82-6FEC-F42A5D82F09B}"/>
                </a:ext>
              </a:extLst>
            </p:cNvPr>
            <p:cNvSpPr txBox="1"/>
            <p:nvPr/>
          </p:nvSpPr>
          <p:spPr>
            <a:xfrm>
              <a:off x="7556651" y="2572461"/>
              <a:ext cx="2376033" cy="231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ts val="1520"/>
                </a:lnSpc>
                <a:defRPr kumimoji="1" sz="1600"/>
              </a:lvl1pPr>
            </a:lstStyle>
            <a:p>
              <a:pPr defTabSz="457200"/>
              <a:r>
                <a:rPr lang="en-US" altLang="zh-CN" sz="2000" dirty="0" err="1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rPr>
                <a:t>Collection&amp;Analysis</a:t>
              </a:r>
              <a:endParaRPr lang="zh-CN" altLang="en-US" sz="20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p:cxnSp>
          <p:nvCxnSpPr>
            <p:cNvPr id="87" name="直线箭头连接符 1148">
              <a:extLst>
                <a:ext uri="{FF2B5EF4-FFF2-40B4-BE49-F238E27FC236}">
                  <a16:creationId xmlns:a16="http://schemas.microsoft.com/office/drawing/2014/main" id="{43FB0518-6C4B-922B-20A0-12F70D5F0541}"/>
                </a:ext>
              </a:extLst>
            </p:cNvPr>
            <p:cNvCxnSpPr>
              <a:cxnSpLocks/>
              <a:stCxn id="72" idx="0"/>
            </p:cNvCxnSpPr>
            <p:nvPr/>
          </p:nvCxnSpPr>
          <p:spPr>
            <a:xfrm flipV="1">
              <a:off x="9399871" y="2804632"/>
              <a:ext cx="0" cy="233982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none"/>
            </a:ln>
            <a:effectLst/>
          </p:spPr>
        </p:cxnSp>
        <p:cxnSp>
          <p:nvCxnSpPr>
            <p:cNvPr id="88" name="直线箭头连接符 1150">
              <a:extLst>
                <a:ext uri="{FF2B5EF4-FFF2-40B4-BE49-F238E27FC236}">
                  <a16:creationId xmlns:a16="http://schemas.microsoft.com/office/drawing/2014/main" id="{011099B8-1D0F-D64B-5659-330FC08E9910}"/>
                </a:ext>
              </a:extLst>
            </p:cNvPr>
            <p:cNvCxnSpPr>
              <a:cxnSpLocks/>
            </p:cNvCxnSpPr>
            <p:nvPr/>
          </p:nvCxnSpPr>
          <p:spPr>
            <a:xfrm>
              <a:off x="8576366" y="2804632"/>
              <a:ext cx="0" cy="521182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none"/>
            </a:ln>
            <a:effectLst/>
          </p:spPr>
        </p:cxnSp>
        <p:cxnSp>
          <p:nvCxnSpPr>
            <p:cNvPr id="89" name="直线箭头连接符 1155">
              <a:extLst>
                <a:ext uri="{FF2B5EF4-FFF2-40B4-BE49-F238E27FC236}">
                  <a16:creationId xmlns:a16="http://schemas.microsoft.com/office/drawing/2014/main" id="{E32A93E4-B140-18EA-0EBF-D21383AA345A}"/>
                </a:ext>
              </a:extLst>
            </p:cNvPr>
            <p:cNvCxnSpPr>
              <a:cxnSpLocks/>
            </p:cNvCxnSpPr>
            <p:nvPr/>
          </p:nvCxnSpPr>
          <p:spPr>
            <a:xfrm>
              <a:off x="5940445" y="3350785"/>
              <a:ext cx="0" cy="22498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0" name="直线箭头连接符 1158">
              <a:extLst>
                <a:ext uri="{FF2B5EF4-FFF2-40B4-BE49-F238E27FC236}">
                  <a16:creationId xmlns:a16="http://schemas.microsoft.com/office/drawing/2014/main" id="{6C359FB6-5A83-8C37-227E-AB88D6064D6E}"/>
                </a:ext>
              </a:extLst>
            </p:cNvPr>
            <p:cNvCxnSpPr>
              <a:cxnSpLocks/>
            </p:cNvCxnSpPr>
            <p:nvPr/>
          </p:nvCxnSpPr>
          <p:spPr>
            <a:xfrm>
              <a:off x="6108022" y="3350785"/>
              <a:ext cx="0" cy="22498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headEnd type="triangle"/>
              <a:tailEnd type="none"/>
            </a:ln>
            <a:effectLst/>
          </p:spPr>
        </p:cxnSp>
      </p:grpSp>
      <p:cxnSp>
        <p:nvCxnSpPr>
          <p:cNvPr id="92" name="直线连接符 1164">
            <a:extLst>
              <a:ext uri="{FF2B5EF4-FFF2-40B4-BE49-F238E27FC236}">
                <a16:creationId xmlns:a16="http://schemas.microsoft.com/office/drawing/2014/main" id="{88D34EA0-4173-985E-E5F2-12BB7141AFB2}"/>
              </a:ext>
            </a:extLst>
          </p:cNvPr>
          <p:cNvCxnSpPr>
            <a:cxnSpLocks/>
          </p:cNvCxnSpPr>
          <p:nvPr/>
        </p:nvCxnSpPr>
        <p:spPr>
          <a:xfrm flipV="1">
            <a:off x="2910963" y="3846818"/>
            <a:ext cx="430751" cy="211952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</p:cxnSp>
      <p:sp>
        <p:nvSpPr>
          <p:cNvPr id="100" name="矩形 99">
            <a:extLst>
              <a:ext uri="{FF2B5EF4-FFF2-40B4-BE49-F238E27FC236}">
                <a16:creationId xmlns:a16="http://schemas.microsoft.com/office/drawing/2014/main" id="{513C0B3E-C3F1-C68C-F5F9-A2E835B90BE6}"/>
              </a:ext>
            </a:extLst>
          </p:cNvPr>
          <p:cNvSpPr/>
          <p:nvPr/>
        </p:nvSpPr>
        <p:spPr>
          <a:xfrm>
            <a:off x="994836" y="1478970"/>
            <a:ext cx="1020232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400" b="1" dirty="0">
                <a:latin typeface="Trebuchet MS" panose="020B0603020202020204" pitchFamily="34" charset="0"/>
              </a:rPr>
              <a:t>Key idea: </a:t>
            </a:r>
            <a:r>
              <a:rPr lang="en-US" altLang="zh-CN" sz="2400" dirty="0">
                <a:latin typeface="Trebuchet MS" panose="020B0603020202020204" pitchFamily="34" charset="0"/>
              </a:rPr>
              <a:t>surrounding the hardware with white-box software endpoints.</a:t>
            </a:r>
          </a:p>
        </p:txBody>
      </p:sp>
      <p:grpSp>
        <p:nvGrpSpPr>
          <p:cNvPr id="112" name="组合 111">
            <a:extLst>
              <a:ext uri="{FF2B5EF4-FFF2-40B4-BE49-F238E27FC236}">
                <a16:creationId xmlns:a16="http://schemas.microsoft.com/office/drawing/2014/main" id="{1582A94B-F75D-4C79-13C1-F95DA5D6D47C}"/>
              </a:ext>
            </a:extLst>
          </p:cNvPr>
          <p:cNvGrpSpPr/>
          <p:nvPr/>
        </p:nvGrpSpPr>
        <p:grpSpPr>
          <a:xfrm>
            <a:off x="5948657" y="3350785"/>
            <a:ext cx="167577" cy="224989"/>
            <a:chOff x="5948657" y="3350785"/>
            <a:chExt cx="167577" cy="224989"/>
          </a:xfrm>
        </p:grpSpPr>
        <p:cxnSp>
          <p:nvCxnSpPr>
            <p:cNvPr id="110" name="直线箭头连接符 1155">
              <a:extLst>
                <a:ext uri="{FF2B5EF4-FFF2-40B4-BE49-F238E27FC236}">
                  <a16:creationId xmlns:a16="http://schemas.microsoft.com/office/drawing/2014/main" id="{AAC4272D-A906-37C7-A3B0-A9B19A16FDC9}"/>
                </a:ext>
              </a:extLst>
            </p:cNvPr>
            <p:cNvCxnSpPr>
              <a:cxnSpLocks/>
            </p:cNvCxnSpPr>
            <p:nvPr/>
          </p:nvCxnSpPr>
          <p:spPr>
            <a:xfrm>
              <a:off x="5948657" y="3350785"/>
              <a:ext cx="0" cy="22498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1" name="直线箭头连接符 1158">
              <a:extLst>
                <a:ext uri="{FF2B5EF4-FFF2-40B4-BE49-F238E27FC236}">
                  <a16:creationId xmlns:a16="http://schemas.microsoft.com/office/drawing/2014/main" id="{46130EA9-F1E6-9CB3-A1F7-15C83ACF4823}"/>
                </a:ext>
              </a:extLst>
            </p:cNvPr>
            <p:cNvCxnSpPr>
              <a:cxnSpLocks/>
            </p:cNvCxnSpPr>
            <p:nvPr/>
          </p:nvCxnSpPr>
          <p:spPr>
            <a:xfrm>
              <a:off x="6116234" y="3350785"/>
              <a:ext cx="0" cy="22498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headEnd type="triangle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8564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E2142-D79D-B3B7-A5DC-74F835A74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2C6F7460-29E7-736B-94FD-77DCB08B4187}"/>
              </a:ext>
            </a:extLst>
          </p:cNvPr>
          <p:cNvGrpSpPr/>
          <p:nvPr/>
        </p:nvGrpSpPr>
        <p:grpSpPr>
          <a:xfrm>
            <a:off x="8173676" y="2063328"/>
            <a:ext cx="2917308" cy="1294742"/>
            <a:chOff x="8246845" y="1952703"/>
            <a:chExt cx="2917308" cy="1294742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B22294B-3586-D398-AFB7-8DD13C2DCA3D}"/>
                </a:ext>
              </a:extLst>
            </p:cNvPr>
            <p:cNvGrpSpPr/>
            <p:nvPr/>
          </p:nvGrpSpPr>
          <p:grpSpPr>
            <a:xfrm>
              <a:off x="8246845" y="1952703"/>
              <a:ext cx="2916114" cy="1273979"/>
              <a:chOff x="7475327" y="223326"/>
              <a:chExt cx="1957599" cy="855227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8B0E1318-F9DC-2531-56D1-2945C917459D}"/>
                  </a:ext>
                </a:extLst>
              </p:cNvPr>
              <p:cNvSpPr/>
              <p:nvPr/>
            </p:nvSpPr>
            <p:spPr>
              <a:xfrm>
                <a:off x="7475327" y="252649"/>
                <a:ext cx="1957599" cy="825904"/>
              </a:xfrm>
              <a:prstGeom prst="rect">
                <a:avLst/>
              </a:prstGeom>
              <a:solidFill>
                <a:srgbClr val="70AD47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5B08E4F-ECBF-5D01-2220-211376D4B173}"/>
                  </a:ext>
                </a:extLst>
              </p:cNvPr>
              <p:cNvSpPr txBox="1"/>
              <p:nvPr/>
            </p:nvSpPr>
            <p:spPr>
              <a:xfrm>
                <a:off x="7548019" y="223326"/>
                <a:ext cx="1812213" cy="309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DPDK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emulator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(RP)</a:t>
                </a:r>
                <a:endParaRPr kumimoji="1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3" name="圆角矩形 1049">
                <a:extLst>
                  <a:ext uri="{FF2B5EF4-FFF2-40B4-BE49-F238E27FC236}">
                    <a16:creationId xmlns:a16="http://schemas.microsoft.com/office/drawing/2014/main" id="{0CB95384-6AD8-4AC3-E9C8-F175C288C459}"/>
                  </a:ext>
                </a:extLst>
              </p:cNvPr>
              <p:cNvSpPr/>
              <p:nvPr/>
            </p:nvSpPr>
            <p:spPr>
              <a:xfrm>
                <a:off x="7576301" y="560752"/>
                <a:ext cx="1755647" cy="442402"/>
              </a:xfrm>
              <a:prstGeom prst="roundRect">
                <a:avLst>
                  <a:gd name="adj" fmla="val 13026"/>
                </a:avLst>
              </a:prstGeom>
              <a:solidFill>
                <a:srgbClr val="4472C4">
                  <a:lumMod val="20000"/>
                  <a:lumOff val="8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lIns="36000" tIns="72000" rIns="0" bIns="36000" rtlCol="0" anchor="ctr"/>
              <a:lstStyle/>
              <a:p>
                <a:pPr marL="0" marR="0" lvl="0" indent="0" algn="r" defTabSz="457200" eaLnBrk="1" fontAlgn="auto" latinLnBrk="0" hangingPunct="1">
                  <a:lnSpc>
                    <a:spcPts val="19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ACK/NACK/CNP</a:t>
                </a:r>
              </a:p>
              <a:p>
                <a:pPr marL="0" marR="0" lvl="0" indent="0" algn="r" defTabSz="457200" eaLnBrk="1" fontAlgn="auto" latinLnBrk="0" hangingPunct="1">
                  <a:lnSpc>
                    <a:spcPts val="19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us-level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record</a:t>
                </a:r>
                <a:endParaRPr kumimoji="1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pic>
            <p:nvPicPr>
              <p:cNvPr id="24" name="Picture 10">
                <a:extLst>
                  <a:ext uri="{FF2B5EF4-FFF2-40B4-BE49-F238E27FC236}">
                    <a16:creationId xmlns:a16="http://schemas.microsoft.com/office/drawing/2014/main" id="{E97966F0-9C09-5802-0BA4-2B23CFA83D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49265" y="638517"/>
                <a:ext cx="288000" cy="28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80A1FDA-BB9F-4680-62C6-A2C630CB37A0}"/>
                </a:ext>
              </a:extLst>
            </p:cNvPr>
            <p:cNvSpPr/>
            <p:nvPr/>
          </p:nvSpPr>
          <p:spPr>
            <a:xfrm>
              <a:off x="8246845" y="1992573"/>
              <a:ext cx="2917308" cy="1254872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27D283D-50F9-5CD8-1C66-FEC3EC897D36}"/>
              </a:ext>
            </a:extLst>
          </p:cNvPr>
          <p:cNvGrpSpPr/>
          <p:nvPr/>
        </p:nvGrpSpPr>
        <p:grpSpPr>
          <a:xfrm>
            <a:off x="7244151" y="2007497"/>
            <a:ext cx="2917308" cy="1294742"/>
            <a:chOff x="8246845" y="1952703"/>
            <a:chExt cx="2917308" cy="1294742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62781987-5B37-8DF8-707D-59B6F4A7D437}"/>
                </a:ext>
              </a:extLst>
            </p:cNvPr>
            <p:cNvGrpSpPr/>
            <p:nvPr/>
          </p:nvGrpSpPr>
          <p:grpSpPr>
            <a:xfrm>
              <a:off x="8246845" y="1952703"/>
              <a:ext cx="2916114" cy="1273979"/>
              <a:chOff x="7475327" y="223326"/>
              <a:chExt cx="1957599" cy="855227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2F6F54AD-3958-68CA-5036-B3C32ED9DF49}"/>
                  </a:ext>
                </a:extLst>
              </p:cNvPr>
              <p:cNvSpPr/>
              <p:nvPr/>
            </p:nvSpPr>
            <p:spPr>
              <a:xfrm>
                <a:off x="7475327" y="252649"/>
                <a:ext cx="1957599" cy="825904"/>
              </a:xfrm>
              <a:prstGeom prst="rect">
                <a:avLst/>
              </a:prstGeom>
              <a:solidFill>
                <a:srgbClr val="70AD47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D60DF2C-676A-C1EB-5A1D-35E075D4204F}"/>
                  </a:ext>
                </a:extLst>
              </p:cNvPr>
              <p:cNvSpPr txBox="1"/>
              <p:nvPr/>
            </p:nvSpPr>
            <p:spPr>
              <a:xfrm>
                <a:off x="7548019" y="223326"/>
                <a:ext cx="1812213" cy="309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DPDK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emulator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(RP)</a:t>
                </a:r>
                <a:endParaRPr kumimoji="1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6" name="圆角矩形 1049">
                <a:extLst>
                  <a:ext uri="{FF2B5EF4-FFF2-40B4-BE49-F238E27FC236}">
                    <a16:creationId xmlns:a16="http://schemas.microsoft.com/office/drawing/2014/main" id="{D7BC6B47-11F5-6673-0B9D-A5C1B322BEA8}"/>
                  </a:ext>
                </a:extLst>
              </p:cNvPr>
              <p:cNvSpPr/>
              <p:nvPr/>
            </p:nvSpPr>
            <p:spPr>
              <a:xfrm>
                <a:off x="7576301" y="560752"/>
                <a:ext cx="1755647" cy="442402"/>
              </a:xfrm>
              <a:prstGeom prst="roundRect">
                <a:avLst>
                  <a:gd name="adj" fmla="val 13026"/>
                </a:avLst>
              </a:prstGeom>
              <a:solidFill>
                <a:srgbClr val="4472C4">
                  <a:lumMod val="20000"/>
                  <a:lumOff val="8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lIns="36000" tIns="72000" rIns="0" bIns="36000" rtlCol="0" anchor="ctr"/>
              <a:lstStyle/>
              <a:p>
                <a:pPr marL="0" marR="0" lvl="0" indent="0" algn="r" defTabSz="457200" eaLnBrk="1" fontAlgn="auto" latinLnBrk="0" hangingPunct="1">
                  <a:lnSpc>
                    <a:spcPts val="19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ACK/NACK/CNP</a:t>
                </a:r>
              </a:p>
              <a:p>
                <a:pPr marL="0" marR="0" lvl="0" indent="0" algn="r" defTabSz="457200" eaLnBrk="1" fontAlgn="auto" latinLnBrk="0" hangingPunct="1">
                  <a:lnSpc>
                    <a:spcPts val="19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us-level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record</a:t>
                </a:r>
                <a:endParaRPr kumimoji="1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pic>
            <p:nvPicPr>
              <p:cNvPr id="17" name="Picture 10">
                <a:extLst>
                  <a:ext uri="{FF2B5EF4-FFF2-40B4-BE49-F238E27FC236}">
                    <a16:creationId xmlns:a16="http://schemas.microsoft.com/office/drawing/2014/main" id="{EBA4BEE3-5DFB-36B3-94FC-72CBFAF940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49265" y="638517"/>
                <a:ext cx="288000" cy="28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4A3E3E7-54A4-E518-08C7-EFC846A2FCE1}"/>
                </a:ext>
              </a:extLst>
            </p:cNvPr>
            <p:cNvSpPr/>
            <p:nvPr/>
          </p:nvSpPr>
          <p:spPr>
            <a:xfrm>
              <a:off x="8246845" y="1992573"/>
              <a:ext cx="2917308" cy="1254872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6B17BDF-A0EC-40BD-81C9-60BB14338B5B}"/>
              </a:ext>
            </a:extLst>
          </p:cNvPr>
          <p:cNvGrpSpPr/>
          <p:nvPr/>
        </p:nvGrpSpPr>
        <p:grpSpPr>
          <a:xfrm>
            <a:off x="6314625" y="1951667"/>
            <a:ext cx="2917308" cy="1294742"/>
            <a:chOff x="8246845" y="1952703"/>
            <a:chExt cx="2917308" cy="1294742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DBE6B24F-7CA6-34DB-5533-09F5146ABF4F}"/>
                </a:ext>
              </a:extLst>
            </p:cNvPr>
            <p:cNvGrpSpPr/>
            <p:nvPr/>
          </p:nvGrpSpPr>
          <p:grpSpPr>
            <a:xfrm>
              <a:off x="8246845" y="1952703"/>
              <a:ext cx="2916114" cy="1273979"/>
              <a:chOff x="7475327" y="223326"/>
              <a:chExt cx="1957599" cy="855227"/>
            </a:xfrm>
          </p:grpSpPr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13E500A1-D3DC-0855-93D2-E4A1105E5843}"/>
                  </a:ext>
                </a:extLst>
              </p:cNvPr>
              <p:cNvSpPr/>
              <p:nvPr/>
            </p:nvSpPr>
            <p:spPr>
              <a:xfrm>
                <a:off x="7475327" y="252649"/>
                <a:ext cx="1957599" cy="825904"/>
              </a:xfrm>
              <a:prstGeom prst="rect">
                <a:avLst/>
              </a:prstGeom>
              <a:solidFill>
                <a:srgbClr val="70AD47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CCCB3FC6-B6D8-4367-7CEB-D52AEFF5D98D}"/>
                  </a:ext>
                </a:extLst>
              </p:cNvPr>
              <p:cNvSpPr txBox="1"/>
              <p:nvPr/>
            </p:nvSpPr>
            <p:spPr>
              <a:xfrm>
                <a:off x="7548019" y="223326"/>
                <a:ext cx="1812213" cy="3099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DPDK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emulator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rPr>
                  <a:t>(RP)</a:t>
                </a:r>
                <a:endParaRPr kumimoji="1" lang="zh-CN" alt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6" name="圆角矩形 1049">
                <a:extLst>
                  <a:ext uri="{FF2B5EF4-FFF2-40B4-BE49-F238E27FC236}">
                    <a16:creationId xmlns:a16="http://schemas.microsoft.com/office/drawing/2014/main" id="{91570350-9B40-A791-D6AC-8071C99740C1}"/>
                  </a:ext>
                </a:extLst>
              </p:cNvPr>
              <p:cNvSpPr/>
              <p:nvPr/>
            </p:nvSpPr>
            <p:spPr>
              <a:xfrm>
                <a:off x="7576301" y="560752"/>
                <a:ext cx="1755647" cy="442402"/>
              </a:xfrm>
              <a:prstGeom prst="roundRect">
                <a:avLst>
                  <a:gd name="adj" fmla="val 13026"/>
                </a:avLst>
              </a:prstGeom>
              <a:solidFill>
                <a:srgbClr val="4472C4">
                  <a:lumMod val="20000"/>
                  <a:lumOff val="80000"/>
                </a:srgbClr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lIns="36000" tIns="72000" rIns="0" bIns="36000" rtlCol="0" anchor="ctr"/>
              <a:lstStyle/>
              <a:p>
                <a:pPr marL="0" marR="0" lvl="0" indent="0" algn="r" defTabSz="457200" eaLnBrk="1" fontAlgn="auto" latinLnBrk="0" hangingPunct="1">
                  <a:lnSpc>
                    <a:spcPts val="19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ACK/NACK/CNP</a:t>
                </a:r>
              </a:p>
              <a:p>
                <a:pPr marL="0" marR="0" lvl="0" indent="0" algn="r" defTabSz="457200" eaLnBrk="1" fontAlgn="auto" latinLnBrk="0" hangingPunct="1">
                  <a:lnSpc>
                    <a:spcPts val="19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us-level</a:t>
                </a:r>
                <a:r>
                  <a:rPr kumimoji="1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 </a:t>
                </a:r>
                <a:r>
                  <a:rPr kumimoji="1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record</a:t>
                </a:r>
                <a:endParaRPr kumimoji="1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pic>
            <p:nvPicPr>
              <p:cNvPr id="7" name="Picture 10">
                <a:extLst>
                  <a:ext uri="{FF2B5EF4-FFF2-40B4-BE49-F238E27FC236}">
                    <a16:creationId xmlns:a16="http://schemas.microsoft.com/office/drawing/2014/main" id="{44FC3119-3E29-52F1-625E-2E50B901F6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49265" y="638517"/>
                <a:ext cx="288000" cy="28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99E79C7-7DC2-9B10-044D-D816A93B1030}"/>
                </a:ext>
              </a:extLst>
            </p:cNvPr>
            <p:cNvSpPr/>
            <p:nvPr/>
          </p:nvSpPr>
          <p:spPr>
            <a:xfrm>
              <a:off x="8246845" y="1992573"/>
              <a:ext cx="2917308" cy="1254872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883D25A-9FAE-89A6-C187-1FE1CDA2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7C0F5F91-3BFF-6319-B42B-623C893C0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1668664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Test each network role using specific scenarios</a:t>
            </a:r>
            <a:endParaRPr lang="zh-CN" altLang="zh-CN" dirty="0"/>
          </a:p>
        </p:txBody>
      </p:sp>
      <p:sp>
        <p:nvSpPr>
          <p:cNvPr id="298" name="矩形 297">
            <a:extLst>
              <a:ext uri="{FF2B5EF4-FFF2-40B4-BE49-F238E27FC236}">
                <a16:creationId xmlns:a16="http://schemas.microsoft.com/office/drawing/2014/main" id="{5F4985D0-64C3-996E-ABF3-72041B846338}"/>
              </a:ext>
            </a:extLst>
          </p:cNvPr>
          <p:cNvSpPr/>
          <p:nvPr/>
        </p:nvSpPr>
        <p:spPr>
          <a:xfrm>
            <a:off x="1290031" y="1974459"/>
            <a:ext cx="3557176" cy="1485384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9" name="矩形 298">
            <a:extLst>
              <a:ext uri="{FF2B5EF4-FFF2-40B4-BE49-F238E27FC236}">
                <a16:creationId xmlns:a16="http://schemas.microsoft.com/office/drawing/2014/main" id="{660B4B98-2F37-5D21-6AE6-47F85C167C25}"/>
              </a:ext>
            </a:extLst>
          </p:cNvPr>
          <p:cNvSpPr/>
          <p:nvPr/>
        </p:nvSpPr>
        <p:spPr>
          <a:xfrm>
            <a:off x="1290031" y="4396538"/>
            <a:ext cx="3557176" cy="1485384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0" name="文本框 299">
            <a:extLst>
              <a:ext uri="{FF2B5EF4-FFF2-40B4-BE49-F238E27FC236}">
                <a16:creationId xmlns:a16="http://schemas.microsoft.com/office/drawing/2014/main" id="{4DB48783-2F1F-02FD-023B-7FF6C6314A3F}"/>
              </a:ext>
            </a:extLst>
          </p:cNvPr>
          <p:cNvSpPr txBox="1"/>
          <p:nvPr/>
        </p:nvSpPr>
        <p:spPr>
          <a:xfrm>
            <a:off x="1492926" y="1963946"/>
            <a:ext cx="3095173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Target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COTS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NIC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(RP)</a:t>
            </a:r>
            <a:endParaRPr kumimoji="1" lang="zh-CN" altLang="en-US" sz="105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01" name="文本框 300">
            <a:extLst>
              <a:ext uri="{FF2B5EF4-FFF2-40B4-BE49-F238E27FC236}">
                <a16:creationId xmlns:a16="http://schemas.microsoft.com/office/drawing/2014/main" id="{E5BAD35D-B85D-115D-1555-53F39BE91710}"/>
              </a:ext>
            </a:extLst>
          </p:cNvPr>
          <p:cNvSpPr txBox="1"/>
          <p:nvPr/>
        </p:nvSpPr>
        <p:spPr>
          <a:xfrm>
            <a:off x="1431967" y="5405886"/>
            <a:ext cx="3380559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DPDK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emulator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(NP&amp;CP)</a:t>
            </a:r>
            <a:endParaRPr kumimoji="1" lang="zh-CN" altLang="en-US" sz="105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04" name="文本框 303">
            <a:extLst>
              <a:ext uri="{FF2B5EF4-FFF2-40B4-BE49-F238E27FC236}">
                <a16:creationId xmlns:a16="http://schemas.microsoft.com/office/drawing/2014/main" id="{FD5C1C46-16C2-F939-5210-6C539B39D985}"/>
              </a:ext>
            </a:extLst>
          </p:cNvPr>
          <p:cNvSpPr txBox="1"/>
          <p:nvPr/>
        </p:nvSpPr>
        <p:spPr>
          <a:xfrm>
            <a:off x="1133545" y="3596416"/>
            <a:ext cx="1103896" cy="599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1520"/>
              </a:lnSpc>
              <a:defRPr kumimoji="1" sz="1600"/>
            </a:lvl1pPr>
          </a:lstStyle>
          <a:p>
            <a:pPr defTabSz="457200">
              <a:lnSpc>
                <a:spcPts val="19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Data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Packet</a:t>
            </a:r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05" name="文本框 304">
            <a:extLst>
              <a:ext uri="{FF2B5EF4-FFF2-40B4-BE49-F238E27FC236}">
                <a16:creationId xmlns:a16="http://schemas.microsoft.com/office/drawing/2014/main" id="{F725C3D7-5E42-F16E-3E1C-1DE2A72E2D11}"/>
              </a:ext>
            </a:extLst>
          </p:cNvPr>
          <p:cNvSpPr txBox="1"/>
          <p:nvPr/>
        </p:nvSpPr>
        <p:spPr>
          <a:xfrm>
            <a:off x="4036151" y="3609708"/>
            <a:ext cx="1103896" cy="599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1520"/>
              </a:lnSpc>
              <a:defRPr kumimoji="1" sz="1600"/>
            </a:lvl1pPr>
          </a:lstStyle>
          <a:p>
            <a:pPr defTabSz="457200">
              <a:lnSpc>
                <a:spcPts val="19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ACK&amp;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CNP</a:t>
            </a:r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06" name="矩形 305">
            <a:extLst>
              <a:ext uri="{FF2B5EF4-FFF2-40B4-BE49-F238E27FC236}">
                <a16:creationId xmlns:a16="http://schemas.microsoft.com/office/drawing/2014/main" id="{1975AA01-E0E5-7C51-9253-34022DAE3ABD}"/>
              </a:ext>
            </a:extLst>
          </p:cNvPr>
          <p:cNvSpPr/>
          <p:nvPr/>
        </p:nvSpPr>
        <p:spPr>
          <a:xfrm>
            <a:off x="2310706" y="3535738"/>
            <a:ext cx="1684451" cy="793687"/>
          </a:xfrm>
          <a:prstGeom prst="rect">
            <a:avLst/>
          </a:prstGeom>
          <a:noFill/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" name="圆角矩形 1062">
            <a:extLst>
              <a:ext uri="{FF2B5EF4-FFF2-40B4-BE49-F238E27FC236}">
                <a16:creationId xmlns:a16="http://schemas.microsoft.com/office/drawing/2014/main" id="{8DE99A1D-473C-5AB3-D3FF-5930A86F38AA}"/>
              </a:ext>
            </a:extLst>
          </p:cNvPr>
          <p:cNvSpPr/>
          <p:nvPr/>
        </p:nvSpPr>
        <p:spPr>
          <a:xfrm>
            <a:off x="2868885" y="3672834"/>
            <a:ext cx="506726" cy="506726"/>
          </a:xfrm>
          <a:prstGeom prst="roundRect">
            <a:avLst>
              <a:gd name="adj" fmla="val 10975"/>
            </a:avLst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308" name="直线连接符 1063">
            <a:extLst>
              <a:ext uri="{FF2B5EF4-FFF2-40B4-BE49-F238E27FC236}">
                <a16:creationId xmlns:a16="http://schemas.microsoft.com/office/drawing/2014/main" id="{D21DC157-1062-5A89-F0E1-729BC32384B8}"/>
              </a:ext>
            </a:extLst>
          </p:cNvPr>
          <p:cNvCxnSpPr>
            <a:cxnSpLocks/>
          </p:cNvCxnSpPr>
          <p:nvPr/>
        </p:nvCxnSpPr>
        <p:spPr>
          <a:xfrm>
            <a:off x="2932222" y="3824849"/>
            <a:ext cx="136394" cy="0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309" name="直线连接符 1064">
            <a:extLst>
              <a:ext uri="{FF2B5EF4-FFF2-40B4-BE49-F238E27FC236}">
                <a16:creationId xmlns:a16="http://schemas.microsoft.com/office/drawing/2014/main" id="{B972566F-48AE-61E7-615D-36B09F9586F1}"/>
              </a:ext>
            </a:extLst>
          </p:cNvPr>
          <p:cNvCxnSpPr>
            <a:cxnSpLocks/>
          </p:cNvCxnSpPr>
          <p:nvPr/>
        </p:nvCxnSpPr>
        <p:spPr>
          <a:xfrm>
            <a:off x="2932222" y="4027538"/>
            <a:ext cx="136394" cy="0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310" name="直线连接符 1065">
            <a:extLst>
              <a:ext uri="{FF2B5EF4-FFF2-40B4-BE49-F238E27FC236}">
                <a16:creationId xmlns:a16="http://schemas.microsoft.com/office/drawing/2014/main" id="{686FEA24-814E-624C-CC8A-FD33165DBAAC}"/>
              </a:ext>
            </a:extLst>
          </p:cNvPr>
          <p:cNvCxnSpPr>
            <a:cxnSpLocks/>
          </p:cNvCxnSpPr>
          <p:nvPr/>
        </p:nvCxnSpPr>
        <p:spPr>
          <a:xfrm>
            <a:off x="3175871" y="3824849"/>
            <a:ext cx="136394" cy="0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1" name="直线连接符 1066">
            <a:extLst>
              <a:ext uri="{FF2B5EF4-FFF2-40B4-BE49-F238E27FC236}">
                <a16:creationId xmlns:a16="http://schemas.microsoft.com/office/drawing/2014/main" id="{59F9882D-6A66-0D60-A03E-5E5421F3D433}"/>
              </a:ext>
            </a:extLst>
          </p:cNvPr>
          <p:cNvCxnSpPr>
            <a:cxnSpLocks/>
          </p:cNvCxnSpPr>
          <p:nvPr/>
        </p:nvCxnSpPr>
        <p:spPr>
          <a:xfrm>
            <a:off x="3175871" y="4027538"/>
            <a:ext cx="136394" cy="0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2" name="直线连接符 1067">
            <a:extLst>
              <a:ext uri="{FF2B5EF4-FFF2-40B4-BE49-F238E27FC236}">
                <a16:creationId xmlns:a16="http://schemas.microsoft.com/office/drawing/2014/main" id="{F1B050CF-EB9E-917C-3760-9C37E9F07352}"/>
              </a:ext>
            </a:extLst>
          </p:cNvPr>
          <p:cNvCxnSpPr>
            <a:cxnSpLocks/>
          </p:cNvCxnSpPr>
          <p:nvPr/>
        </p:nvCxnSpPr>
        <p:spPr>
          <a:xfrm flipV="1">
            <a:off x="3068620" y="3824852"/>
            <a:ext cx="107255" cy="202691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313" name="矩形 312">
            <a:extLst>
              <a:ext uri="{FF2B5EF4-FFF2-40B4-BE49-F238E27FC236}">
                <a16:creationId xmlns:a16="http://schemas.microsoft.com/office/drawing/2014/main" id="{12E80C24-EA1B-CDB3-9A12-7E7AF33FCEBB}"/>
              </a:ext>
            </a:extLst>
          </p:cNvPr>
          <p:cNvSpPr/>
          <p:nvPr/>
        </p:nvSpPr>
        <p:spPr>
          <a:xfrm rot="2981506">
            <a:off x="3064774" y="3904808"/>
            <a:ext cx="114937" cy="4277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314" name="直线连接符 1069">
            <a:extLst>
              <a:ext uri="{FF2B5EF4-FFF2-40B4-BE49-F238E27FC236}">
                <a16:creationId xmlns:a16="http://schemas.microsoft.com/office/drawing/2014/main" id="{29B9B854-0AB1-E4E7-835A-0661CB73F16B}"/>
              </a:ext>
            </a:extLst>
          </p:cNvPr>
          <p:cNvCxnSpPr>
            <a:cxnSpLocks/>
          </p:cNvCxnSpPr>
          <p:nvPr/>
        </p:nvCxnSpPr>
        <p:spPr>
          <a:xfrm>
            <a:off x="3068620" y="3824853"/>
            <a:ext cx="107255" cy="202688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315" name="圆角矩形 5">
            <a:extLst>
              <a:ext uri="{FF2B5EF4-FFF2-40B4-BE49-F238E27FC236}">
                <a16:creationId xmlns:a16="http://schemas.microsoft.com/office/drawing/2014/main" id="{95E7207E-CAD6-E504-5CCF-A4789ABF0254}"/>
              </a:ext>
            </a:extLst>
          </p:cNvPr>
          <p:cNvSpPr/>
          <p:nvPr/>
        </p:nvSpPr>
        <p:spPr>
          <a:xfrm>
            <a:off x="1453519" y="2507599"/>
            <a:ext cx="3258494" cy="380710"/>
          </a:xfrm>
          <a:prstGeom prst="roundRect">
            <a:avLst>
              <a:gd name="adj" fmla="val 13026"/>
            </a:avLst>
          </a:prstGeom>
          <a:solidFill>
            <a:srgbClr val="ED7D31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36000" bIns="36000" rtlCol="0" anchor="ctr"/>
          <a:lstStyle/>
          <a:p>
            <a:pPr algn="ctr" defTabSz="457200">
              <a:lnSpc>
                <a:spcPts val="1520"/>
              </a:lnSpc>
            </a:pPr>
            <a:r>
              <a:rPr kumimoji="1" lang="en-US" altLang="zh-CN" sz="2400" kern="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Legacy /</a:t>
            </a:r>
            <a:r>
              <a:rPr kumimoji="1" lang="zh-CN" altLang="en-US" sz="2400" kern="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kern="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Programable</a:t>
            </a:r>
            <a:r>
              <a:rPr kumimoji="1" lang="zh-CN" altLang="en-US" sz="2400" kern="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kern="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CC</a:t>
            </a:r>
            <a:endParaRPr kumimoji="1" lang="zh-CN" altLang="en-US" sz="2400" kern="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16" name="圆角矩形 6">
            <a:extLst>
              <a:ext uri="{FF2B5EF4-FFF2-40B4-BE49-F238E27FC236}">
                <a16:creationId xmlns:a16="http://schemas.microsoft.com/office/drawing/2014/main" id="{67C9795F-6284-18C4-7EAE-B468F698EA68}"/>
              </a:ext>
            </a:extLst>
          </p:cNvPr>
          <p:cNvSpPr/>
          <p:nvPr/>
        </p:nvSpPr>
        <p:spPr>
          <a:xfrm>
            <a:off x="3859992" y="2989400"/>
            <a:ext cx="852022" cy="380751"/>
          </a:xfrm>
          <a:prstGeom prst="roundRect">
            <a:avLst>
              <a:gd name="adj" fmla="val 13026"/>
            </a:avLst>
          </a:prstGeom>
          <a:solidFill>
            <a:srgbClr val="ED7D31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36000" bIns="36000" rtlCol="0" anchor="ctr"/>
          <a:lstStyle/>
          <a:p>
            <a:pPr marL="0" marR="0" lvl="0" indent="0" algn="ctr" defTabSz="45720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kern="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QoS</a:t>
            </a:r>
            <a:endParaRPr kumimoji="1" lang="zh-CN" altLang="en-US" sz="2400" kern="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17" name="圆角矩形 8">
            <a:extLst>
              <a:ext uri="{FF2B5EF4-FFF2-40B4-BE49-F238E27FC236}">
                <a16:creationId xmlns:a16="http://schemas.microsoft.com/office/drawing/2014/main" id="{C4E78588-65B3-7676-E894-1A46AAC65B1D}"/>
              </a:ext>
            </a:extLst>
          </p:cNvPr>
          <p:cNvSpPr/>
          <p:nvPr/>
        </p:nvSpPr>
        <p:spPr>
          <a:xfrm>
            <a:off x="1447710" y="2989400"/>
            <a:ext cx="2295605" cy="380751"/>
          </a:xfrm>
          <a:prstGeom prst="roundRect">
            <a:avLst>
              <a:gd name="adj" fmla="val 13026"/>
            </a:avLst>
          </a:prstGeom>
          <a:solidFill>
            <a:srgbClr val="ED7D31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36000" bIns="36000" rtlCol="0" anchor="ctr"/>
          <a:lstStyle/>
          <a:p>
            <a:pPr marL="0" marR="0" lvl="0" indent="0" algn="ctr" defTabSz="45720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Tx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Scheduling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8" name="圆角矩形 9">
            <a:extLst>
              <a:ext uri="{FF2B5EF4-FFF2-40B4-BE49-F238E27FC236}">
                <a16:creationId xmlns:a16="http://schemas.microsoft.com/office/drawing/2014/main" id="{B7C17FA9-1162-B551-0628-A0A9A5A9DC4B}"/>
              </a:ext>
            </a:extLst>
          </p:cNvPr>
          <p:cNvSpPr/>
          <p:nvPr/>
        </p:nvSpPr>
        <p:spPr>
          <a:xfrm>
            <a:off x="1404270" y="4468507"/>
            <a:ext cx="1608550" cy="380751"/>
          </a:xfrm>
          <a:prstGeom prst="roundRect">
            <a:avLst>
              <a:gd name="adj" fmla="val 13026"/>
            </a:avLst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0" bIns="36000" rtlCol="0" anchor="ctr"/>
          <a:lstStyle/>
          <a:p>
            <a:pPr marL="0" marR="0" lvl="0" indent="0" algn="r" defTabSz="45720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ACK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Reply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9" name="圆角矩形 10">
            <a:extLst>
              <a:ext uri="{FF2B5EF4-FFF2-40B4-BE49-F238E27FC236}">
                <a16:creationId xmlns:a16="http://schemas.microsoft.com/office/drawing/2014/main" id="{40150CEB-C4F3-6055-F9A5-08995FDD4E30}"/>
              </a:ext>
            </a:extLst>
          </p:cNvPr>
          <p:cNvSpPr/>
          <p:nvPr/>
        </p:nvSpPr>
        <p:spPr>
          <a:xfrm>
            <a:off x="3094554" y="4480967"/>
            <a:ext cx="1663555" cy="380751"/>
          </a:xfrm>
          <a:prstGeom prst="roundRect">
            <a:avLst>
              <a:gd name="adj" fmla="val 13026"/>
            </a:avLst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0" bIns="36000" rtlCol="0" anchor="ctr"/>
          <a:lstStyle/>
          <a:p>
            <a:pPr marL="0" marR="0" lvl="0" indent="0" algn="r" defTabSz="45720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CNP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Inject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20" name="Picture 2">
            <a:extLst>
              <a:ext uri="{FF2B5EF4-FFF2-40B4-BE49-F238E27FC236}">
                <a16:creationId xmlns:a16="http://schemas.microsoft.com/office/drawing/2014/main" id="{CB3CD014-6169-FA10-A18C-A0223E895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269" y="4468507"/>
            <a:ext cx="362226" cy="3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1" name="Picture 6">
            <a:extLst>
              <a:ext uri="{FF2B5EF4-FFF2-40B4-BE49-F238E27FC236}">
                <a16:creationId xmlns:a16="http://schemas.microsoft.com/office/drawing/2014/main" id="{EAD3E59F-7EAC-2077-19C5-13FF356CC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51" y="4472875"/>
            <a:ext cx="315261" cy="31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2" name="圆角矩形 30">
            <a:extLst>
              <a:ext uri="{FF2B5EF4-FFF2-40B4-BE49-F238E27FC236}">
                <a16:creationId xmlns:a16="http://schemas.microsoft.com/office/drawing/2014/main" id="{4B4BC0FD-7ACE-A7D6-1771-112946404B3D}"/>
              </a:ext>
            </a:extLst>
          </p:cNvPr>
          <p:cNvSpPr/>
          <p:nvPr/>
        </p:nvSpPr>
        <p:spPr>
          <a:xfrm>
            <a:off x="1369589" y="4973603"/>
            <a:ext cx="3388515" cy="380751"/>
          </a:xfrm>
          <a:prstGeom prst="roundRect">
            <a:avLst>
              <a:gd name="adj" fmla="val 13026"/>
            </a:avLst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0" bIns="36000" rtlCol="0" anchor="ctr"/>
          <a:lstStyle/>
          <a:p>
            <a:pPr marL="0" marR="0" lvl="0" indent="0" algn="r" defTabSz="45720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us-level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Tput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&amp;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Pkt</a:t>
            </a:r>
            <a:r>
              <a: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delay</a:t>
            </a:r>
            <a:endParaRPr kumimoji="1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23" name="Picture 10">
            <a:extLst>
              <a:ext uri="{FF2B5EF4-FFF2-40B4-BE49-F238E27FC236}">
                <a16:creationId xmlns:a16="http://schemas.microsoft.com/office/drawing/2014/main" id="{25B985DF-45D7-C648-0740-64FE5BC46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259" y="5006694"/>
            <a:ext cx="347464" cy="34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4" name="矩形 323">
            <a:extLst>
              <a:ext uri="{FF2B5EF4-FFF2-40B4-BE49-F238E27FC236}">
                <a16:creationId xmlns:a16="http://schemas.microsoft.com/office/drawing/2014/main" id="{DBC31B78-450E-D82F-13F8-68403644E886}"/>
              </a:ext>
            </a:extLst>
          </p:cNvPr>
          <p:cNvSpPr/>
          <p:nvPr/>
        </p:nvSpPr>
        <p:spPr>
          <a:xfrm>
            <a:off x="6705816" y="3558885"/>
            <a:ext cx="3341292" cy="793687"/>
          </a:xfrm>
          <a:prstGeom prst="rect">
            <a:avLst/>
          </a:prstGeom>
          <a:noFill/>
          <a:ln w="28575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5" name="圆角矩形 50">
            <a:extLst>
              <a:ext uri="{FF2B5EF4-FFF2-40B4-BE49-F238E27FC236}">
                <a16:creationId xmlns:a16="http://schemas.microsoft.com/office/drawing/2014/main" id="{06777B01-5B5D-6BF1-87C8-B5D4153D7CB2}"/>
              </a:ext>
            </a:extLst>
          </p:cNvPr>
          <p:cNvSpPr/>
          <p:nvPr/>
        </p:nvSpPr>
        <p:spPr>
          <a:xfrm>
            <a:off x="9385588" y="3695981"/>
            <a:ext cx="506726" cy="506726"/>
          </a:xfrm>
          <a:prstGeom prst="roundRect">
            <a:avLst>
              <a:gd name="adj" fmla="val 10975"/>
            </a:avLst>
          </a:prstGeom>
          <a:noFill/>
          <a:ln w="190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326" name="直线连接符 51">
            <a:extLst>
              <a:ext uri="{FF2B5EF4-FFF2-40B4-BE49-F238E27FC236}">
                <a16:creationId xmlns:a16="http://schemas.microsoft.com/office/drawing/2014/main" id="{38FEC935-E01C-AD98-CB37-8BFF80F90F43}"/>
              </a:ext>
            </a:extLst>
          </p:cNvPr>
          <p:cNvCxnSpPr>
            <a:cxnSpLocks/>
          </p:cNvCxnSpPr>
          <p:nvPr/>
        </p:nvCxnSpPr>
        <p:spPr>
          <a:xfrm>
            <a:off x="9448925" y="3847996"/>
            <a:ext cx="136394" cy="0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327" name="直线连接符 52">
            <a:extLst>
              <a:ext uri="{FF2B5EF4-FFF2-40B4-BE49-F238E27FC236}">
                <a16:creationId xmlns:a16="http://schemas.microsoft.com/office/drawing/2014/main" id="{3D11E272-5B67-2948-174A-9943DEA14048}"/>
              </a:ext>
            </a:extLst>
          </p:cNvPr>
          <p:cNvCxnSpPr>
            <a:cxnSpLocks/>
          </p:cNvCxnSpPr>
          <p:nvPr/>
        </p:nvCxnSpPr>
        <p:spPr>
          <a:xfrm>
            <a:off x="9448925" y="4050685"/>
            <a:ext cx="136394" cy="0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328" name="直线连接符 53">
            <a:extLst>
              <a:ext uri="{FF2B5EF4-FFF2-40B4-BE49-F238E27FC236}">
                <a16:creationId xmlns:a16="http://schemas.microsoft.com/office/drawing/2014/main" id="{DE3BB65B-A78B-6470-9520-E3D1E3C4155D}"/>
              </a:ext>
            </a:extLst>
          </p:cNvPr>
          <p:cNvCxnSpPr>
            <a:cxnSpLocks/>
          </p:cNvCxnSpPr>
          <p:nvPr/>
        </p:nvCxnSpPr>
        <p:spPr>
          <a:xfrm>
            <a:off x="9692574" y="3847996"/>
            <a:ext cx="136394" cy="0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29" name="直线连接符 56">
            <a:extLst>
              <a:ext uri="{FF2B5EF4-FFF2-40B4-BE49-F238E27FC236}">
                <a16:creationId xmlns:a16="http://schemas.microsoft.com/office/drawing/2014/main" id="{03678590-1248-6560-5DA9-611995D9F82D}"/>
              </a:ext>
            </a:extLst>
          </p:cNvPr>
          <p:cNvCxnSpPr>
            <a:cxnSpLocks/>
          </p:cNvCxnSpPr>
          <p:nvPr/>
        </p:nvCxnSpPr>
        <p:spPr>
          <a:xfrm>
            <a:off x="9692574" y="4050685"/>
            <a:ext cx="136394" cy="0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0" name="直线连接符 61">
            <a:extLst>
              <a:ext uri="{FF2B5EF4-FFF2-40B4-BE49-F238E27FC236}">
                <a16:creationId xmlns:a16="http://schemas.microsoft.com/office/drawing/2014/main" id="{2277E430-B69E-6E2F-573A-7203FD6426A9}"/>
              </a:ext>
            </a:extLst>
          </p:cNvPr>
          <p:cNvCxnSpPr>
            <a:cxnSpLocks/>
          </p:cNvCxnSpPr>
          <p:nvPr/>
        </p:nvCxnSpPr>
        <p:spPr>
          <a:xfrm flipV="1">
            <a:off x="9585323" y="3847998"/>
            <a:ext cx="107255" cy="202691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331" name="矩形 330">
            <a:extLst>
              <a:ext uri="{FF2B5EF4-FFF2-40B4-BE49-F238E27FC236}">
                <a16:creationId xmlns:a16="http://schemas.microsoft.com/office/drawing/2014/main" id="{80C11DDF-06E6-9C40-3F53-8E56F2447B96}"/>
              </a:ext>
            </a:extLst>
          </p:cNvPr>
          <p:cNvSpPr/>
          <p:nvPr/>
        </p:nvSpPr>
        <p:spPr>
          <a:xfrm rot="2981506">
            <a:off x="9581477" y="3927955"/>
            <a:ext cx="114937" cy="4277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332" name="直线连接符 1024">
            <a:extLst>
              <a:ext uri="{FF2B5EF4-FFF2-40B4-BE49-F238E27FC236}">
                <a16:creationId xmlns:a16="http://schemas.microsoft.com/office/drawing/2014/main" id="{13580B8C-5706-646C-DB81-8766969EE484}"/>
              </a:ext>
            </a:extLst>
          </p:cNvPr>
          <p:cNvCxnSpPr>
            <a:cxnSpLocks/>
          </p:cNvCxnSpPr>
          <p:nvPr/>
        </p:nvCxnSpPr>
        <p:spPr>
          <a:xfrm>
            <a:off x="9585323" y="3848000"/>
            <a:ext cx="107255" cy="202688"/>
          </a:xfrm>
          <a:prstGeom prst="line">
            <a:avLst/>
          </a:prstGeom>
          <a:noFill/>
          <a:ln w="19050" cap="rnd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333" name="矩形 332">
            <a:extLst>
              <a:ext uri="{FF2B5EF4-FFF2-40B4-BE49-F238E27FC236}">
                <a16:creationId xmlns:a16="http://schemas.microsoft.com/office/drawing/2014/main" id="{48B552F8-666F-AA84-2598-CB7A082D31E0}"/>
              </a:ext>
            </a:extLst>
          </p:cNvPr>
          <p:cNvSpPr/>
          <p:nvPr/>
        </p:nvSpPr>
        <p:spPr>
          <a:xfrm>
            <a:off x="8538470" y="4651624"/>
            <a:ext cx="2551312" cy="1230298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4" name="文本框 333">
            <a:extLst>
              <a:ext uri="{FF2B5EF4-FFF2-40B4-BE49-F238E27FC236}">
                <a16:creationId xmlns:a16="http://schemas.microsoft.com/office/drawing/2014/main" id="{1255DA86-27C3-EC48-A680-AE9798B0DAD0}"/>
              </a:ext>
            </a:extLst>
          </p:cNvPr>
          <p:cNvSpPr txBox="1"/>
          <p:nvPr/>
        </p:nvSpPr>
        <p:spPr>
          <a:xfrm>
            <a:off x="8479201" y="5405886"/>
            <a:ext cx="2699541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DPDK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emulator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(CP)</a:t>
            </a:r>
            <a:endParaRPr kumimoji="1" lang="zh-CN" altLang="en-US" sz="105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35" name="圆角矩形 1030">
            <a:extLst>
              <a:ext uri="{FF2B5EF4-FFF2-40B4-BE49-F238E27FC236}">
                <a16:creationId xmlns:a16="http://schemas.microsoft.com/office/drawing/2014/main" id="{CE47555C-F7B7-7E07-2318-AC27EECB7F06}"/>
              </a:ext>
            </a:extLst>
          </p:cNvPr>
          <p:cNvSpPr/>
          <p:nvPr/>
        </p:nvSpPr>
        <p:spPr>
          <a:xfrm>
            <a:off x="8652713" y="4784585"/>
            <a:ext cx="2356619" cy="659019"/>
          </a:xfrm>
          <a:prstGeom prst="roundRect">
            <a:avLst>
              <a:gd name="adj" fmla="val 13026"/>
            </a:avLst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36000" bIns="36000" rtlCol="0" anchor="ctr"/>
          <a:lstStyle/>
          <a:p>
            <a:pPr marR="0" lvl="0" indent="0" algn="r" defTabSz="4572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Send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Data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Pkt</a:t>
            </a:r>
          </a:p>
          <a:p>
            <a:pPr marR="0" lvl="0" indent="0" algn="r" defTabSz="4572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with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ECN</a:t>
            </a:r>
            <a:endParaRPr kumimoji="1" lang="zh-CN" altLang="en-US" sz="240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pic>
        <p:nvPicPr>
          <p:cNvPr id="336" name="Picture 2">
            <a:extLst>
              <a:ext uri="{FF2B5EF4-FFF2-40B4-BE49-F238E27FC236}">
                <a16:creationId xmlns:a16="http://schemas.microsoft.com/office/drawing/2014/main" id="{F4E08F8F-161B-2B7B-284A-48040A962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434" y="4777004"/>
            <a:ext cx="362226" cy="3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" name="Picture 6">
            <a:extLst>
              <a:ext uri="{FF2B5EF4-FFF2-40B4-BE49-F238E27FC236}">
                <a16:creationId xmlns:a16="http://schemas.microsoft.com/office/drawing/2014/main" id="{1F924CF7-DE0A-C8F1-09D1-DDA3E1D23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170" y="5117569"/>
            <a:ext cx="315261" cy="31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" name="矩形 337">
            <a:extLst>
              <a:ext uri="{FF2B5EF4-FFF2-40B4-BE49-F238E27FC236}">
                <a16:creationId xmlns:a16="http://schemas.microsoft.com/office/drawing/2014/main" id="{7A8F2E89-F9F7-1449-F19A-D0CF19889BED}"/>
              </a:ext>
            </a:extLst>
          </p:cNvPr>
          <p:cNvSpPr/>
          <p:nvPr/>
        </p:nvSpPr>
        <p:spPr>
          <a:xfrm>
            <a:off x="5386293" y="4651624"/>
            <a:ext cx="2916114" cy="123029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0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9" name="文本框 338">
            <a:extLst>
              <a:ext uri="{FF2B5EF4-FFF2-40B4-BE49-F238E27FC236}">
                <a16:creationId xmlns:a16="http://schemas.microsoft.com/office/drawing/2014/main" id="{E9293296-57D2-D2D8-3AFA-7A18F0DC49FA}"/>
              </a:ext>
            </a:extLst>
          </p:cNvPr>
          <p:cNvSpPr txBox="1"/>
          <p:nvPr/>
        </p:nvSpPr>
        <p:spPr>
          <a:xfrm>
            <a:off x="5494578" y="5405886"/>
            <a:ext cx="2699541" cy="46166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/>
            <a:r>
              <a:rPr kumimoji="1" lang="en-US" altLang="zh-CN" sz="240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Target</a:t>
            </a:r>
            <a:r>
              <a:rPr kumimoji="1" lang="zh-CN" altLang="en-US" sz="240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COTS</a:t>
            </a:r>
            <a:r>
              <a:rPr kumimoji="1" lang="zh-CN" altLang="en-US" sz="240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NIC</a:t>
            </a:r>
            <a:r>
              <a:rPr kumimoji="1" lang="zh-CN" altLang="en-US" sz="240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(NP)</a:t>
            </a:r>
            <a:endParaRPr kumimoji="1" lang="zh-CN" altLang="en-US" sz="105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340" name="圆角矩形 1040">
            <a:extLst>
              <a:ext uri="{FF2B5EF4-FFF2-40B4-BE49-F238E27FC236}">
                <a16:creationId xmlns:a16="http://schemas.microsoft.com/office/drawing/2014/main" id="{CD3B9C35-EB7C-F62C-88E7-09F0266AD7FB}"/>
              </a:ext>
            </a:extLst>
          </p:cNvPr>
          <p:cNvSpPr/>
          <p:nvPr/>
        </p:nvSpPr>
        <p:spPr>
          <a:xfrm>
            <a:off x="5500536" y="4784585"/>
            <a:ext cx="1568319" cy="659019"/>
          </a:xfrm>
          <a:prstGeom prst="roundRect">
            <a:avLst>
              <a:gd name="adj" fmla="val 13026"/>
            </a:avLst>
          </a:prstGeom>
          <a:solidFill>
            <a:srgbClr val="ED7D31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36000" bIns="36000" rtlCol="0" anchor="ctr"/>
          <a:lstStyle/>
          <a:p>
            <a:pPr marR="0" lvl="0" indent="0" algn="ctr" defTabSz="457200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ACK/NACK</a:t>
            </a:r>
            <a:r>
              <a:rPr kumimoji="1"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Reply</a:t>
            </a:r>
          </a:p>
        </p:txBody>
      </p:sp>
      <p:sp>
        <p:nvSpPr>
          <p:cNvPr id="341" name="圆角矩形 1043">
            <a:extLst>
              <a:ext uri="{FF2B5EF4-FFF2-40B4-BE49-F238E27FC236}">
                <a16:creationId xmlns:a16="http://schemas.microsoft.com/office/drawing/2014/main" id="{066A66FB-CBA7-CEC4-D3A0-49B7E940EE40}"/>
              </a:ext>
            </a:extLst>
          </p:cNvPr>
          <p:cNvSpPr/>
          <p:nvPr/>
        </p:nvSpPr>
        <p:spPr>
          <a:xfrm>
            <a:off x="7177145" y="4784585"/>
            <a:ext cx="996531" cy="659019"/>
          </a:xfrm>
          <a:prstGeom prst="roundRect">
            <a:avLst>
              <a:gd name="adj" fmla="val 13026"/>
            </a:avLst>
          </a:prstGeom>
          <a:solidFill>
            <a:srgbClr val="ED7D31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36000" tIns="90000" rIns="36000" bIns="36000" rtlCol="0" anchor="ctr"/>
          <a:lstStyle/>
          <a:p>
            <a:pPr algn="ctr" defTabSz="457200">
              <a:lnSpc>
                <a:spcPts val="1900"/>
              </a:lnSpc>
            </a:pP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CNP</a:t>
            </a:r>
          </a:p>
          <a:p>
            <a:pPr algn="ctr" defTabSz="457200">
              <a:lnSpc>
                <a:spcPts val="1900"/>
              </a:lnSpc>
            </a:pPr>
            <a:r>
              <a:rPr kumimoji="1"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Reply</a:t>
            </a:r>
          </a:p>
        </p:txBody>
      </p:sp>
      <p:grpSp>
        <p:nvGrpSpPr>
          <p:cNvPr id="342" name="组合 341">
            <a:extLst>
              <a:ext uri="{FF2B5EF4-FFF2-40B4-BE49-F238E27FC236}">
                <a16:creationId xmlns:a16="http://schemas.microsoft.com/office/drawing/2014/main" id="{2E4819BE-D707-7FE1-0790-1B144FD2BBA7}"/>
              </a:ext>
            </a:extLst>
          </p:cNvPr>
          <p:cNvGrpSpPr/>
          <p:nvPr/>
        </p:nvGrpSpPr>
        <p:grpSpPr>
          <a:xfrm>
            <a:off x="5386293" y="1916600"/>
            <a:ext cx="2916114" cy="1273979"/>
            <a:chOff x="7475327" y="223326"/>
            <a:chExt cx="1957599" cy="855227"/>
          </a:xfrm>
        </p:grpSpPr>
        <p:sp>
          <p:nvSpPr>
            <p:cNvPr id="343" name="矩形 342">
              <a:extLst>
                <a:ext uri="{FF2B5EF4-FFF2-40B4-BE49-F238E27FC236}">
                  <a16:creationId xmlns:a16="http://schemas.microsoft.com/office/drawing/2014/main" id="{435E4217-5643-DAF7-2A25-14F43A5E6CD9}"/>
                </a:ext>
              </a:extLst>
            </p:cNvPr>
            <p:cNvSpPr/>
            <p:nvPr/>
          </p:nvSpPr>
          <p:spPr>
            <a:xfrm>
              <a:off x="7475327" y="252649"/>
              <a:ext cx="1957599" cy="825904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0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4" name="文本框 343">
              <a:extLst>
                <a:ext uri="{FF2B5EF4-FFF2-40B4-BE49-F238E27FC236}">
                  <a16:creationId xmlns:a16="http://schemas.microsoft.com/office/drawing/2014/main" id="{03A8EC03-ABB8-D4F5-A9FC-993E2A17DCDD}"/>
                </a:ext>
              </a:extLst>
            </p:cNvPr>
            <p:cNvSpPr txBox="1"/>
            <p:nvPr/>
          </p:nvSpPr>
          <p:spPr>
            <a:xfrm>
              <a:off x="7548019" y="223326"/>
              <a:ext cx="1812213" cy="309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rPr>
                <a:t>DPDK</a:t>
              </a:r>
              <a:r>
                <a:rPr kumimoji="1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rPr>
                <a:t>emulator</a:t>
              </a:r>
              <a:r>
                <a:rPr kumimoji="1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rPr>
                <a:t> </a:t>
              </a: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rPr>
                <a:t>(RP)</a:t>
              </a:r>
              <a:endParaRPr kumimoji="1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45" name="圆角矩形 1049">
              <a:extLst>
                <a:ext uri="{FF2B5EF4-FFF2-40B4-BE49-F238E27FC236}">
                  <a16:creationId xmlns:a16="http://schemas.microsoft.com/office/drawing/2014/main" id="{3583732E-C5A3-188B-7A5E-71CDA6AEA5D9}"/>
                </a:ext>
              </a:extLst>
            </p:cNvPr>
            <p:cNvSpPr/>
            <p:nvPr/>
          </p:nvSpPr>
          <p:spPr>
            <a:xfrm>
              <a:off x="7576301" y="560752"/>
              <a:ext cx="1755647" cy="442402"/>
            </a:xfrm>
            <a:prstGeom prst="roundRect">
              <a:avLst>
                <a:gd name="adj" fmla="val 13026"/>
              </a:avLst>
            </a:prstGeom>
            <a:solidFill>
              <a:srgbClr val="4472C4">
                <a:lumMod val="20000"/>
                <a:lumOff val="8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36000" tIns="72000" rIns="0" bIns="36000" rtlCol="0" anchor="ctr"/>
            <a:lstStyle/>
            <a:p>
              <a:pPr marL="0" marR="0" lvl="0" indent="0" algn="r" defTabSz="45720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ACK/NACK/CNP</a:t>
              </a:r>
            </a:p>
            <a:p>
              <a:pPr marL="0" marR="0" lvl="0" indent="0" algn="r" defTabSz="45720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us-level</a:t>
              </a:r>
              <a:r>
                <a:rPr kumimoji="1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 </a:t>
              </a:r>
              <a:r>
                <a:rPr kumimoji="1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record</a:t>
              </a:r>
              <a:endParaRPr kumimoji="1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46" name="Picture 10">
              <a:extLst>
                <a:ext uri="{FF2B5EF4-FFF2-40B4-BE49-F238E27FC236}">
                  <a16:creationId xmlns:a16="http://schemas.microsoft.com/office/drawing/2014/main" id="{B2474B56-7EBD-8C46-4192-8CEE57E800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9265" y="638517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47" name="曲线连接符 1060">
            <a:extLst>
              <a:ext uri="{FF2B5EF4-FFF2-40B4-BE49-F238E27FC236}">
                <a16:creationId xmlns:a16="http://schemas.microsoft.com/office/drawing/2014/main" id="{94E52CF5-AD52-1835-75F3-D5979D3992B2}"/>
              </a:ext>
            </a:extLst>
          </p:cNvPr>
          <p:cNvCxnSpPr>
            <a:cxnSpLocks/>
          </p:cNvCxnSpPr>
          <p:nvPr/>
        </p:nvCxnSpPr>
        <p:spPr>
          <a:xfrm rot="16200000" flipV="1">
            <a:off x="8957605" y="3075538"/>
            <a:ext cx="18918" cy="3152180"/>
          </a:xfrm>
          <a:prstGeom prst="curvedConnector3">
            <a:avLst>
              <a:gd name="adj1" fmla="val 2145189"/>
            </a:avLst>
          </a:prstGeom>
          <a:noFill/>
          <a:ln w="28575" cap="flat" cmpd="sng" algn="ctr">
            <a:solidFill>
              <a:srgbClr val="70AD47">
                <a:lumMod val="75000"/>
              </a:srgbClr>
            </a:solidFill>
            <a:prstDash val="solid"/>
            <a:miter lim="800000"/>
            <a:tailEnd type="triangle" w="lg" len="lg"/>
          </a:ln>
          <a:effectLst/>
        </p:spPr>
      </p:cxnSp>
      <p:sp>
        <p:nvSpPr>
          <p:cNvPr id="348" name="文本框 347">
            <a:extLst>
              <a:ext uri="{FF2B5EF4-FFF2-40B4-BE49-F238E27FC236}">
                <a16:creationId xmlns:a16="http://schemas.microsoft.com/office/drawing/2014/main" id="{562BF5CF-2358-0B2A-030C-A04EA5DFA28C}"/>
              </a:ext>
            </a:extLst>
          </p:cNvPr>
          <p:cNvSpPr txBox="1"/>
          <p:nvPr/>
        </p:nvSpPr>
        <p:spPr>
          <a:xfrm>
            <a:off x="10110691" y="3726289"/>
            <a:ext cx="1364689" cy="599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1520"/>
              </a:lnSpc>
              <a:defRPr kumimoji="1" sz="1600"/>
            </a:lvl1pPr>
          </a:lstStyle>
          <a:p>
            <a:pPr defTabSz="457200">
              <a:lnSpc>
                <a:spcPts val="19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Data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Pkt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w/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ECN</a:t>
            </a:r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cxnSp>
        <p:nvCxnSpPr>
          <p:cNvPr id="349" name="直线箭头连接符 1074">
            <a:extLst>
              <a:ext uri="{FF2B5EF4-FFF2-40B4-BE49-F238E27FC236}">
                <a16:creationId xmlns:a16="http://schemas.microsoft.com/office/drawing/2014/main" id="{66CC144C-87FD-8CA1-F235-C13F7744C828}"/>
              </a:ext>
            </a:extLst>
          </p:cNvPr>
          <p:cNvCxnSpPr>
            <a:cxnSpLocks/>
            <a:stCxn id="338" idx="0"/>
            <a:endCxn id="343" idx="2"/>
          </p:cNvCxnSpPr>
          <p:nvPr/>
        </p:nvCxnSpPr>
        <p:spPr>
          <a:xfrm flipV="1">
            <a:off x="6844350" y="3190579"/>
            <a:ext cx="0" cy="146104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tailEnd type="triangle" w="lg" len="lg"/>
          </a:ln>
          <a:effectLst/>
        </p:spPr>
      </p:cxnSp>
      <p:cxnSp>
        <p:nvCxnSpPr>
          <p:cNvPr id="350" name="直线箭头连接符 1097">
            <a:extLst>
              <a:ext uri="{FF2B5EF4-FFF2-40B4-BE49-F238E27FC236}">
                <a16:creationId xmlns:a16="http://schemas.microsoft.com/office/drawing/2014/main" id="{5399B181-F865-90A1-9826-E7E263F707FF}"/>
              </a:ext>
            </a:extLst>
          </p:cNvPr>
          <p:cNvCxnSpPr>
            <a:cxnSpLocks/>
            <a:stCxn id="338" idx="0"/>
            <a:endCxn id="20" idx="2"/>
          </p:cNvCxnSpPr>
          <p:nvPr/>
        </p:nvCxnSpPr>
        <p:spPr>
          <a:xfrm flipV="1">
            <a:off x="6844350" y="3358070"/>
            <a:ext cx="2787980" cy="1293554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tailEnd type="triangle" w="lg" len="lg"/>
          </a:ln>
          <a:effectLst/>
        </p:spPr>
      </p:cxnSp>
      <p:cxnSp>
        <p:nvCxnSpPr>
          <p:cNvPr id="351" name="直线箭头连接符 1100">
            <a:extLst>
              <a:ext uri="{FF2B5EF4-FFF2-40B4-BE49-F238E27FC236}">
                <a16:creationId xmlns:a16="http://schemas.microsoft.com/office/drawing/2014/main" id="{8446D068-3476-6017-9A03-4967D571CBDC}"/>
              </a:ext>
            </a:extLst>
          </p:cNvPr>
          <p:cNvCxnSpPr>
            <a:cxnSpLocks/>
            <a:stCxn id="338" idx="0"/>
            <a:endCxn id="9" idx="2"/>
          </p:cNvCxnSpPr>
          <p:nvPr/>
        </p:nvCxnSpPr>
        <p:spPr>
          <a:xfrm flipV="1">
            <a:off x="6844350" y="3246409"/>
            <a:ext cx="928929" cy="140521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tailEnd type="triangle" w="lg" len="lg"/>
          </a:ln>
          <a:effectLst/>
        </p:spPr>
      </p:cxnSp>
      <p:cxnSp>
        <p:nvCxnSpPr>
          <p:cNvPr id="352" name="直线箭头连接符 1103">
            <a:extLst>
              <a:ext uri="{FF2B5EF4-FFF2-40B4-BE49-F238E27FC236}">
                <a16:creationId xmlns:a16="http://schemas.microsoft.com/office/drawing/2014/main" id="{8C83BBA2-0F4A-A0A0-A5A9-CCE7C0AA902A}"/>
              </a:ext>
            </a:extLst>
          </p:cNvPr>
          <p:cNvCxnSpPr>
            <a:cxnSpLocks/>
            <a:stCxn id="338" idx="0"/>
            <a:endCxn id="13" idx="2"/>
          </p:cNvCxnSpPr>
          <p:nvPr/>
        </p:nvCxnSpPr>
        <p:spPr>
          <a:xfrm flipV="1">
            <a:off x="6844350" y="3302239"/>
            <a:ext cx="1858455" cy="134938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tailEnd type="triangle" w="lg" len="lg"/>
          </a:ln>
          <a:effectLst/>
        </p:spPr>
      </p:cxnSp>
      <p:sp>
        <p:nvSpPr>
          <p:cNvPr id="353" name="文本框 352">
            <a:extLst>
              <a:ext uri="{FF2B5EF4-FFF2-40B4-BE49-F238E27FC236}">
                <a16:creationId xmlns:a16="http://schemas.microsoft.com/office/drawing/2014/main" id="{54FCFC0E-F326-4510-31D9-04409867576A}"/>
              </a:ext>
            </a:extLst>
          </p:cNvPr>
          <p:cNvSpPr txBox="1"/>
          <p:nvPr/>
        </p:nvSpPr>
        <p:spPr>
          <a:xfrm>
            <a:off x="5631852" y="3572185"/>
            <a:ext cx="1103896" cy="843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1520"/>
              </a:lnSpc>
              <a:defRPr kumimoji="1" sz="1600"/>
            </a:lvl1pPr>
          </a:lstStyle>
          <a:p>
            <a:pPr defTabSz="457200">
              <a:lnSpc>
                <a:spcPts val="19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ACK</a:t>
            </a:r>
          </a:p>
          <a:p>
            <a:pPr defTabSz="457200">
              <a:lnSpc>
                <a:spcPts val="19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NACK</a:t>
            </a:r>
            <a:r>
              <a:rPr lang="zh-CN" altLang="en-US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CNP</a:t>
            </a:r>
            <a:endParaRPr lang="zh-CN" altLang="en-US" sz="2400" dirty="0">
              <a:solidFill>
                <a:prstClr val="black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A02C126-A53F-DFCA-35E2-D89CBB59CDC3}"/>
              </a:ext>
            </a:extLst>
          </p:cNvPr>
          <p:cNvSpPr/>
          <p:nvPr/>
        </p:nvSpPr>
        <p:spPr>
          <a:xfrm>
            <a:off x="2408646" y="5923220"/>
            <a:ext cx="918820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Please see CP test scenario in our paper……</a:t>
            </a:r>
          </a:p>
        </p:txBody>
      </p:sp>
      <p:cxnSp>
        <p:nvCxnSpPr>
          <p:cNvPr id="302" name="直线箭头连接符 1051">
            <a:extLst>
              <a:ext uri="{FF2B5EF4-FFF2-40B4-BE49-F238E27FC236}">
                <a16:creationId xmlns:a16="http://schemas.microsoft.com/office/drawing/2014/main" id="{AC7971F5-F26D-83F1-E159-421E47C02D19}"/>
              </a:ext>
            </a:extLst>
          </p:cNvPr>
          <p:cNvCxnSpPr>
            <a:cxnSpLocks/>
          </p:cNvCxnSpPr>
          <p:nvPr/>
        </p:nvCxnSpPr>
        <p:spPr>
          <a:xfrm flipV="1">
            <a:off x="3746497" y="3441821"/>
            <a:ext cx="0" cy="954717"/>
          </a:xfrm>
          <a:prstGeom prst="straightConnector1">
            <a:avLst/>
          </a:prstGeom>
          <a:noFill/>
          <a:ln w="28575" cap="flat" cmpd="sng" algn="ctr">
            <a:solidFill>
              <a:srgbClr val="70AD47">
                <a:lumMod val="75000"/>
              </a:srgbClr>
            </a:solidFill>
            <a:prstDash val="solid"/>
            <a:miter lim="800000"/>
            <a:headEnd w="lg" len="lg"/>
            <a:tailEnd type="triangle" w="lg" len="lg"/>
          </a:ln>
          <a:effectLst/>
        </p:spPr>
      </p:cxnSp>
      <p:cxnSp>
        <p:nvCxnSpPr>
          <p:cNvPr id="303" name="直线箭头连接符 1053">
            <a:extLst>
              <a:ext uri="{FF2B5EF4-FFF2-40B4-BE49-F238E27FC236}">
                <a16:creationId xmlns:a16="http://schemas.microsoft.com/office/drawing/2014/main" id="{8455ADC9-D66C-2807-C7B1-6AF200922A8D}"/>
              </a:ext>
            </a:extLst>
          </p:cNvPr>
          <p:cNvCxnSpPr>
            <a:cxnSpLocks/>
          </p:cNvCxnSpPr>
          <p:nvPr/>
        </p:nvCxnSpPr>
        <p:spPr>
          <a:xfrm>
            <a:off x="2534003" y="3459843"/>
            <a:ext cx="0" cy="94787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  <a:headEnd w="lg" len="lg"/>
            <a:tailEnd type="triangle" w="lg" len="lg"/>
          </a:ln>
          <a:effectLst/>
        </p:spPr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15D15F3B-16BB-D252-D0BB-AD09D2CDD66F}"/>
              </a:ext>
            </a:extLst>
          </p:cNvPr>
          <p:cNvSpPr/>
          <p:nvPr/>
        </p:nvSpPr>
        <p:spPr>
          <a:xfrm>
            <a:off x="1792084" y="1402001"/>
            <a:ext cx="300032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400" b="1" dirty="0">
                <a:latin typeface="Trebuchet MS" panose="020B0603020202020204" pitchFamily="34" charset="0"/>
              </a:rPr>
              <a:t>RP Test Scenario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F6F1495-F068-8965-1101-96935C2388D3}"/>
              </a:ext>
            </a:extLst>
          </p:cNvPr>
          <p:cNvSpPr/>
          <p:nvPr/>
        </p:nvSpPr>
        <p:spPr>
          <a:xfrm>
            <a:off x="6979040" y="1402001"/>
            <a:ext cx="3000321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400" b="1" dirty="0">
                <a:latin typeface="Trebuchet MS" panose="020B0603020202020204" pitchFamily="34" charset="0"/>
              </a:rPr>
              <a:t>NP Test Scenario</a:t>
            </a:r>
          </a:p>
        </p:txBody>
      </p:sp>
    </p:spTree>
    <p:extLst>
      <p:ext uri="{BB962C8B-B14F-4D97-AF65-F5344CB8AC3E}">
        <p14:creationId xmlns:p14="http://schemas.microsoft.com/office/powerpoint/2010/main" val="3260032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ED096-4542-559A-D7AB-5C308F600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6463411-FE0E-F055-423B-21ADB58D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660B730E-CA1C-9333-1CE6-38C965BDB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1668664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Catching the line rate</a:t>
            </a:r>
            <a:endParaRPr lang="zh-CN" altLang="zh-CN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AFF41D7-582F-96EC-47EA-F53B82322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335" y="2266044"/>
            <a:ext cx="8355330" cy="405697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F83DEB5-4BCD-3090-43BF-9B84A57E9975}"/>
              </a:ext>
            </a:extLst>
          </p:cNvPr>
          <p:cNvSpPr/>
          <p:nvPr/>
        </p:nvSpPr>
        <p:spPr>
          <a:xfrm>
            <a:off x="1404375" y="1394010"/>
            <a:ext cx="9576045" cy="87203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66700" indent="-2667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rebuchet MS" panose="020B0703020202090204" pitchFamily="34" charset="0"/>
              </a:rPr>
              <a:t>Dedicated threads isolate the critical </a:t>
            </a:r>
            <a:r>
              <a:rPr lang="en" altLang="zh-CN" sz="2400" dirty="0" err="1">
                <a:latin typeface="Trebuchet MS" panose="020B0703020202090204" pitchFamily="34" charset="0"/>
              </a:rPr>
              <a:t>datapath</a:t>
            </a:r>
            <a:r>
              <a:rPr lang="zh-CN" altLang="zh-CN" sz="2400" dirty="0">
                <a:latin typeface="Trebuchet MS" panose="020B0703020202090204" pitchFamily="34" charset="0"/>
              </a:rPr>
              <a:t>.</a:t>
            </a:r>
            <a:endParaRPr lang="en-US" altLang="zh-CN" sz="2400" dirty="0">
              <a:latin typeface="Trebuchet MS" panose="020B0703020202090204" pitchFamily="34" charset="0"/>
            </a:endParaRPr>
          </a:p>
          <a:p>
            <a:pPr marL="266700" indent="-2667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zh-CN" sz="2400" dirty="0"/>
              <a:t>Lock-free SPSC rings preserve throughput and ordering</a:t>
            </a:r>
            <a:r>
              <a:rPr lang="en-US" altLang="zh-CN" sz="2400" dirty="0"/>
              <a:t>.</a:t>
            </a:r>
            <a:endParaRPr lang="zh-CN" altLang="zh-CN" sz="2400" dirty="0"/>
          </a:p>
        </p:txBody>
      </p:sp>
    </p:spTree>
    <p:extLst>
      <p:ext uri="{BB962C8B-B14F-4D97-AF65-F5344CB8AC3E}">
        <p14:creationId xmlns:p14="http://schemas.microsoft.com/office/powerpoint/2010/main" val="4124617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AA8FB-E58D-B1F5-71AF-2E0BC6C24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FAA2FF6-32F8-D019-A515-896BD811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66A08D04-54BD-EE40-B6FB-27E6EA8F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1668664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Catching the line rate</a:t>
            </a:r>
            <a:endParaRPr lang="zh-CN" altLang="zh-CN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A701508-8FF5-9AFE-7A32-F2C58363BDFC}"/>
              </a:ext>
            </a:extLst>
          </p:cNvPr>
          <p:cNvSpPr/>
          <p:nvPr/>
        </p:nvSpPr>
        <p:spPr>
          <a:xfrm>
            <a:off x="1404375" y="1394010"/>
            <a:ext cx="9576045" cy="8811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66700" indent="-2667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rebuchet MS" panose="020B0703020202090204" pitchFamily="34" charset="0"/>
              </a:rPr>
              <a:t>Pre-build invariant packet fields; update only the PSN at runtime.</a:t>
            </a:r>
          </a:p>
          <a:p>
            <a:pPr marL="266700" indent="-2667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rebuchet MS" panose="020B0703020202090204" pitchFamily="34" charset="0"/>
              </a:rPr>
              <a:t>Avoids per-packet allocation and payload initialization.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152EEF-8BC9-6E54-824E-F287C2F6D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375" y="2355159"/>
            <a:ext cx="7772400" cy="375080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9A58F62-3B19-AE04-9E38-3470E321D196}"/>
              </a:ext>
            </a:extLst>
          </p:cNvPr>
          <p:cNvSpPr txBox="1"/>
          <p:nvPr/>
        </p:nvSpPr>
        <p:spPr>
          <a:xfrm>
            <a:off x="8998808" y="3385524"/>
            <a:ext cx="2876962" cy="1497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2800"/>
              </a:lnSpc>
            </a:pPr>
            <a:r>
              <a:rPr lang="en-US" altLang="zh-CN" sz="2000" dirty="0">
                <a:latin typeface="Trebuchet MS" panose="020B0703020202090204" pitchFamily="34" charset="0"/>
              </a:rPr>
              <a:t>O(1)</a:t>
            </a:r>
            <a:r>
              <a:rPr lang="zh-CN" altLang="zh-CN" sz="2000" dirty="0">
                <a:latin typeface="Trebuchet MS" panose="020B0703020202090204" pitchFamily="34" charset="0"/>
              </a:rPr>
              <a:t> ICRC computation over the entire packet</a:t>
            </a:r>
            <a:r>
              <a:rPr lang="en-US" altLang="zh-CN" sz="2000" dirty="0">
                <a:latin typeface="Trebuchet MS" panose="020B0703020202090204" pitchFamily="34" charset="0"/>
              </a:rPr>
              <a:t>. </a:t>
            </a:r>
            <a:r>
              <a:rPr lang="zh-CN" altLang="zh-CN" sz="2000" dirty="0">
                <a:latin typeface="Trebuchet MS" panose="020B0703020202090204" pitchFamily="34" charset="0"/>
              </a:rPr>
              <a:t>See the paper for the algorithmic details</a:t>
            </a:r>
          </a:p>
        </p:txBody>
      </p:sp>
      <p:sp>
        <p:nvSpPr>
          <p:cNvPr id="11" name="下箭头 10">
            <a:extLst>
              <a:ext uri="{FF2B5EF4-FFF2-40B4-BE49-F238E27FC236}">
                <a16:creationId xmlns:a16="http://schemas.microsoft.com/office/drawing/2014/main" id="{9411F887-DBC7-F6B2-B148-0F23C1311E28}"/>
              </a:ext>
            </a:extLst>
          </p:cNvPr>
          <p:cNvSpPr/>
          <p:nvPr/>
        </p:nvSpPr>
        <p:spPr>
          <a:xfrm rot="14257195">
            <a:off x="8997697" y="4845255"/>
            <a:ext cx="358157" cy="814796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A00ED73B-512D-CB9A-D552-EA9AD3474D0D}"/>
              </a:ext>
            </a:extLst>
          </p:cNvPr>
          <p:cNvSpPr/>
          <p:nvPr/>
        </p:nvSpPr>
        <p:spPr>
          <a:xfrm>
            <a:off x="8998808" y="3188455"/>
            <a:ext cx="2876962" cy="1784507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453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8542E-C71B-4776-7C7F-311B574BC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6EFB46A-F21B-6158-98AB-045B81CB4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11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1B83F9A7-BF8E-FDAB-B19E-F2AB6ACDA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1668664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Catching the line rate</a:t>
            </a:r>
            <a:endParaRPr lang="zh-CN" altLang="zh-CN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123EDD4-31AB-7630-F5B0-66986D933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402" y="2479367"/>
            <a:ext cx="8639195" cy="3594168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B169143A-B424-3DBB-ABFF-1BBA9202A22D}"/>
              </a:ext>
            </a:extLst>
          </p:cNvPr>
          <p:cNvSpPr/>
          <p:nvPr/>
        </p:nvSpPr>
        <p:spPr>
          <a:xfrm>
            <a:off x="9350683" y="3659231"/>
            <a:ext cx="558439" cy="558439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29EAE0A-69DD-9297-52C6-8C52D433E2A4}"/>
              </a:ext>
            </a:extLst>
          </p:cNvPr>
          <p:cNvSpPr txBox="1"/>
          <p:nvPr/>
        </p:nvSpPr>
        <p:spPr>
          <a:xfrm>
            <a:off x="1274749" y="1771162"/>
            <a:ext cx="9989819" cy="470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3200"/>
              </a:lnSpc>
            </a:pPr>
            <a:r>
              <a:rPr lang="en-US" altLang="zh-CN" sz="2400" dirty="0" err="1">
                <a:latin typeface="Trebuchet MS" panose="020B0703020202090204" pitchFamily="34" charset="0"/>
              </a:rPr>
              <a:t>Anytest</a:t>
            </a:r>
            <a:r>
              <a:rPr lang="zh-CN" altLang="en-US" sz="2400" dirty="0">
                <a:latin typeface="Trebuchet MS" panose="020B0703020202090204" pitchFamily="34" charset="0"/>
              </a:rPr>
              <a:t> </a:t>
            </a:r>
            <a:r>
              <a:rPr lang="en-US" altLang="zh-CN" sz="2400" dirty="0">
                <a:latin typeface="Trebuchet MS" panose="020B0703020202090204" pitchFamily="34" charset="0"/>
              </a:rPr>
              <a:t>can</a:t>
            </a:r>
            <a:r>
              <a:rPr lang="zh-CN" altLang="zh-CN" sz="2400" dirty="0">
                <a:latin typeface="Trebuchet MS" panose="020B0703020202090204" pitchFamily="34" charset="0"/>
              </a:rPr>
              <a:t> support 200 Gbps at 1 KB MT</a:t>
            </a:r>
            <a:r>
              <a:rPr lang="en-US" altLang="zh-CN" sz="2400" dirty="0">
                <a:latin typeface="Trebuchet MS" panose="020B0703020202090204" pitchFamily="34" charset="0"/>
              </a:rPr>
              <a:t>U, </a:t>
            </a:r>
            <a:r>
              <a:rPr lang="zh-CN" altLang="zh-CN" sz="2400" dirty="0">
                <a:latin typeface="Trebuchet MS" panose="020B0703020202090204" pitchFamily="34" charset="0"/>
              </a:rPr>
              <a:t>and 800 Gbps at 4 KB</a:t>
            </a:r>
            <a:r>
              <a:rPr lang="en-US" altLang="zh-CN" sz="2400" dirty="0">
                <a:latin typeface="Trebuchet MS" panose="020B0703020202090204" pitchFamily="34" charset="0"/>
              </a:rPr>
              <a:t>.</a:t>
            </a:r>
            <a:endParaRPr lang="zh-CN" altLang="zh-CN" sz="2400" dirty="0">
              <a:latin typeface="Trebuchet MS" panose="020B0703020202090204" pitchFamily="34" charset="0"/>
            </a:endParaRPr>
          </a:p>
        </p:txBody>
      </p:sp>
      <p:sp>
        <p:nvSpPr>
          <p:cNvPr id="14" name="下箭头 13">
            <a:extLst>
              <a:ext uri="{FF2B5EF4-FFF2-40B4-BE49-F238E27FC236}">
                <a16:creationId xmlns:a16="http://schemas.microsoft.com/office/drawing/2014/main" id="{293E4351-DE49-0342-2591-36BED2A4A5F7}"/>
              </a:ext>
            </a:extLst>
          </p:cNvPr>
          <p:cNvSpPr/>
          <p:nvPr/>
        </p:nvSpPr>
        <p:spPr>
          <a:xfrm rot="10800000">
            <a:off x="9545593" y="2302212"/>
            <a:ext cx="315747" cy="1284051"/>
          </a:xfrm>
          <a:prstGeom prst="downArrow">
            <a:avLst>
              <a:gd name="adj1" fmla="val 38345"/>
              <a:gd name="adj2" fmla="val 93707"/>
            </a:avLst>
          </a:prstGeom>
          <a:solidFill>
            <a:schemeClr val="accent5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333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5866F-DEBF-B78A-0F73-7EB380458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80BDB-9E38-C228-276A-EB497404D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AnyTest</a:t>
            </a:r>
            <a:r>
              <a:rPr dirty="0"/>
              <a:t> Production Deployment Workflow</a:t>
            </a:r>
          </a:p>
        </p:txBody>
      </p:sp>
      <p:sp>
        <p:nvSpPr>
          <p:cNvPr id="22" name="Rounded Rectangle 2">
            <a:extLst>
              <a:ext uri="{FF2B5EF4-FFF2-40B4-BE49-F238E27FC236}">
                <a16:creationId xmlns:a16="http://schemas.microsoft.com/office/drawing/2014/main" id="{FF551CD6-BE5D-0C54-1B1B-64BE2170EF71}"/>
              </a:ext>
            </a:extLst>
          </p:cNvPr>
          <p:cNvSpPr/>
          <p:nvPr/>
        </p:nvSpPr>
        <p:spPr>
          <a:xfrm>
            <a:off x="4431423" y="1730051"/>
            <a:ext cx="4829695" cy="36000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chemeClr val="tx1"/>
            </a:solidFill>
          </a:ln>
        </p:spPr>
        <p:txBody>
          <a:bodyPr wrap="square" lIns="73152" tIns="18288" rIns="73152" bIns="18288" rtlCol="0" anchor="ctr"/>
          <a:lstStyle/>
          <a:p>
            <a:pPr algn="ctr"/>
            <a:r>
              <a:rPr sz="2000" b="1" dirty="0">
                <a:solidFill>
                  <a:sysClr val="windowText" lastClr="000000"/>
                </a:solidFill>
                <a:latin typeface="Trebuchet MS"/>
              </a:rPr>
              <a:t>Symptom Captured &amp; Reproduced</a:t>
            </a: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90709F81-CF2F-B28A-EC79-9DD417FF313F}"/>
              </a:ext>
            </a:extLst>
          </p:cNvPr>
          <p:cNvGrpSpPr/>
          <p:nvPr/>
        </p:nvGrpSpPr>
        <p:grpSpPr>
          <a:xfrm>
            <a:off x="4431423" y="2090051"/>
            <a:ext cx="4829679" cy="659074"/>
            <a:chOff x="4431423" y="2090051"/>
            <a:chExt cx="4829679" cy="659074"/>
          </a:xfrm>
        </p:grpSpPr>
        <p:sp>
          <p:nvSpPr>
            <p:cNvPr id="24" name="Rounded Rectangle 4">
              <a:extLst>
                <a:ext uri="{FF2B5EF4-FFF2-40B4-BE49-F238E27FC236}">
                  <a16:creationId xmlns:a16="http://schemas.microsoft.com/office/drawing/2014/main" id="{B3F5BD80-73E7-0257-CE36-7786BBFA5377}"/>
                </a:ext>
              </a:extLst>
            </p:cNvPr>
            <p:cNvSpPr/>
            <p:nvPr/>
          </p:nvSpPr>
          <p:spPr>
            <a:xfrm>
              <a:off x="4431423" y="2389125"/>
              <a:ext cx="4829679" cy="360000"/>
            </a:xfrm>
            <a:prstGeom prst="roundRect">
              <a:avLst>
                <a:gd name="adj" fmla="val 9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2225">
              <a:solidFill>
                <a:schemeClr val="tx1"/>
              </a:solidFill>
            </a:ln>
          </p:spPr>
          <p:txBody>
            <a:bodyPr wrap="square" lIns="73152" tIns="18288" rIns="73152" bIns="18288" rtlCol="0" anchor="ctr"/>
            <a:lstStyle/>
            <a:p>
              <a:pPr algn="ctr"/>
              <a:r>
                <a:rPr sz="2000" b="1" dirty="0">
                  <a:solidFill>
                    <a:sysClr val="windowText" lastClr="000000"/>
                  </a:solidFill>
                  <a:latin typeface="Trebuchet MS"/>
                </a:rPr>
                <a:t>Pick Track(s)</a:t>
              </a:r>
              <a:r>
                <a:rPr lang="en-US" sz="2000" b="1" dirty="0">
                  <a:solidFill>
                    <a:sysClr val="windowText" lastClr="000000"/>
                  </a:solidFill>
                  <a:latin typeface="Trebuchet MS"/>
                </a:rPr>
                <a:t>: CC</a:t>
              </a:r>
              <a:r>
                <a:rPr lang="zh-CN" altLang="en-US" sz="2000" b="1" dirty="0">
                  <a:solidFill>
                    <a:sysClr val="windowText" lastClr="000000"/>
                  </a:solidFill>
                  <a:latin typeface="Trebuchet MS"/>
                </a:rPr>
                <a:t> </a:t>
              </a:r>
              <a:r>
                <a:rPr lang="en-US" sz="2000" b="1" dirty="0">
                  <a:solidFill>
                    <a:sysClr val="windowText" lastClr="000000"/>
                  </a:solidFill>
                  <a:latin typeface="Trebuchet MS"/>
                </a:rPr>
                <a:t>/</a:t>
              </a:r>
              <a:r>
                <a:rPr lang="zh-CN" altLang="en-US" sz="2000" b="1" dirty="0">
                  <a:solidFill>
                    <a:sysClr val="windowText" lastClr="000000"/>
                  </a:solidFill>
                  <a:latin typeface="Trebuchet MS"/>
                </a:rPr>
                <a:t> </a:t>
              </a:r>
              <a:r>
                <a:rPr lang="en-US" sz="2000" b="1" dirty="0">
                  <a:solidFill>
                    <a:sysClr val="windowText" lastClr="000000"/>
                  </a:solidFill>
                  <a:latin typeface="Trebuchet MS"/>
                </a:rPr>
                <a:t>LR</a:t>
              </a:r>
              <a:r>
                <a:rPr lang="zh-CN" altLang="en-US" sz="2000" b="1" dirty="0">
                  <a:solidFill>
                    <a:sysClr val="windowText" lastClr="000000"/>
                  </a:solidFill>
                  <a:latin typeface="Trebuchet MS"/>
                </a:rPr>
                <a:t> </a:t>
              </a:r>
              <a:r>
                <a:rPr lang="en-US" sz="2000" b="1" dirty="0">
                  <a:solidFill>
                    <a:sysClr val="windowText" lastClr="000000"/>
                  </a:solidFill>
                  <a:latin typeface="Trebuchet MS"/>
                </a:rPr>
                <a:t>/</a:t>
              </a:r>
              <a:r>
                <a:rPr lang="zh-CN" altLang="en-US" sz="2000" b="1" dirty="0">
                  <a:solidFill>
                    <a:sysClr val="windowText" lastClr="000000"/>
                  </a:solidFill>
                  <a:latin typeface="Trebuchet MS"/>
                </a:rPr>
                <a:t> </a:t>
              </a:r>
              <a:r>
                <a:rPr lang="en-US" sz="2000" b="1" dirty="0">
                  <a:solidFill>
                    <a:sysClr val="windowText" lastClr="000000"/>
                  </a:solidFill>
                  <a:latin typeface="Trebuchet MS"/>
                </a:rPr>
                <a:t>Scheduling</a:t>
              </a:r>
              <a:endParaRPr sz="2000" b="1" dirty="0">
                <a:solidFill>
                  <a:sysClr val="windowText" lastClr="000000"/>
                </a:solidFill>
                <a:latin typeface="Trebuchet MS"/>
              </a:endParaRPr>
            </a:p>
          </p:txBody>
        </p:sp>
        <p:cxnSp>
          <p:nvCxnSpPr>
            <p:cNvPr id="37" name="直线箭头连接符 36">
              <a:extLst>
                <a:ext uri="{FF2B5EF4-FFF2-40B4-BE49-F238E27FC236}">
                  <a16:creationId xmlns:a16="http://schemas.microsoft.com/office/drawing/2014/main" id="{917DE3E5-E04C-E73D-A9B0-74EEB24DB50D}"/>
                </a:ext>
              </a:extLst>
            </p:cNvPr>
            <p:cNvCxnSpPr>
              <a:cxnSpLocks/>
              <a:stCxn id="22" idx="2"/>
              <a:endCxn id="24" idx="0"/>
            </p:cNvCxnSpPr>
            <p:nvPr/>
          </p:nvCxnSpPr>
          <p:spPr>
            <a:xfrm flipH="1">
              <a:off x="6846263" y="2090051"/>
              <a:ext cx="8" cy="2990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CDA083B8-9CE9-B19A-2688-48846D383CBA}"/>
              </a:ext>
            </a:extLst>
          </p:cNvPr>
          <p:cNvGrpSpPr/>
          <p:nvPr/>
        </p:nvGrpSpPr>
        <p:grpSpPr>
          <a:xfrm>
            <a:off x="4431423" y="2749125"/>
            <a:ext cx="4829679" cy="659074"/>
            <a:chOff x="4431423" y="2749125"/>
            <a:chExt cx="4829679" cy="659074"/>
          </a:xfrm>
        </p:grpSpPr>
        <p:sp>
          <p:nvSpPr>
            <p:cNvPr id="27" name="Rounded Rectangle 6">
              <a:extLst>
                <a:ext uri="{FF2B5EF4-FFF2-40B4-BE49-F238E27FC236}">
                  <a16:creationId xmlns:a16="http://schemas.microsoft.com/office/drawing/2014/main" id="{DA5DA107-01A0-33FB-EF10-038AEC4BC477}"/>
                </a:ext>
              </a:extLst>
            </p:cNvPr>
            <p:cNvSpPr/>
            <p:nvPr/>
          </p:nvSpPr>
          <p:spPr>
            <a:xfrm>
              <a:off x="4431423" y="3048199"/>
              <a:ext cx="4829679" cy="360000"/>
            </a:xfrm>
            <a:prstGeom prst="roundRect">
              <a:avLst>
                <a:gd name="adj" fmla="val 9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2225">
              <a:solidFill>
                <a:schemeClr val="tx1"/>
              </a:solidFill>
            </a:ln>
          </p:spPr>
          <p:txBody>
            <a:bodyPr wrap="square" lIns="73152" tIns="18288" rIns="73152" bIns="18288" rtlCol="0" anchor="ctr"/>
            <a:lstStyle/>
            <a:p>
              <a:pPr algn="ctr"/>
              <a:r>
                <a:rPr sz="2000" b="1" dirty="0">
                  <a:solidFill>
                    <a:sysClr val="windowText" lastClr="000000"/>
                  </a:solidFill>
                  <a:latin typeface="Trebuchet MS"/>
                </a:rPr>
                <a:t>Role-Isolated Regression Test</a:t>
              </a:r>
            </a:p>
          </p:txBody>
        </p:sp>
        <p:cxnSp>
          <p:nvCxnSpPr>
            <p:cNvPr id="40" name="直线箭头连接符 39">
              <a:extLst>
                <a:ext uri="{FF2B5EF4-FFF2-40B4-BE49-F238E27FC236}">
                  <a16:creationId xmlns:a16="http://schemas.microsoft.com/office/drawing/2014/main" id="{55FF441E-61A0-7C5B-D07F-B13CBD257E23}"/>
                </a:ext>
              </a:extLst>
            </p:cNvPr>
            <p:cNvCxnSpPr>
              <a:cxnSpLocks/>
              <a:stCxn id="24" idx="2"/>
              <a:endCxn id="27" idx="0"/>
            </p:cNvCxnSpPr>
            <p:nvPr/>
          </p:nvCxnSpPr>
          <p:spPr>
            <a:xfrm>
              <a:off x="6846263" y="2749125"/>
              <a:ext cx="0" cy="2990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0694AAD7-D7C1-A9B9-9F76-287D6A0AA3D2}"/>
              </a:ext>
            </a:extLst>
          </p:cNvPr>
          <p:cNvGrpSpPr/>
          <p:nvPr/>
        </p:nvGrpSpPr>
        <p:grpSpPr>
          <a:xfrm>
            <a:off x="4834583" y="3408199"/>
            <a:ext cx="4023360" cy="1116274"/>
            <a:chOff x="4834583" y="3408199"/>
            <a:chExt cx="4023360" cy="1116274"/>
          </a:xfrm>
        </p:grpSpPr>
        <p:sp>
          <p:nvSpPr>
            <p:cNvPr id="31" name="Diamond 8">
              <a:extLst>
                <a:ext uri="{FF2B5EF4-FFF2-40B4-BE49-F238E27FC236}">
                  <a16:creationId xmlns:a16="http://schemas.microsoft.com/office/drawing/2014/main" id="{6527CBB3-11D3-4804-22CD-851D89ADD52A}"/>
                </a:ext>
              </a:extLst>
            </p:cNvPr>
            <p:cNvSpPr/>
            <p:nvPr/>
          </p:nvSpPr>
          <p:spPr>
            <a:xfrm>
              <a:off x="4834583" y="3610073"/>
              <a:ext cx="4023360" cy="914400"/>
            </a:xfrm>
            <a:prstGeom prst="diamond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square" lIns="73152" tIns="18288" rIns="73152" bIns="18288" rtlCol="0" anchor="ctr"/>
            <a:lstStyle/>
            <a:p>
              <a:pPr algn="ctr"/>
              <a:r>
                <a:rPr lang="en-US" altLang="zh-CN" b="1" dirty="0">
                  <a:solidFill>
                    <a:sysClr val="windowText" lastClr="000000"/>
                  </a:solidFill>
                  <a:latin typeface="Trebuchet MS"/>
                </a:rPr>
                <a:t>Find </a:t>
              </a:r>
              <a:r>
                <a:rPr b="1" dirty="0">
                  <a:solidFill>
                    <a:sysClr val="windowText" lastClr="000000"/>
                  </a:solidFill>
                  <a:latin typeface="Trebuchet MS"/>
                </a:rPr>
                <a:t>Failing Role</a:t>
              </a:r>
              <a:r>
                <a:rPr lang="en-US" b="1" dirty="0">
                  <a:solidFill>
                    <a:sysClr val="windowText" lastClr="000000"/>
                  </a:solidFill>
                  <a:latin typeface="Trebuchet MS"/>
                </a:rPr>
                <a:t>/</a:t>
              </a:r>
              <a:endParaRPr b="1" dirty="0">
                <a:solidFill>
                  <a:sysClr val="windowText" lastClr="000000"/>
                </a:solidFill>
                <a:latin typeface="Trebuchet MS"/>
              </a:endParaRPr>
            </a:p>
            <a:p>
              <a:pPr algn="ctr"/>
              <a:r>
                <a:rPr b="1" dirty="0">
                  <a:solidFill>
                    <a:sysClr val="windowText" lastClr="000000"/>
                  </a:solidFill>
                  <a:latin typeface="Trebuchet MS"/>
                </a:rPr>
                <a:t>Function Class?</a:t>
              </a:r>
            </a:p>
          </p:txBody>
        </p:sp>
        <p:cxnSp>
          <p:nvCxnSpPr>
            <p:cNvPr id="43" name="直线箭头连接符 42">
              <a:extLst>
                <a:ext uri="{FF2B5EF4-FFF2-40B4-BE49-F238E27FC236}">
                  <a16:creationId xmlns:a16="http://schemas.microsoft.com/office/drawing/2014/main" id="{27B21BFB-C8C2-45BE-8634-0DA4692C707D}"/>
                </a:ext>
              </a:extLst>
            </p:cNvPr>
            <p:cNvCxnSpPr>
              <a:cxnSpLocks/>
              <a:stCxn id="27" idx="2"/>
              <a:endCxn id="31" idx="0"/>
            </p:cNvCxnSpPr>
            <p:nvPr/>
          </p:nvCxnSpPr>
          <p:spPr>
            <a:xfrm>
              <a:off x="6846263" y="3408199"/>
              <a:ext cx="0" cy="2018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2AD63451-F6DC-BE7B-F75C-7492DBD908E4}"/>
              </a:ext>
            </a:extLst>
          </p:cNvPr>
          <p:cNvGrpSpPr/>
          <p:nvPr/>
        </p:nvGrpSpPr>
        <p:grpSpPr>
          <a:xfrm>
            <a:off x="4431406" y="5295056"/>
            <a:ext cx="4829696" cy="659074"/>
            <a:chOff x="4431406" y="5295056"/>
            <a:chExt cx="4829696" cy="659074"/>
          </a:xfrm>
        </p:grpSpPr>
        <p:sp>
          <p:nvSpPr>
            <p:cNvPr id="35" name="Rounded Rectangle 13">
              <a:extLst>
                <a:ext uri="{FF2B5EF4-FFF2-40B4-BE49-F238E27FC236}">
                  <a16:creationId xmlns:a16="http://schemas.microsoft.com/office/drawing/2014/main" id="{4002699C-17F5-8535-B725-FEDFFFB7852A}"/>
                </a:ext>
              </a:extLst>
            </p:cNvPr>
            <p:cNvSpPr/>
            <p:nvPr/>
          </p:nvSpPr>
          <p:spPr>
            <a:xfrm>
              <a:off x="4431406" y="5594130"/>
              <a:ext cx="4829696" cy="360000"/>
            </a:xfrm>
            <a:prstGeom prst="roundRect">
              <a:avLst>
                <a:gd name="adj" fmla="val 12000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square" lIns="73152" tIns="18288" rIns="73152" bIns="18288" rtlCol="0" anchor="ctr"/>
            <a:lstStyle/>
            <a:p>
              <a:pPr algn="ctr"/>
              <a:r>
                <a:rPr sz="2000" b="1" dirty="0">
                  <a:solidFill>
                    <a:sysClr val="windowText" lastClr="000000"/>
                  </a:solidFill>
                  <a:latin typeface="Trebuchet MS"/>
                </a:rPr>
                <a:t>Root Cause Localized</a:t>
              </a:r>
            </a:p>
          </p:txBody>
        </p:sp>
        <p:cxnSp>
          <p:nvCxnSpPr>
            <p:cNvPr id="51" name="直线箭头连接符 50">
              <a:extLst>
                <a:ext uri="{FF2B5EF4-FFF2-40B4-BE49-F238E27FC236}">
                  <a16:creationId xmlns:a16="http://schemas.microsoft.com/office/drawing/2014/main" id="{48D76337-798C-BC31-5940-B80F04E730C6}"/>
                </a:ext>
              </a:extLst>
            </p:cNvPr>
            <p:cNvCxnSpPr>
              <a:cxnSpLocks/>
              <a:stCxn id="33" idx="2"/>
              <a:endCxn id="35" idx="0"/>
            </p:cNvCxnSpPr>
            <p:nvPr/>
          </p:nvCxnSpPr>
          <p:spPr>
            <a:xfrm flipH="1">
              <a:off x="6846254" y="5295056"/>
              <a:ext cx="9" cy="29907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1873BB86-A792-8495-5673-A9560BDA843C}"/>
              </a:ext>
            </a:extLst>
          </p:cNvPr>
          <p:cNvGrpSpPr/>
          <p:nvPr/>
        </p:nvGrpSpPr>
        <p:grpSpPr>
          <a:xfrm>
            <a:off x="4431423" y="4524473"/>
            <a:ext cx="5106714" cy="770583"/>
            <a:chOff x="4431423" y="4524473"/>
            <a:chExt cx="5106714" cy="770583"/>
          </a:xfrm>
        </p:grpSpPr>
        <p:sp>
          <p:nvSpPr>
            <p:cNvPr id="33" name="Rounded Rectangle 11">
              <a:extLst>
                <a:ext uri="{FF2B5EF4-FFF2-40B4-BE49-F238E27FC236}">
                  <a16:creationId xmlns:a16="http://schemas.microsoft.com/office/drawing/2014/main" id="{39BB5ED3-46BB-0F39-C38A-D83BFFF7B03C}"/>
                </a:ext>
              </a:extLst>
            </p:cNvPr>
            <p:cNvSpPr/>
            <p:nvPr/>
          </p:nvSpPr>
          <p:spPr>
            <a:xfrm>
              <a:off x="4431423" y="4935056"/>
              <a:ext cx="4829680" cy="360000"/>
            </a:xfrm>
            <a:prstGeom prst="roundRect">
              <a:avLst>
                <a:gd name="adj" fmla="val 9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2225">
              <a:solidFill>
                <a:schemeClr val="tx1"/>
              </a:solidFill>
            </a:ln>
          </p:spPr>
          <p:txBody>
            <a:bodyPr wrap="square" lIns="73152" tIns="18288" rIns="73152" bIns="18288" rtlCol="0" anchor="ctr"/>
            <a:lstStyle/>
            <a:p>
              <a:pPr algn="ctr"/>
              <a:r>
                <a:rPr sz="2000" b="1" dirty="0">
                  <a:solidFill>
                    <a:sysClr val="windowText" lastClr="000000"/>
                  </a:solidFill>
                  <a:latin typeface="Trebuchet MS"/>
                </a:rPr>
                <a:t>Sweep to Trigger</a:t>
              </a:r>
            </a:p>
          </p:txBody>
        </p:sp>
        <p:cxnSp>
          <p:nvCxnSpPr>
            <p:cNvPr id="46" name="直线箭头连接符 45">
              <a:extLst>
                <a:ext uri="{FF2B5EF4-FFF2-40B4-BE49-F238E27FC236}">
                  <a16:creationId xmlns:a16="http://schemas.microsoft.com/office/drawing/2014/main" id="{BA8EF733-47DF-A678-4D04-FBB74307CF1D}"/>
                </a:ext>
              </a:extLst>
            </p:cNvPr>
            <p:cNvCxnSpPr>
              <a:cxnSpLocks/>
              <a:stCxn id="31" idx="2"/>
              <a:endCxn id="33" idx="0"/>
            </p:cNvCxnSpPr>
            <p:nvPr/>
          </p:nvCxnSpPr>
          <p:spPr>
            <a:xfrm>
              <a:off x="6846263" y="4524473"/>
              <a:ext cx="0" cy="41058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D04FB0D8-5666-E656-2E17-3C2253C37497}"/>
                </a:ext>
              </a:extLst>
            </p:cNvPr>
            <p:cNvSpPr/>
            <p:nvPr/>
          </p:nvSpPr>
          <p:spPr>
            <a:xfrm>
              <a:off x="6846254" y="4548751"/>
              <a:ext cx="2691883" cy="3693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altLang="zh-CN" dirty="0">
                  <a:latin typeface="Trebuchet MS" panose="020B0603020202020204" pitchFamily="34" charset="0"/>
                </a:rPr>
                <a:t>Yes—67.2% (automated)</a:t>
              </a: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EEE97754-5E55-F84B-1D63-C92B62A31202}"/>
              </a:ext>
            </a:extLst>
          </p:cNvPr>
          <p:cNvGrpSpPr/>
          <p:nvPr/>
        </p:nvGrpSpPr>
        <p:grpSpPr>
          <a:xfrm>
            <a:off x="8361694" y="2813147"/>
            <a:ext cx="3102297" cy="1587198"/>
            <a:chOff x="8361694" y="2813147"/>
            <a:chExt cx="3102297" cy="1587198"/>
          </a:xfrm>
        </p:grpSpPr>
        <p:sp>
          <p:nvSpPr>
            <p:cNvPr id="32" name="Rounded Rectangle 16">
              <a:extLst>
                <a:ext uri="{FF2B5EF4-FFF2-40B4-BE49-F238E27FC236}">
                  <a16:creationId xmlns:a16="http://schemas.microsoft.com/office/drawing/2014/main" id="{A9A7C702-7E28-7A65-4734-65DFB1739250}"/>
                </a:ext>
              </a:extLst>
            </p:cNvPr>
            <p:cNvSpPr/>
            <p:nvPr/>
          </p:nvSpPr>
          <p:spPr>
            <a:xfrm>
              <a:off x="9637597" y="3734201"/>
              <a:ext cx="1826394" cy="666144"/>
            </a:xfrm>
            <a:prstGeom prst="roundRect">
              <a:avLst>
                <a:gd name="adj" fmla="val 12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square" lIns="73152" tIns="18288" rIns="73152" bIns="18288" rtlCol="0" anchor="ctr"/>
            <a:lstStyle/>
            <a:p>
              <a:pPr algn="ctr"/>
              <a:r>
                <a:rPr sz="2000" b="1" dirty="0">
                  <a:solidFill>
                    <a:sysClr val="windowText" lastClr="000000"/>
                  </a:solidFill>
                  <a:latin typeface="Trebuchet MS"/>
                </a:rPr>
                <a:t>On-Call Joint Localization</a:t>
              </a:r>
            </a:p>
          </p:txBody>
        </p:sp>
        <p:cxnSp>
          <p:nvCxnSpPr>
            <p:cNvPr id="58" name="直线箭头连接符 57">
              <a:extLst>
                <a:ext uri="{FF2B5EF4-FFF2-40B4-BE49-F238E27FC236}">
                  <a16:creationId xmlns:a16="http://schemas.microsoft.com/office/drawing/2014/main" id="{D6642739-6940-D78C-8DD1-5FC248F883D9}"/>
                </a:ext>
              </a:extLst>
            </p:cNvPr>
            <p:cNvCxnSpPr>
              <a:cxnSpLocks/>
              <a:stCxn id="31" idx="3"/>
              <a:endCxn id="32" idx="1"/>
            </p:cNvCxnSpPr>
            <p:nvPr/>
          </p:nvCxnSpPr>
          <p:spPr>
            <a:xfrm>
              <a:off x="8857943" y="4067273"/>
              <a:ext cx="77965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肘形连接符 62">
              <a:extLst>
                <a:ext uri="{FF2B5EF4-FFF2-40B4-BE49-F238E27FC236}">
                  <a16:creationId xmlns:a16="http://schemas.microsoft.com/office/drawing/2014/main" id="{0B2E6AEE-F886-3130-C359-285D9617AACA}"/>
                </a:ext>
              </a:extLst>
            </p:cNvPr>
            <p:cNvCxnSpPr>
              <a:cxnSpLocks/>
              <a:stCxn id="32" idx="0"/>
              <a:endCxn id="27" idx="3"/>
            </p:cNvCxnSpPr>
            <p:nvPr/>
          </p:nvCxnSpPr>
          <p:spPr>
            <a:xfrm rot="16200000" flipV="1">
              <a:off x="9652947" y="2836354"/>
              <a:ext cx="506002" cy="1289692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1EB72EE1-0667-875E-A1E5-F4D4C5913E94}"/>
                </a:ext>
              </a:extLst>
            </p:cNvPr>
            <p:cNvSpPr/>
            <p:nvPr/>
          </p:nvSpPr>
          <p:spPr>
            <a:xfrm>
              <a:off x="8361694" y="3610073"/>
              <a:ext cx="1395658" cy="36933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altLang="zh-CN" dirty="0">
                  <a:latin typeface="Trebuchet MS" panose="020B0603020202020204" pitchFamily="34" charset="0"/>
                </a:rPr>
                <a:t>No—32.8%</a:t>
              </a: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C7675C21-BA68-867C-6434-4457B8B7FB50}"/>
                </a:ext>
              </a:extLst>
            </p:cNvPr>
            <p:cNvSpPr/>
            <p:nvPr/>
          </p:nvSpPr>
          <p:spPr>
            <a:xfrm>
              <a:off x="9403101" y="2813147"/>
              <a:ext cx="1029050" cy="400110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" altLang="zh-CN" sz="2000" b="1" dirty="0">
                  <a:latin typeface="Trebuchet MS" panose="020B0603020202020204" pitchFamily="34" charset="0"/>
                </a:rPr>
                <a:t>iterate</a:t>
              </a:r>
              <a:endParaRPr lang="en-US" altLang="zh-CN" sz="2000" b="1" dirty="0">
                <a:latin typeface="Trebuchet MS" panose="020B0603020202020204" pitchFamily="34" charset="0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CCD4D48F-AC14-D1D7-697A-C2B5B4A62901}"/>
              </a:ext>
            </a:extLst>
          </p:cNvPr>
          <p:cNvGrpSpPr/>
          <p:nvPr/>
        </p:nvGrpSpPr>
        <p:grpSpPr>
          <a:xfrm>
            <a:off x="2822904" y="3228200"/>
            <a:ext cx="1718214" cy="2545931"/>
            <a:chOff x="2822904" y="3228200"/>
            <a:chExt cx="1718214" cy="2545931"/>
          </a:xfrm>
        </p:grpSpPr>
        <p:cxnSp>
          <p:nvCxnSpPr>
            <p:cNvPr id="68" name="肘形连接符 67">
              <a:extLst>
                <a:ext uri="{FF2B5EF4-FFF2-40B4-BE49-F238E27FC236}">
                  <a16:creationId xmlns:a16="http://schemas.microsoft.com/office/drawing/2014/main" id="{5E0B6AB8-34E1-2EAF-0FC7-9F044E5EB30E}"/>
                </a:ext>
              </a:extLst>
            </p:cNvPr>
            <p:cNvCxnSpPr>
              <a:cxnSpLocks/>
              <a:stCxn id="35" idx="1"/>
              <a:endCxn id="27" idx="1"/>
            </p:cNvCxnSpPr>
            <p:nvPr/>
          </p:nvCxnSpPr>
          <p:spPr>
            <a:xfrm rot="10800000" flipH="1">
              <a:off x="4431405" y="3228200"/>
              <a:ext cx="17" cy="2545931"/>
            </a:xfrm>
            <a:prstGeom prst="bentConnector3">
              <a:avLst>
                <a:gd name="adj1" fmla="val -1680882353"/>
              </a:avLst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91B39E0D-AE97-3266-CDA7-897280F4C8A3}"/>
                </a:ext>
              </a:extLst>
            </p:cNvPr>
            <p:cNvSpPr/>
            <p:nvPr/>
          </p:nvSpPr>
          <p:spPr>
            <a:xfrm>
              <a:off x="2822904" y="3440755"/>
              <a:ext cx="1718214" cy="14773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" altLang="zh-CN" dirty="0">
                  <a:latin typeface="Trebuchet MS" panose="020B0603020202020204" pitchFamily="34" charset="0"/>
                </a:rPr>
                <a:t>codify the
new test case
into the
regression suite (offline)</a:t>
              </a: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F32A23AE-549B-33ED-3A22-0CD55EAA97A5}"/>
              </a:ext>
            </a:extLst>
          </p:cNvPr>
          <p:cNvGrpSpPr/>
          <p:nvPr/>
        </p:nvGrpSpPr>
        <p:grpSpPr>
          <a:xfrm>
            <a:off x="10013685" y="1926833"/>
            <a:ext cx="2057537" cy="1792786"/>
            <a:chOff x="10013685" y="1926833"/>
            <a:chExt cx="2057537" cy="1792786"/>
          </a:xfrm>
        </p:grpSpPr>
        <p:sp>
          <p:nvSpPr>
            <p:cNvPr id="81" name="下箭头 80">
              <a:extLst>
                <a:ext uri="{FF2B5EF4-FFF2-40B4-BE49-F238E27FC236}">
                  <a16:creationId xmlns:a16="http://schemas.microsoft.com/office/drawing/2014/main" id="{95C90DC5-0170-3EA7-C71C-10B65DFDE199}"/>
                </a:ext>
              </a:extLst>
            </p:cNvPr>
            <p:cNvSpPr/>
            <p:nvPr/>
          </p:nvSpPr>
          <p:spPr>
            <a:xfrm rot="998120">
              <a:off x="10930882" y="2588930"/>
              <a:ext cx="358157" cy="1130689"/>
            </a:xfrm>
            <a:prstGeom prst="downArrow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0F7AA400-830E-3AB7-EDB2-B7475EA1F0EA}"/>
                </a:ext>
              </a:extLst>
            </p:cNvPr>
            <p:cNvSpPr txBox="1"/>
            <p:nvPr/>
          </p:nvSpPr>
          <p:spPr>
            <a:xfrm>
              <a:off x="10013685" y="1926833"/>
              <a:ext cx="205753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zh-CN" altLang="zh-CN" sz="2000" b="1" dirty="0">
                  <a:latin typeface="Trebuchet MS" panose="020B0603020202020204" pitchFamily="34" charset="0"/>
                </a:rPr>
                <a:t>The only labor-intensive step</a:t>
              </a:r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AF82C01F-7CD1-5BB2-2160-B71351EAF6FF}"/>
              </a:ext>
            </a:extLst>
          </p:cNvPr>
          <p:cNvGrpSpPr/>
          <p:nvPr/>
        </p:nvGrpSpPr>
        <p:grpSpPr>
          <a:xfrm>
            <a:off x="650234" y="1623692"/>
            <a:ext cx="2628602" cy="1784507"/>
            <a:chOff x="650234" y="1623692"/>
            <a:chExt cx="2628602" cy="1784507"/>
          </a:xfrm>
        </p:grpSpPr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AA30D037-C4B6-ED0E-D07C-6B2D2F10B737}"/>
                </a:ext>
              </a:extLst>
            </p:cNvPr>
            <p:cNvSpPr txBox="1"/>
            <p:nvPr/>
          </p:nvSpPr>
          <p:spPr>
            <a:xfrm>
              <a:off x="979260" y="1721497"/>
              <a:ext cx="2299576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2000" dirty="0">
                  <a:latin typeface="Trebuchet MS" panose="020B0603020202020204" pitchFamily="34" charset="0"/>
                </a:rPr>
                <a:t>Anytest reduced the average localization effort to 3.1 person-hours per case</a:t>
              </a:r>
              <a:endParaRPr lang="zh-CN" altLang="en-US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86" name="圆角矩形 85">
              <a:extLst>
                <a:ext uri="{FF2B5EF4-FFF2-40B4-BE49-F238E27FC236}">
                  <a16:creationId xmlns:a16="http://schemas.microsoft.com/office/drawing/2014/main" id="{8179A654-D1C6-D835-353A-FA496942AF9E}"/>
                </a:ext>
              </a:extLst>
            </p:cNvPr>
            <p:cNvSpPr/>
            <p:nvPr/>
          </p:nvSpPr>
          <p:spPr>
            <a:xfrm>
              <a:off x="650234" y="1623692"/>
              <a:ext cx="2628594" cy="1784507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E43BB7B3-93D5-F31A-6385-BBAC2635F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5" y="6484523"/>
            <a:ext cx="966307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59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6C527-5D43-5F4F-E07F-38934742E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2FA3B7D-0247-8E83-0DD2-4D09B08FD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DB11AFCA-CAA5-BA04-4CB4-5D06AAD1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1668664" cy="705600"/>
          </a:xfrm>
        </p:spPr>
        <p:txBody>
          <a:bodyPr>
            <a:normAutofit/>
          </a:bodyPr>
          <a:lstStyle/>
          <a:p>
            <a:r>
              <a:rPr lang="zh-CN" altLang="zh-CN" dirty="0"/>
              <a:t>Case study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E894983-8BBA-803D-68EA-D88BFA8A2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36" y="1314000"/>
            <a:ext cx="10166532" cy="451265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C69E5B5-9C31-31DA-7148-7B1FE89CAB45}"/>
              </a:ext>
            </a:extLst>
          </p:cNvPr>
          <p:cNvSpPr/>
          <p:nvPr/>
        </p:nvSpPr>
        <p:spPr>
          <a:xfrm>
            <a:off x="2408646" y="5923220"/>
            <a:ext cx="918820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Please see our paper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for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all representative  cases……</a:t>
            </a:r>
          </a:p>
        </p:txBody>
      </p:sp>
    </p:spTree>
    <p:extLst>
      <p:ext uri="{BB962C8B-B14F-4D97-AF65-F5344CB8AC3E}">
        <p14:creationId xmlns:p14="http://schemas.microsoft.com/office/powerpoint/2010/main" val="680602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3CAAB-E742-081C-EA95-DA2C48997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B1FCE0C-3472-D80A-D0D8-25E7737BB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53" name="标题 1">
            <a:extLst>
              <a:ext uri="{FF2B5EF4-FFF2-40B4-BE49-F238E27FC236}">
                <a16:creationId xmlns:a16="http://schemas.microsoft.com/office/drawing/2014/main" id="{4774FD13-9FA9-7D7C-5495-7345D4F83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36" y="608400"/>
            <a:ext cx="11668664" cy="705600"/>
          </a:xfrm>
        </p:spPr>
        <p:txBody>
          <a:bodyPr>
            <a:normAutofit/>
          </a:bodyPr>
          <a:lstStyle/>
          <a:p>
            <a:r>
              <a:rPr lang="en-US" altLang="zh-CN" dirty="0"/>
              <a:t>Conclusion</a:t>
            </a:r>
            <a:endParaRPr lang="zh-CN" altLang="zh-CN" dirty="0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40DCF486-4805-E0C6-DBEE-9DD99E60D017}"/>
              </a:ext>
            </a:extLst>
          </p:cNvPr>
          <p:cNvSpPr txBox="1">
            <a:spLocks/>
          </p:cNvSpPr>
          <p:nvPr/>
        </p:nvSpPr>
        <p:spPr>
          <a:xfrm>
            <a:off x="4811526" y="4462750"/>
            <a:ext cx="2692399" cy="1059858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200" b="1" u="none" strike="noStrike" kern="1200" cap="none" spc="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Calibri" panose="020F0502020204030204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4800" i="1" spc="0" dirty="0">
                <a:solidFill>
                  <a:srgbClr val="7030A0"/>
                </a:solidFill>
              </a:rPr>
              <a:t>Thanks</a:t>
            </a:r>
            <a:r>
              <a:rPr lang="zh-CN" altLang="en-US" sz="4800" i="1" spc="0" dirty="0">
                <a:solidFill>
                  <a:srgbClr val="7030A0"/>
                </a:solidFill>
              </a:rPr>
              <a:t>！</a:t>
            </a:r>
            <a:endParaRPr lang="zh-CN" altLang="en-US" sz="4800" i="1" spc="0" dirty="0">
              <a:solidFill>
                <a:srgbClr val="7030A0"/>
              </a:solidFill>
              <a:cs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E593A90-5B83-B4A5-9073-CEFF42BD0552}"/>
              </a:ext>
            </a:extLst>
          </p:cNvPr>
          <p:cNvSpPr txBox="1"/>
          <p:nvPr/>
        </p:nvSpPr>
        <p:spPr>
          <a:xfrm>
            <a:off x="806610" y="5472441"/>
            <a:ext cx="102762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Trebuchet MS" panose="020B0603020202020204" pitchFamily="34" charset="0"/>
              </a:rPr>
              <a:t>Find our open-source code at: </a:t>
            </a:r>
            <a:r>
              <a:rPr lang="en-US" altLang="zh-CN" sz="2000" i="1" u="sng" dirty="0">
                <a:latin typeface="Trebuchet MS" panose="020B0603020202020204" pitchFamily="34" charset="0"/>
              </a:rPr>
              <a:t>https://github.com/AlibabaResearch/Anytest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50BFA0B-371D-154B-85FA-D6DADEEF0667}"/>
              </a:ext>
            </a:extLst>
          </p:cNvPr>
          <p:cNvSpPr/>
          <p:nvPr/>
        </p:nvSpPr>
        <p:spPr>
          <a:xfrm>
            <a:off x="878595" y="1594377"/>
            <a:ext cx="10730468" cy="252261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66700" indent="-266700">
              <a:lnSpc>
                <a:spcPts val="3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rebuchet MS" panose="020B0703020202090204" pitchFamily="34" charset="0"/>
              </a:rPr>
              <a:t>Anytest is an </a:t>
            </a:r>
            <a:r>
              <a:rPr lang="en" altLang="zh-CN" sz="2400" b="1" dirty="0">
                <a:latin typeface="Trebuchet MS" panose="020B0703020202090204" pitchFamily="34" charset="0"/>
              </a:rPr>
              <a:t>in-situ, role-isolated</a:t>
            </a:r>
            <a:r>
              <a:rPr lang="en" altLang="zh-CN" sz="2400" dirty="0">
                <a:latin typeface="Trebuchet MS" panose="020B0703020202090204" pitchFamily="34" charset="0"/>
              </a:rPr>
              <a:t> black-box testing tool that turns RDMA root-cause localization into controlled experiments.</a:t>
            </a:r>
          </a:p>
          <a:p>
            <a:pPr marL="266700" indent="-266700">
              <a:lnSpc>
                <a:spcPts val="3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" altLang="zh-CN" sz="2400" b="1" dirty="0">
                <a:latin typeface="Trebuchet MS" panose="020B0703020202090204" pitchFamily="34" charset="0"/>
              </a:rPr>
              <a:t>Fine-grained testing</a:t>
            </a:r>
            <a:r>
              <a:rPr lang="en" altLang="zh-CN" sz="2400" dirty="0">
                <a:latin typeface="Trebuchet MS" panose="020B0703020202090204" pitchFamily="34" charset="0"/>
              </a:rPr>
              <a:t> makes opaque, hardware-offloaded transports systematically diagnosable.</a:t>
            </a:r>
          </a:p>
          <a:p>
            <a:pPr marL="266700" indent="-266700">
              <a:lnSpc>
                <a:spcPts val="32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" altLang="zh-CN" sz="2400" dirty="0">
                <a:latin typeface="Trebuchet MS" panose="020B0703020202090204" pitchFamily="34" charset="0"/>
              </a:rPr>
              <a:t>At Alibaba, Anytest localized 58 production NPAs, </a:t>
            </a:r>
            <a:r>
              <a:rPr lang="en" altLang="zh-CN" sz="2400" b="1" dirty="0">
                <a:latin typeface="Trebuchet MS" panose="020B0703020202090204" pitchFamily="34" charset="0"/>
              </a:rPr>
              <a:t>directly solved 67.2%</a:t>
            </a:r>
            <a:r>
              <a:rPr lang="en" altLang="zh-CN" sz="2400" dirty="0">
                <a:latin typeface="Trebuchet MS" panose="020B0703020202090204" pitchFamily="34" charset="0"/>
              </a:rPr>
              <a:t>, and reduced mean localization effort to </a:t>
            </a:r>
            <a:r>
              <a:rPr lang="en" altLang="zh-CN" sz="2400" b="1" dirty="0">
                <a:latin typeface="Trebuchet MS" panose="020B0703020202090204" pitchFamily="34" charset="0"/>
              </a:rPr>
              <a:t>3.1 person-hours</a:t>
            </a:r>
            <a:r>
              <a:rPr lang="en" altLang="zh-CN" sz="2400" dirty="0">
                <a:latin typeface="Trebuchet MS" panose="020B070302020209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78257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kyZWFmN2JiZmFlNWJlY2I5MTEzMjk4ZWJhZTExMT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pattFill prst="wdDnDiag">
          <a:fgClr>
            <a:srgbClr val="6C7E00"/>
          </a:fgClr>
          <a:bgClr>
            <a:schemeClr val="bg1"/>
          </a:bgClr>
        </a:pattFill>
        <a:ln w="25400">
          <a:solidFill>
            <a:srgbClr val="6C7E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15626</TotalTime>
  <Words>3265</Words>
  <Application>Microsoft Macintosh PowerPoint</Application>
  <PresentationFormat>宽屏</PresentationFormat>
  <Paragraphs>416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微软雅黑</vt:lpstr>
      <vt:lpstr>Arial</vt:lpstr>
      <vt:lpstr>Calibri</vt:lpstr>
      <vt:lpstr>Century Gothic</vt:lpstr>
      <vt:lpstr>Rockwell</vt:lpstr>
      <vt:lpstr>Trebuchet MS</vt:lpstr>
      <vt:lpstr>Wingdings</vt:lpstr>
      <vt:lpstr>Office 主题​​</vt:lpstr>
      <vt:lpstr>Anytest: Localizing the Root Cause of Hardware Transport Performance Anomalies</vt:lpstr>
      <vt:lpstr>Offloading: performance gain and debugging pain.</vt:lpstr>
      <vt:lpstr>It’s easy to detect the problem, but hard localize it.</vt:lpstr>
      <vt:lpstr>Current counter-based monitor is coarse-grained</vt:lpstr>
      <vt:lpstr>RDMA network is tightly coupled</vt:lpstr>
      <vt:lpstr>Requirements of production-level localization tool</vt:lpstr>
      <vt:lpstr>Anytest: test the black box with white boxes</vt:lpstr>
      <vt:lpstr>Test each network role using specific scenarios</vt:lpstr>
      <vt:lpstr>Catching the line rate</vt:lpstr>
      <vt:lpstr>Catching the line rate</vt:lpstr>
      <vt:lpstr>Catching the line rate</vt:lpstr>
      <vt:lpstr>AnyTest Production Deployment Workflow</vt:lpstr>
      <vt:lpstr>Case study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PC</dc:creator>
  <cp:lastModifiedBy>Zhaochen Zhang</cp:lastModifiedBy>
  <cp:revision>9394</cp:revision>
  <dcterms:created xsi:type="dcterms:W3CDTF">2019-06-19T02:08:00Z</dcterms:created>
  <dcterms:modified xsi:type="dcterms:W3CDTF">2026-08-24T09:02:50Z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48C19129BB854A50B5669F85BB3B8855</vt:lpwstr>
  </property>
</Properties>
</file>